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366" r:id="rId2"/>
    <p:sldId id="261" r:id="rId3"/>
    <p:sldId id="367" r:id="rId4"/>
    <p:sldId id="262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81" r:id="rId13"/>
    <p:sldId id="375" r:id="rId14"/>
    <p:sldId id="382" r:id="rId15"/>
    <p:sldId id="376" r:id="rId16"/>
    <p:sldId id="377" r:id="rId17"/>
    <p:sldId id="378" r:id="rId18"/>
    <p:sldId id="379" r:id="rId19"/>
    <p:sldId id="3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y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91" y="30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b\Desktop\&#1057;&#1090;&#1072;&#1090;&#1080;&#1089;&#1090;&#1080;&#1082;&#1072;%20(&#1072;&#1082;&#1082;&#1088;&#1077;&#1076;&#1080;&#1090;&#1086;&#1074;&#1072;&#1085;&#1086;%20&#1054;&#1055;%20&#1085;&#1072;%2019.12.2018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370240462664515"/>
          <c:y val="7.7564517973544772E-2"/>
          <c:w val="0.44259003713986517"/>
          <c:h val="0.825629198689847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'по годам'!$A$3</c:f>
              <c:strCache>
                <c:ptCount val="1"/>
                <c:pt idx="0">
                  <c:v>ДС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'по годам'!$B$2:$Q$2</c:f>
              <c:strCache>
                <c:ptCount val="16"/>
                <c:pt idx="0">
                  <c:v>1995 – 2000 гг.</c:v>
                </c:pt>
                <c:pt idx="1">
                  <c:v>2001 – 2005 гг.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 г.</c:v>
                </c:pt>
                <c:pt idx="13">
                  <c:v>2017 г.</c:v>
                </c:pt>
                <c:pt idx="14">
                  <c:v>2018 г.</c:v>
                </c:pt>
                <c:pt idx="15">
                  <c:v>За все года</c:v>
                </c:pt>
              </c:strCache>
            </c:strRef>
          </c:cat>
          <c:val>
            <c:numRef>
              <c:f>'по годам'!$B$3:$Q$3</c:f>
              <c:numCache>
                <c:formatCode>General</c:formatCode>
                <c:ptCount val="16"/>
                <c:pt idx="0">
                  <c:v>34</c:v>
                </c:pt>
                <c:pt idx="1">
                  <c:v>21</c:v>
                </c:pt>
                <c:pt idx="2">
                  <c:v>6</c:v>
                </c:pt>
                <c:pt idx="3">
                  <c:v>12</c:v>
                </c:pt>
                <c:pt idx="4">
                  <c:v>10</c:v>
                </c:pt>
                <c:pt idx="5">
                  <c:v>9</c:v>
                </c:pt>
                <c:pt idx="6">
                  <c:v>6</c:v>
                </c:pt>
                <c:pt idx="7">
                  <c:v>1</c:v>
                </c:pt>
                <c:pt idx="8">
                  <c:v>6</c:v>
                </c:pt>
                <c:pt idx="9">
                  <c:v>2</c:v>
                </c:pt>
                <c:pt idx="10">
                  <c:v>4</c:v>
                </c:pt>
                <c:pt idx="11">
                  <c:v>7</c:v>
                </c:pt>
                <c:pt idx="13">
                  <c:v>4</c:v>
                </c:pt>
                <c:pt idx="15">
                  <c:v>122</c:v>
                </c:pt>
              </c:numCache>
            </c:numRef>
          </c:val>
        </c:ser>
        <c:ser>
          <c:idx val="1"/>
          <c:order val="1"/>
          <c:tx>
            <c:strRef>
              <c:f>'по годам'!$A$4</c:f>
              <c:strCache>
                <c:ptCount val="1"/>
                <c:pt idx="0">
                  <c:v>Б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'по годам'!$B$2:$Q$2</c:f>
              <c:strCache>
                <c:ptCount val="16"/>
                <c:pt idx="0">
                  <c:v>1995 – 2000 гг.</c:v>
                </c:pt>
                <c:pt idx="1">
                  <c:v>2001 – 2005 гг.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 г.</c:v>
                </c:pt>
                <c:pt idx="13">
                  <c:v>2017 г.</c:v>
                </c:pt>
                <c:pt idx="14">
                  <c:v>2018 г.</c:v>
                </c:pt>
                <c:pt idx="15">
                  <c:v>За все года</c:v>
                </c:pt>
              </c:strCache>
            </c:strRef>
          </c:cat>
          <c:val>
            <c:numRef>
              <c:f>'по годам'!$B$4:$Q$4</c:f>
              <c:numCache>
                <c:formatCode>General</c:formatCode>
                <c:ptCount val="16"/>
                <c:pt idx="1">
                  <c:v>17</c:v>
                </c:pt>
                <c:pt idx="3">
                  <c:v>1</c:v>
                </c:pt>
                <c:pt idx="4">
                  <c:v>4</c:v>
                </c:pt>
                <c:pt idx="6">
                  <c:v>18</c:v>
                </c:pt>
                <c:pt idx="7">
                  <c:v>29</c:v>
                </c:pt>
                <c:pt idx="8">
                  <c:v>26</c:v>
                </c:pt>
                <c:pt idx="9">
                  <c:v>9</c:v>
                </c:pt>
                <c:pt idx="10">
                  <c:v>25</c:v>
                </c:pt>
                <c:pt idx="11">
                  <c:v>21</c:v>
                </c:pt>
                <c:pt idx="12">
                  <c:v>16</c:v>
                </c:pt>
                <c:pt idx="13">
                  <c:v>17</c:v>
                </c:pt>
                <c:pt idx="14">
                  <c:v>13</c:v>
                </c:pt>
                <c:pt idx="15">
                  <c:v>196</c:v>
                </c:pt>
              </c:numCache>
            </c:numRef>
          </c:val>
        </c:ser>
        <c:ser>
          <c:idx val="2"/>
          <c:order val="2"/>
          <c:tx>
            <c:strRef>
              <c:f>'по годам'!$A$5</c:f>
              <c:strCache>
                <c:ptCount val="1"/>
                <c:pt idx="0">
                  <c:v>М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'по годам'!$B$2:$Q$2</c:f>
              <c:strCache>
                <c:ptCount val="16"/>
                <c:pt idx="0">
                  <c:v>1995 – 2000 гг.</c:v>
                </c:pt>
                <c:pt idx="1">
                  <c:v>2001 – 2005 гг.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 г.</c:v>
                </c:pt>
                <c:pt idx="13">
                  <c:v>2017 г.</c:v>
                </c:pt>
                <c:pt idx="14">
                  <c:v>2018 г.</c:v>
                </c:pt>
                <c:pt idx="15">
                  <c:v>За все года</c:v>
                </c:pt>
              </c:strCache>
            </c:strRef>
          </c:cat>
          <c:val>
            <c:numRef>
              <c:f>'по годам'!$B$5:$Q$5</c:f>
              <c:numCache>
                <c:formatCode>General</c:formatCode>
                <c:ptCount val="16"/>
                <c:pt idx="4">
                  <c:v>2</c:v>
                </c:pt>
                <c:pt idx="6">
                  <c:v>7</c:v>
                </c:pt>
                <c:pt idx="7">
                  <c:v>9</c:v>
                </c:pt>
                <c:pt idx="8">
                  <c:v>4</c:v>
                </c:pt>
                <c:pt idx="9">
                  <c:v>8</c:v>
                </c:pt>
                <c:pt idx="10">
                  <c:v>53</c:v>
                </c:pt>
                <c:pt idx="11">
                  <c:v>64</c:v>
                </c:pt>
                <c:pt idx="12">
                  <c:v>13</c:v>
                </c:pt>
                <c:pt idx="13">
                  <c:v>47</c:v>
                </c:pt>
                <c:pt idx="14">
                  <c:v>10</c:v>
                </c:pt>
                <c:pt idx="15">
                  <c:v>217</c:v>
                </c:pt>
              </c:numCache>
            </c:numRef>
          </c:val>
        </c:ser>
        <c:ser>
          <c:idx val="4"/>
          <c:order val="3"/>
          <c:tx>
            <c:strRef>
              <c:f>'по годам'!$A$6</c:f>
              <c:strCache>
                <c:ptCount val="1"/>
                <c:pt idx="0">
                  <c:v>СПО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hade val="51000"/>
                    <a:satMod val="130000"/>
                  </a:schemeClr>
                </a:gs>
                <a:gs pos="80000">
                  <a:schemeClr val="accent3">
                    <a:lumMod val="60000"/>
                    <a:shade val="93000"/>
                    <a:satMod val="130000"/>
                  </a:schemeClr>
                </a:gs>
                <a:gs pos="100000">
                  <a:schemeClr val="accent3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'по годам'!$B$2:$Q$2</c:f>
              <c:strCache>
                <c:ptCount val="16"/>
                <c:pt idx="0">
                  <c:v>1995 – 2000 гг.</c:v>
                </c:pt>
                <c:pt idx="1">
                  <c:v>2001 – 2005 гг.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 г.</c:v>
                </c:pt>
                <c:pt idx="13">
                  <c:v>2017 г.</c:v>
                </c:pt>
                <c:pt idx="14">
                  <c:v>2018 г.</c:v>
                </c:pt>
                <c:pt idx="15">
                  <c:v>За все года</c:v>
                </c:pt>
              </c:strCache>
            </c:strRef>
          </c:cat>
          <c:val>
            <c:numRef>
              <c:f>'по годам'!$B$6:$Q$6</c:f>
              <c:numCache>
                <c:formatCode>General</c:formatCode>
                <c:ptCount val="16"/>
                <c:pt idx="10">
                  <c:v>3</c:v>
                </c:pt>
                <c:pt idx="12">
                  <c:v>2</c:v>
                </c:pt>
                <c:pt idx="15">
                  <c:v>5</c:v>
                </c:pt>
              </c:numCache>
            </c:numRef>
          </c:val>
        </c:ser>
        <c:ser>
          <c:idx val="3"/>
          <c:order val="4"/>
          <c:tx>
            <c:strRef>
              <c:f>'по годам'!$A$7</c:f>
              <c:strCache>
                <c:ptCount val="1"/>
                <c:pt idx="0">
                  <c:v>Итого по программам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hade val="51000"/>
                    <a:satMod val="130000"/>
                  </a:schemeClr>
                </a:gs>
                <a:gs pos="80000">
                  <a:schemeClr val="accent1">
                    <a:lumMod val="60000"/>
                    <a:shade val="93000"/>
                    <a:satMod val="130000"/>
                  </a:schemeClr>
                </a:gs>
                <a:gs pos="100000">
                  <a:schemeClr val="accent1">
                    <a:lumMod val="60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'по годам'!$B$2:$Q$2</c:f>
              <c:strCache>
                <c:ptCount val="16"/>
                <c:pt idx="0">
                  <c:v>1995 – 2000 гг.</c:v>
                </c:pt>
                <c:pt idx="1">
                  <c:v>2001 – 2005 гг.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 г.</c:v>
                </c:pt>
                <c:pt idx="13">
                  <c:v>2017 г.</c:v>
                </c:pt>
                <c:pt idx="14">
                  <c:v>2018 г.</c:v>
                </c:pt>
                <c:pt idx="15">
                  <c:v>За все года</c:v>
                </c:pt>
              </c:strCache>
            </c:strRef>
          </c:cat>
          <c:val>
            <c:numRef>
              <c:f>'по годам'!$B$7:$Q$7</c:f>
              <c:numCache>
                <c:formatCode>General</c:formatCode>
                <c:ptCount val="16"/>
                <c:pt idx="0">
                  <c:v>34</c:v>
                </c:pt>
                <c:pt idx="1">
                  <c:v>38</c:v>
                </c:pt>
                <c:pt idx="2">
                  <c:v>6</c:v>
                </c:pt>
                <c:pt idx="3">
                  <c:v>13</c:v>
                </c:pt>
                <c:pt idx="4">
                  <c:v>16</c:v>
                </c:pt>
                <c:pt idx="5">
                  <c:v>9</c:v>
                </c:pt>
                <c:pt idx="6">
                  <c:v>31</c:v>
                </c:pt>
                <c:pt idx="7">
                  <c:v>39</c:v>
                </c:pt>
                <c:pt idx="8">
                  <c:v>36</c:v>
                </c:pt>
                <c:pt idx="9">
                  <c:v>19</c:v>
                </c:pt>
                <c:pt idx="10">
                  <c:v>85</c:v>
                </c:pt>
                <c:pt idx="11">
                  <c:v>92</c:v>
                </c:pt>
                <c:pt idx="12">
                  <c:v>31</c:v>
                </c:pt>
                <c:pt idx="13">
                  <c:v>68</c:v>
                </c:pt>
                <c:pt idx="14">
                  <c:v>23</c:v>
                </c:pt>
                <c:pt idx="15">
                  <c:v>540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583040"/>
        <c:axId val="42476096"/>
      </c:barChart>
      <c:catAx>
        <c:axId val="2583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476096"/>
        <c:crosses val="autoZero"/>
        <c:auto val="1"/>
        <c:lblAlgn val="ctr"/>
        <c:lblOffset val="100"/>
        <c:noMultiLvlLbl val="0"/>
      </c:catAx>
      <c:valAx>
        <c:axId val="4247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83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56215490944903"/>
          <c:y val="0.91524382823748129"/>
          <c:w val="0.42621567289813694"/>
          <c:h val="6.75325477042663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3-13T11:42:57.142" idx="1">
    <p:pos x="5443" y="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8FFE8-9BA4-4DA7-A6EB-B229F95A9EB7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E92E3-C73A-4D84-880B-7FF86E62B5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825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E92E3-C73A-4D84-880B-7FF86E62B5F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573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E92E3-C73A-4D84-880B-7FF86E62B5F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573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619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76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867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738187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24000" y="1295400"/>
            <a:ext cx="361950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95900" y="1295400"/>
            <a:ext cx="361950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1F36B-327E-422E-A8F1-3653D76965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347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93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88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04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5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52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2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71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34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0D98C-839C-484A-BE28-D1480B011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10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2"/>
          <p:cNvSpPr>
            <a:spLocks noChangeArrowheads="1"/>
          </p:cNvSpPr>
          <p:nvPr/>
        </p:nvSpPr>
        <p:spPr bwMode="auto">
          <a:xfrm>
            <a:off x="0" y="2285162"/>
            <a:ext cx="9144000" cy="2262485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685360" y="2787999"/>
            <a:ext cx="7695170" cy="107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6" tIns="45713" rIns="91426" bIns="45713"/>
          <a:lstStyle>
            <a:lvl1pPr defTabSz="576263"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576263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576263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576263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576263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57626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57626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57626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57626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000" b="1" dirty="0"/>
              <a:t>ПРОФЕССИОНАЛЬНО-ОБЩЕСТВЕННАЯ АККРЕДИТАЦИЯ ОБРАЗОВАТЕЛЬНЫХ ПРОГРАММ - КАК МЕХАНИЗМ ПОВЫШЕНИЯ (ОБЕСПЕЧЕНИЯ) КОНКУРЕНТОСПОСОБНОСТИ ВЫПУСКНИКОВ РОССИЙСКИХ ВУЗОВ</a:t>
            </a:r>
            <a:endParaRPr lang="ru-RU" sz="2000" dirty="0"/>
          </a:p>
        </p:txBody>
      </p:sp>
      <p:pic>
        <p:nvPicPr>
          <p:cNvPr id="2054" name="Picture 11" descr="C:\Users\lubamark\Documents\_дизайн\_Шаблоны презентаций\ТПУ_Карта стилизованная_CMYK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46294" b="50024"/>
          <a:stretch>
            <a:fillRect/>
          </a:stretch>
        </p:blipFill>
        <p:spPr bwMode="auto">
          <a:xfrm>
            <a:off x="5099877" y="287220"/>
            <a:ext cx="4044123" cy="199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5" name="Группа 8"/>
          <p:cNvGrpSpPr>
            <a:grpSpLocks/>
          </p:cNvGrpSpPr>
          <p:nvPr/>
        </p:nvGrpSpPr>
        <p:grpSpPr bwMode="auto">
          <a:xfrm>
            <a:off x="1098591" y="959919"/>
            <a:ext cx="3746798" cy="874256"/>
            <a:chOff x="543276" y="545242"/>
            <a:chExt cx="1816737" cy="422585"/>
          </a:xfrm>
        </p:grpSpPr>
        <p:sp>
          <p:nvSpPr>
            <p:cNvPr id="18" name="Freeform 37"/>
            <p:cNvSpPr>
              <a:spLocks noEditPoints="1"/>
            </p:cNvSpPr>
            <p:nvPr/>
          </p:nvSpPr>
          <p:spPr bwMode="auto">
            <a:xfrm>
              <a:off x="1038084" y="565945"/>
              <a:ext cx="1321929" cy="401882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baseline="-25000"/>
            </a:p>
          </p:txBody>
        </p:sp>
        <p:grpSp>
          <p:nvGrpSpPr>
            <p:cNvPr id="2057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20" name="Freeform 38"/>
              <p:cNvSpPr>
                <a:spLocks noEditPoints="1"/>
              </p:cNvSpPr>
              <p:nvPr/>
            </p:nvSpPr>
            <p:spPr bwMode="auto">
              <a:xfrm>
                <a:off x="1099" y="325"/>
                <a:ext cx="341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baseline="-25000"/>
              </a:p>
            </p:txBody>
          </p:sp>
          <p:sp>
            <p:nvSpPr>
              <p:cNvPr id="2059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92163" y="4668813"/>
            <a:ext cx="4824412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7598" tIns="28799" rIns="57598" bIns="28799"/>
          <a:lstStyle>
            <a:lvl1pPr defTabSz="576263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576263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576263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576263" eaLnBrk="0" hangingPunct="0">
              <a:spcBef>
                <a:spcPct val="20000"/>
              </a:spcBef>
              <a:buChar char="–"/>
              <a:defRPr sz="1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576263" eaLnBrk="0" hangingPunct="0">
              <a:spcBef>
                <a:spcPct val="20000"/>
              </a:spcBef>
              <a:buChar char="»"/>
              <a:defRPr sz="1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576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576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576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576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buFontTx/>
              <a:buNone/>
            </a:pPr>
            <a:endParaRPr lang="ru-RU" altLang="ru-RU" sz="1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1"/>
          <p:cNvSpPr>
            <a:spLocks noChangeArrowheads="1"/>
          </p:cNvSpPr>
          <p:nvPr/>
        </p:nvSpPr>
        <p:spPr bwMode="auto">
          <a:xfrm>
            <a:off x="4211960" y="4949006"/>
            <a:ext cx="4584753" cy="1631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45714" rIns="91428" bIns="45714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err="1">
                <a:latin typeface="Arial" charset="0"/>
              </a:rPr>
              <a:t>Могильницкий</a:t>
            </a:r>
            <a:r>
              <a:rPr lang="ru-RU" altLang="ru-RU" sz="2000" b="1" dirty="0">
                <a:latin typeface="Arial" charset="0"/>
              </a:rPr>
              <a:t> Сергей Борисович,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latin typeface="Arial" charset="0"/>
              </a:rPr>
              <a:t>Доцент НИ ТПУ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charset="0"/>
              </a:rPr>
              <a:t>Е.Ю. Яткина, зам. директора АЦ АИОР 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altLang="ru-RU" sz="2000" b="1" dirty="0">
              <a:latin typeface="Arial" charset="0"/>
            </a:endParaRPr>
          </a:p>
        </p:txBody>
      </p:sp>
      <p:pic>
        <p:nvPicPr>
          <p:cNvPr id="13" name="Рисунок 3" descr="logo_aio_200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361" y="688975"/>
            <a:ext cx="8270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369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фокусе профессионально-общественной аккредитации находится отдельная образовательная программа вуза. Система ПОА позволяет достаточно оперативно реагировать на изменения и проблемы в потребностях бизнеса и рынка труда и через систему своих критериев оценки качества ОП стимулировать развитие и совершенствование образования в соответствии с потребностями </a:t>
            </a:r>
            <a:r>
              <a:rPr lang="ru-RU" dirty="0" smtClean="0"/>
              <a:t>общества </a:t>
            </a:r>
            <a:endParaRPr lang="ru-RU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Профессионально-общественная аккредитация (2)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10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907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Процедура и критерии аккредитации АИОР разработаны с учетом требований Федеральных государственных образовательных стандартов, профессиональных стандартов и согласованы с требованиями международных альянсов в области аккредитации, таких как </a:t>
            </a:r>
            <a:r>
              <a:rPr lang="ru-RU" dirty="0" err="1"/>
              <a:t>Washington</a:t>
            </a:r>
            <a:r>
              <a:rPr lang="ru-RU" dirty="0"/>
              <a:t> </a:t>
            </a:r>
            <a:r>
              <a:rPr lang="ru-RU" dirty="0" err="1"/>
              <a:t>Accord</a:t>
            </a:r>
            <a:r>
              <a:rPr lang="ru-RU" dirty="0"/>
              <a:t> (Вашингтонское соглашение), ENAEE (Европейская сеть по аккредитации в области инженерного образования) </a:t>
            </a:r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Профессионально-общественная аккредитация (3)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11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554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Процедура и критерии аккредитации АИОР разработаны с учетом требований Федеральных государственных образовательных стандартов, профессиональных стандартов и согласованы с требованиями международных альянсов в области аккредитации, таких как </a:t>
            </a:r>
            <a:r>
              <a:rPr lang="ru-RU" dirty="0" err="1"/>
              <a:t>Washington</a:t>
            </a:r>
            <a:r>
              <a:rPr lang="ru-RU" dirty="0"/>
              <a:t> </a:t>
            </a:r>
            <a:r>
              <a:rPr lang="ru-RU" dirty="0" err="1"/>
              <a:t>Accord</a:t>
            </a:r>
            <a:r>
              <a:rPr lang="ru-RU" dirty="0"/>
              <a:t> (Вашингтонское соглашение), ENAEE (Европейская сеть по аккредитации в области инженерного образования) </a:t>
            </a:r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Профессионально-общественная аккредитация (результаты)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12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116210"/>
              </p:ext>
            </p:extLst>
          </p:nvPr>
        </p:nvGraphicFramePr>
        <p:xfrm>
          <a:off x="605668" y="1412776"/>
          <a:ext cx="8205520" cy="4322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47984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«Элитные» вузы, которым по большому счету не требуется подтверждение качества их образовательных программ, но при этом они занимают лидирующие позиции в национальных рейтингах и имеют хорошую репутацию в международных кругах.</a:t>
            </a:r>
          </a:p>
          <a:p>
            <a:r>
              <a:rPr lang="ru-RU" dirty="0"/>
              <a:t>К таким вузам относятся, например, МГУ имени М.В. Ломоносова, НИЯУ МИФИ, МГТУ им. Н. Э. Баумана, СПбГУ.</a:t>
            </a:r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Рейтинги (1)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13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1062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Вузы</a:t>
            </a:r>
            <a:r>
              <a:rPr lang="ru-RU" dirty="0"/>
              <a:t>, которые всеми силами стремятся доказать свое лидирующее положение в научно-образовательном сообществе, активно аккредитуют свои программы, участвуют в различных национальных рейтингах и федеральных программах (проекты «5-100», «Кадры для регионов», «Вузы как центры пространства создания инноваций» и прочие). </a:t>
            </a:r>
          </a:p>
          <a:p>
            <a:r>
              <a:rPr lang="ru-RU" dirty="0"/>
              <a:t>К таким вузам можно отнести НИ ТПУ, НИТУ </a:t>
            </a:r>
            <a:r>
              <a:rPr lang="ru-RU" dirty="0" err="1"/>
              <a:t>МИСиС</a:t>
            </a:r>
            <a:r>
              <a:rPr lang="ru-RU" dirty="0"/>
              <a:t>, НИУ ВШЭ. На примере этих вузов попробуем соотнести долю аккредитованных образовательных программ с занимаемым положением в различных рейтингах.</a:t>
            </a:r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Рейтинги (2)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14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33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/>
          </a:bodyPr>
          <a:lstStyle/>
          <a:p>
            <a:r>
              <a:rPr lang="ru-RU" dirty="0"/>
              <a:t>группа вузов, характеризующихся пассивным отношением к занимаемому положению и не особо стремящихся к участию в государственных программах и представлению в рейтингах.</a:t>
            </a:r>
          </a:p>
          <a:p>
            <a:endParaRPr lang="ru-RU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Рейтинги (3)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15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027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Проведенный анализ показывает, что прямой зависимости между прохождением процедуры ПОА и позицией вуза в национальных рейтингах не наблюдается. Однако этот вопрос требует более тщательной проработки и дальнейшего исследования, поскольку нельзя однозначно оценить влияние этого фактора. Ведь ПОА имеет важное значение для вузов, заинтересованных в привлечении иностранных студентов, а также реализующих совместные программы и программы двойных дипломов.</a:t>
            </a:r>
          </a:p>
          <a:p>
            <a:endParaRPr lang="ru-RU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Рейтинги (4)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16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126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Проведенный анализ показывает, что прямой зависимости между прохождением процедуры ПОА и позицией вуза в национальных рейтингах не наблюдается. Однако этот вопрос требует более тщательной проработки и дальнейшего исследования, поскольку нельзя однозначно оценить влияние этого фактора. Ведь ПОА имеет важное значение для вузов, заинтересованных в привлечении иностранных студентов, а также реализующих совместные программы и программы двойных дипломов.</a:t>
            </a:r>
          </a:p>
          <a:p>
            <a:endParaRPr lang="ru-RU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Рейтинги (5)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17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1978311"/>
          <a:ext cx="8229599" cy="3769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3126"/>
                <a:gridCol w="1175187"/>
                <a:gridCol w="1068202"/>
                <a:gridCol w="1069848"/>
                <a:gridCol w="962863"/>
                <a:gridCol w="961217"/>
                <a:gridCol w="1389156"/>
              </a:tblGrid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Вузы из проекта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«5-100»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Положение в Национальном рейтинге университетов (Интерфакс), 2016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Положение в рейтинге вузов «Эксперт РА», 2016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Положение в рейтинге</a:t>
                      </a:r>
                      <a:r>
                        <a:rPr lang="en-US" sz="900">
                          <a:effectLst/>
                        </a:rPr>
                        <a:t> QS World University Rankings, 2016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Положение в рейтинге BRICS Rankings, 2016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Положение в рейтинге</a:t>
                      </a:r>
                      <a:r>
                        <a:rPr lang="en-US" sz="900">
                          <a:effectLst/>
                        </a:rPr>
                        <a:t> EECA University Rankings, 2016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Доля аккредитованных программ (приближенно, информация взята из открытых источников)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53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Высшая школа экономики (ВШЭ)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411-420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62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35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0.55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Национальный исследовательский технологический университет «МИСиС»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601-650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87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63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0.7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95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Санкт-Петербургский государственный электротехнический университет (ЛЭТИ)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36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 представлен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121-130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110-120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0.57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41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Томский государственный университет (ТГУ)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9-10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377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43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0.06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47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Томский политехнический университет (ТПУ)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9-10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400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64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45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0.63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6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Университет ИТМО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не представлен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101-110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81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0.07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0262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1628800"/>
            <a:ext cx="7127875" cy="3532957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ru-RU" dirty="0" smtClean="0"/>
              <a:t>Необходимо:</a:t>
            </a:r>
          </a:p>
          <a:p>
            <a:pPr lvl="0"/>
            <a:r>
              <a:rPr lang="ru-RU" dirty="0" smtClean="0"/>
              <a:t>продолжить </a:t>
            </a:r>
            <a:r>
              <a:rPr lang="ru-RU" dirty="0"/>
              <a:t>практику аккредитации лучших программ в АИОР;</a:t>
            </a:r>
          </a:p>
          <a:p>
            <a:pPr lvl="0"/>
            <a:r>
              <a:rPr lang="ru-RU" dirty="0"/>
              <a:t> заключения соглашений между ведущими промышленными корпорациями и аккредитующими организациями России; </a:t>
            </a:r>
          </a:p>
          <a:p>
            <a:pPr lvl="0"/>
            <a:r>
              <a:rPr lang="ru-RU" dirty="0"/>
              <a:t>расширить и развить практику учета результатов Профессионально – общественной аккредитации образовательных программ при государственной оценке вузов;</a:t>
            </a:r>
          </a:p>
          <a:p>
            <a:pPr lvl="0"/>
            <a:r>
              <a:rPr lang="ru-RU" dirty="0"/>
              <a:t>шире привлекать все заинтересованные стороны к обсуждению вопросов повышения качества инженерного образованию.</a:t>
            </a:r>
          </a:p>
          <a:p>
            <a:endParaRPr lang="ru-RU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Выводы 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18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173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2360962" y="2514433"/>
            <a:ext cx="6019568" cy="159986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4800" b="1" dirty="0" smtClean="0">
                <a:solidFill>
                  <a:srgbClr val="80BF44"/>
                </a:solidFill>
                <a:latin typeface="Calibri" pitchFamily="34" charset="0"/>
              </a:rPr>
              <a:t>БЛАГОДАРИМ </a:t>
            </a:r>
            <a:endParaRPr lang="ru-RU" altLang="ru-RU" sz="4800" b="1" dirty="0">
              <a:solidFill>
                <a:srgbClr val="80BF44"/>
              </a:solidFill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4800" b="1" dirty="0">
                <a:solidFill>
                  <a:srgbClr val="80BF44"/>
                </a:solidFill>
                <a:latin typeface="Calibri" pitchFamily="34" charset="0"/>
              </a:rPr>
              <a:t>ЗА ВНИМАНИЕ!</a:t>
            </a:r>
          </a:p>
        </p:txBody>
      </p:sp>
      <p:sp>
        <p:nvSpPr>
          <p:cNvPr id="68611" name="Rectangle 18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3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3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700"/>
          </a:p>
        </p:txBody>
      </p:sp>
      <p:grpSp>
        <p:nvGrpSpPr>
          <p:cNvPr id="68612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7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grpSp>
          <p:nvGrpSpPr>
            <p:cNvPr id="68614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9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68616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1 w 680"/>
                  <a:gd name="T1" fmla="*/ 0 h 441"/>
                  <a:gd name="T2" fmla="*/ 2 w 680"/>
                  <a:gd name="T3" fmla="*/ 0 h 441"/>
                  <a:gd name="T4" fmla="*/ 2 w 680"/>
                  <a:gd name="T5" fmla="*/ 0 h 441"/>
                  <a:gd name="T6" fmla="*/ 1 w 680"/>
                  <a:gd name="T7" fmla="*/ 0 h 441"/>
                  <a:gd name="T8" fmla="*/ 1 w 680"/>
                  <a:gd name="T9" fmla="*/ 0 h 441"/>
                  <a:gd name="T10" fmla="*/ 1 w 680"/>
                  <a:gd name="T11" fmla="*/ 0 h 441"/>
                  <a:gd name="T12" fmla="*/ 1 w 680"/>
                  <a:gd name="T13" fmla="*/ 0 h 441"/>
                  <a:gd name="T14" fmla="*/ 1 w 680"/>
                  <a:gd name="T15" fmla="*/ 0 h 441"/>
                  <a:gd name="T16" fmla="*/ 1 w 680"/>
                  <a:gd name="T17" fmla="*/ 0 h 441"/>
                  <a:gd name="T18" fmla="*/ 1 w 680"/>
                  <a:gd name="T19" fmla="*/ 0 h 441"/>
                  <a:gd name="T20" fmla="*/ 0 w 680"/>
                  <a:gd name="T21" fmla="*/ 0 h 441"/>
                  <a:gd name="T22" fmla="*/ 1 w 680"/>
                  <a:gd name="T23" fmla="*/ 0 h 441"/>
                  <a:gd name="T24" fmla="*/ 1 w 680"/>
                  <a:gd name="T25" fmla="*/ 0 h 441"/>
                  <a:gd name="T26" fmla="*/ 0 w 680"/>
                  <a:gd name="T27" fmla="*/ 0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842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95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2275" y="2349500"/>
            <a:ext cx="7127875" cy="2808288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chemeClr val="folHlink"/>
                </a:solidFill>
              </a:rPr>
              <a:t>	</a:t>
            </a:r>
            <a:r>
              <a:rPr lang="ru-RU" sz="2400" dirty="0"/>
              <a:t>Требованием времени становится </a:t>
            </a:r>
            <a:r>
              <a:rPr lang="ru-RU" sz="2400" dirty="0" err="1" smtClean="0"/>
              <a:t>своевременнаяоценка</a:t>
            </a:r>
            <a:r>
              <a:rPr lang="ru-RU" sz="2400" dirty="0" smtClean="0"/>
              <a:t> </a:t>
            </a:r>
            <a:r>
              <a:rPr lang="ru-RU" sz="2400" dirty="0"/>
              <a:t>и корректировка образовательных программ высшего образования на соответствие профессиональным стандартам. Особую роль в этой ситуации приобретает профессионально-общественная аккредитация образовательных программ </a:t>
            </a:r>
            <a:endParaRPr lang="ru-RU" altLang="ru-RU" sz="2400" dirty="0" smtClean="0">
              <a:solidFill>
                <a:schemeClr val="folHlink"/>
              </a:solidFill>
            </a:endParaRPr>
          </a:p>
        </p:txBody>
      </p:sp>
      <p:sp>
        <p:nvSpPr>
          <p:cNvPr id="2199558" name="Rectangle 6"/>
          <p:cNvSpPr>
            <a:spLocks noChangeArrowheads="1"/>
          </p:cNvSpPr>
          <p:nvPr/>
        </p:nvSpPr>
        <p:spPr bwMode="auto">
          <a:xfrm>
            <a:off x="683568" y="44624"/>
            <a:ext cx="58340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АКТУАЛЬНОСТЬ (1)</a:t>
            </a:r>
            <a:endParaRPr lang="ru-RU" altLang="ru-RU" sz="3200" b="1" dirty="0" smtClean="0">
              <a:solidFill>
                <a:srgbClr val="7A224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60"/>
            <a:ext cx="432000" cy="360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pPr>
              <a:defRPr/>
            </a:pPr>
            <a:fld id="{41E1F36B-327E-422E-A8F1-3653D7696572}" type="slidenum">
              <a:rPr lang="ru-RU" altLang="ru-RU" sz="1400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3163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95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1484784"/>
            <a:ext cx="7127875" cy="2808288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ru-RU" sz="2000" dirty="0" smtClean="0">
                <a:solidFill>
                  <a:schemeClr val="folHlink"/>
                </a:solidFill>
              </a:rPr>
              <a:t>	</a:t>
            </a:r>
            <a:r>
              <a:rPr lang="ru-RU" altLang="ru-RU" sz="2400" dirty="0"/>
              <a:t>О</a:t>
            </a:r>
            <a:r>
              <a:rPr lang="ru-RU" sz="2400" dirty="0" smtClean="0"/>
              <a:t>бучение </a:t>
            </a:r>
            <a:r>
              <a:rPr lang="ru-RU" sz="2400" dirty="0"/>
              <a:t>по аккредитованной образовательной программе является первым шагом для вступления в дальнейшем в профильное профессиональное сообщество. Выпускники образовательных программ, аккредитованных по критериям, соответствующим международным стандартам, имеют в перспективе возможность пройти процедуру регистрации в международных регистрах </a:t>
            </a:r>
            <a:endParaRPr lang="ru-RU" altLang="ru-RU" sz="2400" dirty="0" smtClean="0">
              <a:solidFill>
                <a:schemeClr val="folHlink"/>
              </a:solidFill>
            </a:endParaRPr>
          </a:p>
        </p:txBody>
      </p:sp>
      <p:sp>
        <p:nvSpPr>
          <p:cNvPr id="2199558" name="Rectangle 6"/>
          <p:cNvSpPr>
            <a:spLocks noChangeArrowheads="1"/>
          </p:cNvSpPr>
          <p:nvPr/>
        </p:nvSpPr>
        <p:spPr bwMode="auto">
          <a:xfrm>
            <a:off x="683568" y="44624"/>
            <a:ext cx="58340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АКТУАЛЬНОСТЬ (2)</a:t>
            </a:r>
            <a:endParaRPr lang="ru-RU" altLang="ru-RU" sz="3200" b="1" dirty="0" smtClean="0">
              <a:solidFill>
                <a:srgbClr val="7A224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60"/>
            <a:ext cx="432000" cy="360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pPr>
              <a:defRPr/>
            </a:pPr>
            <a:fld id="{41E1F36B-327E-422E-A8F1-3653D7696572}" type="slidenum">
              <a:rPr lang="ru-RU" altLang="ru-RU" sz="1400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538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1800225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altLang="ru-RU" sz="2400" dirty="0" smtClean="0">
                <a:solidFill>
                  <a:schemeClr val="folHlink"/>
                </a:solidFill>
              </a:rPr>
              <a:t>	</a:t>
            </a:r>
            <a:r>
              <a:rPr lang="ru-RU" sz="2800" dirty="0"/>
              <a:t>International </a:t>
            </a:r>
            <a:r>
              <a:rPr lang="ru-RU" sz="2800" dirty="0" err="1"/>
              <a:t>Engineering</a:t>
            </a:r>
            <a:r>
              <a:rPr lang="ru-RU" sz="2800" dirty="0"/>
              <a:t> </a:t>
            </a:r>
            <a:r>
              <a:rPr lang="ru-RU" sz="2800" dirty="0" err="1"/>
              <a:t>Technicians</a:t>
            </a:r>
            <a:r>
              <a:rPr lang="ru-RU" sz="2800" dirty="0"/>
              <a:t> </a:t>
            </a:r>
            <a:r>
              <a:rPr lang="ru-RU" sz="2800" dirty="0" err="1"/>
              <a:t>Register</a:t>
            </a:r>
            <a:r>
              <a:rPr lang="ru-RU" sz="2800" dirty="0"/>
              <a:t> (выпускники с квалификацией техник), International </a:t>
            </a:r>
            <a:r>
              <a:rPr lang="ru-RU" sz="2800" dirty="0" err="1"/>
              <a:t>Engineering</a:t>
            </a:r>
            <a:r>
              <a:rPr lang="ru-RU" sz="2800" dirty="0"/>
              <a:t> </a:t>
            </a:r>
            <a:r>
              <a:rPr lang="ru-RU" sz="2800" dirty="0" err="1"/>
              <a:t>Technologists</a:t>
            </a:r>
            <a:r>
              <a:rPr lang="ru-RU" sz="2800" dirty="0"/>
              <a:t> </a:t>
            </a:r>
            <a:r>
              <a:rPr lang="ru-RU" sz="2800" dirty="0" err="1"/>
              <a:t>Register</a:t>
            </a:r>
            <a:r>
              <a:rPr lang="ru-RU" sz="2800" dirty="0"/>
              <a:t> (выпускники с квалификацией прикладной бакалавр), APEC </a:t>
            </a:r>
            <a:r>
              <a:rPr lang="ru-RU" sz="2800" dirty="0" err="1"/>
              <a:t>Engineer</a:t>
            </a:r>
            <a:r>
              <a:rPr lang="ru-RU" sz="2800" dirty="0"/>
              <a:t> </a:t>
            </a:r>
            <a:r>
              <a:rPr lang="ru-RU" sz="2800" dirty="0" err="1"/>
              <a:t>Register</a:t>
            </a:r>
            <a:r>
              <a:rPr lang="ru-RU" sz="2800" dirty="0"/>
              <a:t> и International </a:t>
            </a:r>
            <a:r>
              <a:rPr lang="ru-RU" sz="2800" dirty="0" err="1"/>
              <a:t>Professional</a:t>
            </a:r>
            <a:r>
              <a:rPr lang="ru-RU" sz="2800" dirty="0"/>
              <a:t> </a:t>
            </a:r>
            <a:r>
              <a:rPr lang="ru-RU" sz="2800" dirty="0" err="1"/>
              <a:t>Engineers</a:t>
            </a:r>
            <a:r>
              <a:rPr lang="ru-RU" sz="2800" dirty="0"/>
              <a:t> </a:t>
            </a:r>
            <a:r>
              <a:rPr lang="ru-RU" sz="2800" dirty="0" err="1"/>
              <a:t>Register</a:t>
            </a:r>
            <a:r>
              <a:rPr lang="ru-RU" sz="2800" dirty="0"/>
              <a:t> (выпускники с квалификацией бакалавр/специалист)</a:t>
            </a:r>
            <a:endParaRPr lang="ru-RU" altLang="ru-RU" sz="2800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58340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АКТУАЛЬНОСТЬ (3)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4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1799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32500" lnSpcReduction="20000"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ru-RU" sz="7400" dirty="0" smtClean="0"/>
              <a:t>обеспечение </a:t>
            </a:r>
            <a:r>
              <a:rPr lang="ru-RU" sz="7400" dirty="0"/>
              <a:t>качества и признания российского образования на мировом уровне, в том числе путем подготовки элитных специалистов и команд специалистов, с использованием </a:t>
            </a:r>
            <a:r>
              <a:rPr lang="ru-RU" sz="7400" dirty="0" err="1"/>
              <a:t>компетентностной</a:t>
            </a:r>
            <a:r>
              <a:rPr lang="ru-RU" sz="7400" dirty="0"/>
              <a:t> модели;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ru-RU" sz="7400" dirty="0"/>
              <a:t> реальная финансовая и организационная поддержка исследований по приоритетным направлениям развития Российской Федерации</a:t>
            </a:r>
            <a:r>
              <a:rPr lang="ru-RU" sz="7400" dirty="0" smtClean="0"/>
              <a:t>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000" dirty="0"/>
              <a:t> </a:t>
            </a:r>
            <a:r>
              <a:rPr lang="ru-RU" sz="7400" dirty="0"/>
              <a:t>генерация новых прорывных знаний и технологий, включая образовательные;</a:t>
            </a:r>
          </a:p>
          <a:p>
            <a:pPr lvl="0">
              <a:buFont typeface="Courier New" panose="02070309020205020404" pitchFamily="49" charset="0"/>
              <a:buChar char="o"/>
            </a:pPr>
            <a:endParaRPr lang="ru-RU" sz="7400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58340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Задачи (1)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5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099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800" dirty="0" smtClean="0"/>
              <a:t>развитие </a:t>
            </a:r>
            <a:r>
              <a:rPr lang="ru-RU" sz="2800" dirty="0"/>
              <a:t>новой парадигмы ВПО</a:t>
            </a:r>
            <a:r>
              <a:rPr lang="en-US" sz="2800" dirty="0"/>
              <a:t>; </a:t>
            </a:r>
            <a:endParaRPr lang="ru-RU" sz="2800" dirty="0"/>
          </a:p>
          <a:p>
            <a:pPr lvl="0"/>
            <a:r>
              <a:rPr lang="ru-RU" sz="2800" dirty="0"/>
              <a:t> поддержка и развитие </a:t>
            </a:r>
            <a:r>
              <a:rPr lang="ru-RU" sz="2800" dirty="0" err="1"/>
              <a:t>междисциплинарности</a:t>
            </a:r>
            <a:r>
              <a:rPr lang="ru-RU" sz="2800" dirty="0"/>
              <a:t>, интеграция с РАН, реальным сектором экономики в целях обеспечения профессиональной и отраслевой связанности образовательного процесса и широкополосного профессионального образования по типу «образовательных </a:t>
            </a:r>
            <a:r>
              <a:rPr lang="ru-RU" sz="2800" dirty="0" err="1"/>
              <a:t>хабов</a:t>
            </a:r>
            <a:r>
              <a:rPr lang="ru-RU" sz="2800" dirty="0"/>
              <a:t>»;</a:t>
            </a:r>
          </a:p>
          <a:p>
            <a:pPr lvl="0">
              <a:buFont typeface="Courier New" panose="02070309020205020404" pitchFamily="49" charset="0"/>
              <a:buChar char="o"/>
            </a:pPr>
            <a:endParaRPr lang="ru-RU" sz="7400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58340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Задачи (2)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6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9407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2800" dirty="0"/>
              <a:t>увеличение количества реализованных моделей </a:t>
            </a:r>
            <a:r>
              <a:rPr lang="ru-RU" sz="2800" dirty="0" err="1"/>
              <a:t>частно</a:t>
            </a:r>
            <a:r>
              <a:rPr lang="ru-RU" sz="2800" dirty="0"/>
              <a:t>-государственного партнерства: производственные практики, стажировки, корпоративные «распределения», заказы новых образовательных стандартов, корпоративные кафедры и лаборатории, постоянный мониторинг запросов работодателей к компетенциям выпускников;</a:t>
            </a:r>
          </a:p>
          <a:p>
            <a:pPr lvl="0"/>
            <a:r>
              <a:rPr lang="ru-RU" sz="2800" dirty="0"/>
              <a:t> продвижение лидеров отечественного образования в элитную группу университетов мирового уровня. </a:t>
            </a:r>
          </a:p>
          <a:p>
            <a:pPr lvl="0">
              <a:buFont typeface="Courier New" panose="02070309020205020404" pitchFamily="49" charset="0"/>
              <a:buChar char="o"/>
            </a:pPr>
            <a:endParaRPr lang="ru-RU" sz="7400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58340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Задачи (3)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7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3888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/>
          </a:bodyPr>
          <a:lstStyle/>
          <a:p>
            <a:pPr lvl="0"/>
            <a:r>
              <a:rPr lang="ru-RU" dirty="0" err="1"/>
              <a:t>репутационный</a:t>
            </a:r>
            <a:r>
              <a:rPr lang="ru-RU" dirty="0"/>
              <a:t>, </a:t>
            </a:r>
            <a:endParaRPr lang="ru-RU" dirty="0" smtClean="0"/>
          </a:p>
          <a:p>
            <a:pPr lvl="0"/>
            <a:r>
              <a:rPr lang="ru-RU" dirty="0" smtClean="0"/>
              <a:t>Результативный</a:t>
            </a:r>
          </a:p>
          <a:p>
            <a:pPr lvl="0"/>
            <a:r>
              <a:rPr lang="ru-RU" dirty="0" smtClean="0"/>
              <a:t>общий </a:t>
            </a:r>
            <a:endParaRPr lang="ru-RU" dirty="0"/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Механизмы обеспечения качества образования в вузах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8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3008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91680" y="2128291"/>
            <a:ext cx="7127875" cy="353295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Под профессионально-общественной аккредитацией (ПОА) ОП понимается процесс оценки качества деятельности образовательных организаций по реализации тех или иных ОП, выполняемый по правилам и критериям, разрабатываемым профессиональными сообществами (объединениями) и силами экспертов-волонтеров, профессионалов в своих областях, представителей промышленности (работодателей) и университетов </a:t>
            </a:r>
          </a:p>
        </p:txBody>
      </p:sp>
      <p:sp>
        <p:nvSpPr>
          <p:cNvPr id="2200580" name="Rectangle 4"/>
          <p:cNvSpPr>
            <a:spLocks noChangeArrowheads="1"/>
          </p:cNvSpPr>
          <p:nvPr/>
        </p:nvSpPr>
        <p:spPr bwMode="auto">
          <a:xfrm>
            <a:off x="682153" y="44624"/>
            <a:ext cx="749024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44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kumimoji="1" sz="44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kumimoji="1" sz="4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kumimoji="1" sz="44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kumimoji="1" sz="4400">
                <a:solidFill>
                  <a:schemeClr val="tx1"/>
                </a:solidFill>
                <a:latin typeface="Tahoma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 smtClean="0">
                <a:solidFill>
                  <a:srgbClr val="FF0066"/>
                </a:solidFill>
              </a:rPr>
              <a:t>Профессионально-общественная аккредитация (1)</a:t>
            </a:r>
            <a:endParaRPr lang="ru-RU" altLang="ru-RU" sz="3200" b="1" dirty="0">
              <a:solidFill>
                <a:srgbClr val="FF0066"/>
              </a:solidFill>
            </a:endParaRPr>
          </a:p>
        </p:txBody>
      </p:sp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0" y="0"/>
            <a:ext cx="685359" cy="6056808"/>
          </a:xfrm>
          <a:prstGeom prst="rect">
            <a:avLst/>
          </a:prstGeom>
          <a:solidFill>
            <a:srgbClr val="80BF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5124" tIns="72562" rIns="145124" bIns="72562" anchor="ctr"/>
          <a:lstStyle>
            <a:lvl1pPr eaLnBrk="0" hangingPunct="0">
              <a:defRPr sz="1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10712" y="6258366"/>
            <a:ext cx="1761271" cy="410675"/>
            <a:chOff x="543276" y="545242"/>
            <a:chExt cx="1816737" cy="422585"/>
          </a:xfrm>
        </p:grpSpPr>
        <p:sp>
          <p:nvSpPr>
            <p:cNvPr id="8" name="Freeform 37"/>
            <p:cNvSpPr>
              <a:spLocks noEditPoints="1"/>
            </p:cNvSpPr>
            <p:nvPr/>
          </p:nvSpPr>
          <p:spPr bwMode="auto">
            <a:xfrm>
              <a:off x="1037096" y="565982"/>
              <a:ext cx="1322917" cy="401845"/>
            </a:xfrm>
            <a:custGeom>
              <a:avLst/>
              <a:gdLst>
                <a:gd name="T0" fmla="*/ 528 w 2132"/>
                <a:gd name="T1" fmla="*/ 586 h 649"/>
                <a:gd name="T2" fmla="*/ 791 w 2132"/>
                <a:gd name="T3" fmla="*/ 557 h 649"/>
                <a:gd name="T4" fmla="*/ 510 w 2132"/>
                <a:gd name="T5" fmla="*/ 564 h 649"/>
                <a:gd name="T6" fmla="*/ 490 w 2132"/>
                <a:gd name="T7" fmla="*/ 521 h 649"/>
                <a:gd name="T8" fmla="*/ 1337 w 2132"/>
                <a:gd name="T9" fmla="*/ 504 h 649"/>
                <a:gd name="T10" fmla="*/ 1257 w 2132"/>
                <a:gd name="T11" fmla="*/ 504 h 649"/>
                <a:gd name="T12" fmla="*/ 1001 w 2132"/>
                <a:gd name="T13" fmla="*/ 504 h 649"/>
                <a:gd name="T14" fmla="*/ 981 w 2132"/>
                <a:gd name="T15" fmla="*/ 504 h 649"/>
                <a:gd name="T16" fmla="*/ 799 w 2132"/>
                <a:gd name="T17" fmla="*/ 579 h 649"/>
                <a:gd name="T18" fmla="*/ 625 w 2132"/>
                <a:gd name="T19" fmla="*/ 522 h 649"/>
                <a:gd name="T20" fmla="*/ 508 w 2132"/>
                <a:gd name="T21" fmla="*/ 504 h 649"/>
                <a:gd name="T22" fmla="*/ 529 w 2132"/>
                <a:gd name="T23" fmla="*/ 574 h 649"/>
                <a:gd name="T24" fmla="*/ 470 w 2132"/>
                <a:gd name="T25" fmla="*/ 646 h 649"/>
                <a:gd name="T26" fmla="*/ 404 w 2132"/>
                <a:gd name="T27" fmla="*/ 536 h 649"/>
                <a:gd name="T28" fmla="*/ 249 w 2132"/>
                <a:gd name="T29" fmla="*/ 646 h 649"/>
                <a:gd name="T30" fmla="*/ 131 w 2132"/>
                <a:gd name="T31" fmla="*/ 504 h 649"/>
                <a:gd name="T32" fmla="*/ 23 w 2132"/>
                <a:gd name="T33" fmla="*/ 627 h 649"/>
                <a:gd name="T34" fmla="*/ 931 w 2132"/>
                <a:gd name="T35" fmla="*/ 503 h 649"/>
                <a:gd name="T36" fmla="*/ 872 w 2132"/>
                <a:gd name="T37" fmla="*/ 609 h 649"/>
                <a:gd name="T38" fmla="*/ 893 w 2132"/>
                <a:gd name="T39" fmla="*/ 646 h 649"/>
                <a:gd name="T40" fmla="*/ 914 w 2132"/>
                <a:gd name="T41" fmla="*/ 502 h 649"/>
                <a:gd name="T42" fmla="*/ 206 w 2132"/>
                <a:gd name="T43" fmla="*/ 387 h 649"/>
                <a:gd name="T44" fmla="*/ 267 w 2132"/>
                <a:gd name="T45" fmla="*/ 302 h 649"/>
                <a:gd name="T46" fmla="*/ 2111 w 2132"/>
                <a:gd name="T47" fmla="*/ 411 h 649"/>
                <a:gd name="T48" fmla="*/ 1976 w 2132"/>
                <a:gd name="T49" fmla="*/ 269 h 649"/>
                <a:gd name="T50" fmla="*/ 1805 w 2132"/>
                <a:gd name="T51" fmla="*/ 269 h 649"/>
                <a:gd name="T52" fmla="*/ 1549 w 2132"/>
                <a:gd name="T53" fmla="*/ 287 h 649"/>
                <a:gd name="T54" fmla="*/ 1337 w 2132"/>
                <a:gd name="T55" fmla="*/ 269 h 649"/>
                <a:gd name="T56" fmla="*/ 1423 w 2132"/>
                <a:gd name="T57" fmla="*/ 269 h 649"/>
                <a:gd name="T58" fmla="*/ 1337 w 2132"/>
                <a:gd name="T59" fmla="*/ 294 h 649"/>
                <a:gd name="T60" fmla="*/ 1280 w 2132"/>
                <a:gd name="T61" fmla="*/ 302 h 649"/>
                <a:gd name="T62" fmla="*/ 1126 w 2132"/>
                <a:gd name="T63" fmla="*/ 411 h 649"/>
                <a:gd name="T64" fmla="*/ 955 w 2132"/>
                <a:gd name="T65" fmla="*/ 337 h 649"/>
                <a:gd name="T66" fmla="*/ 791 w 2132"/>
                <a:gd name="T67" fmla="*/ 287 h 649"/>
                <a:gd name="T68" fmla="*/ 741 w 2132"/>
                <a:gd name="T69" fmla="*/ 269 h 649"/>
                <a:gd name="T70" fmla="*/ 515 w 2132"/>
                <a:gd name="T71" fmla="*/ 380 h 649"/>
                <a:gd name="T72" fmla="*/ 447 w 2132"/>
                <a:gd name="T73" fmla="*/ 269 h 649"/>
                <a:gd name="T74" fmla="*/ 363 w 2132"/>
                <a:gd name="T75" fmla="*/ 406 h 649"/>
                <a:gd name="T76" fmla="*/ 351 w 2132"/>
                <a:gd name="T77" fmla="*/ 386 h 649"/>
                <a:gd name="T78" fmla="*/ 105 w 2132"/>
                <a:gd name="T79" fmla="*/ 287 h 649"/>
                <a:gd name="T80" fmla="*/ 1640 w 2132"/>
                <a:gd name="T81" fmla="*/ 288 h 649"/>
                <a:gd name="T82" fmla="*/ 1680 w 2132"/>
                <a:gd name="T83" fmla="*/ 393 h 649"/>
                <a:gd name="T84" fmla="*/ 1583 w 2132"/>
                <a:gd name="T85" fmla="*/ 339 h 649"/>
                <a:gd name="T86" fmla="*/ 292 w 2132"/>
                <a:gd name="T87" fmla="*/ 303 h 649"/>
                <a:gd name="T88" fmla="*/ 182 w 2132"/>
                <a:gd name="T89" fmla="*/ 393 h 649"/>
                <a:gd name="T90" fmla="*/ 2059 w 2132"/>
                <a:gd name="T91" fmla="*/ 241 h 649"/>
                <a:gd name="T92" fmla="*/ 2058 w 2132"/>
                <a:gd name="T93" fmla="*/ 257 h 649"/>
                <a:gd name="T94" fmla="*/ 157 w 2132"/>
                <a:gd name="T95" fmla="*/ 132 h 649"/>
                <a:gd name="T96" fmla="*/ 244 w 2132"/>
                <a:gd name="T97" fmla="*/ 92 h 649"/>
                <a:gd name="T98" fmla="*/ 1046 w 2132"/>
                <a:gd name="T99" fmla="*/ 35 h 649"/>
                <a:gd name="T100" fmla="*/ 803 w 2132"/>
                <a:gd name="T101" fmla="*/ 145 h 649"/>
                <a:gd name="T102" fmla="*/ 658 w 2132"/>
                <a:gd name="T103" fmla="*/ 35 h 649"/>
                <a:gd name="T104" fmla="*/ 305 w 2132"/>
                <a:gd name="T105" fmla="*/ 35 h 649"/>
                <a:gd name="T106" fmla="*/ 325 w 2132"/>
                <a:gd name="T107" fmla="*/ 53 h 649"/>
                <a:gd name="T108" fmla="*/ 44 w 2132"/>
                <a:gd name="T109" fmla="*/ 52 h 649"/>
                <a:gd name="T110" fmla="*/ 529 w 2132"/>
                <a:gd name="T111" fmla="*/ 72 h 649"/>
                <a:gd name="T112" fmla="*/ 605 w 2132"/>
                <a:gd name="T113" fmla="*/ 173 h 649"/>
                <a:gd name="T114" fmla="*/ 507 w 2132"/>
                <a:gd name="T115" fmla="*/ 66 h 649"/>
                <a:gd name="T116" fmla="*/ 267 w 2132"/>
                <a:gd name="T117" fmla="*/ 105 h 649"/>
                <a:gd name="T118" fmla="*/ 132 w 2132"/>
                <a:gd name="T119" fmla="*/ 126 h 649"/>
                <a:gd name="T120" fmla="*/ 992 w 2132"/>
                <a:gd name="T121" fmla="*/ 9 h 649"/>
                <a:gd name="T122" fmla="*/ 967 w 2132"/>
                <a:gd name="T123" fmla="*/ 0 h 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2" h="649">
                  <a:moveTo>
                    <a:pt x="490" y="581"/>
                  </a:moveTo>
                  <a:lnTo>
                    <a:pt x="490" y="630"/>
                  </a:lnTo>
                  <a:lnTo>
                    <a:pt x="505" y="630"/>
                  </a:lnTo>
                  <a:lnTo>
                    <a:pt x="516" y="629"/>
                  </a:lnTo>
                  <a:lnTo>
                    <a:pt x="525" y="626"/>
                  </a:lnTo>
                  <a:lnTo>
                    <a:pt x="533" y="622"/>
                  </a:lnTo>
                  <a:lnTo>
                    <a:pt x="538" y="616"/>
                  </a:lnTo>
                  <a:lnTo>
                    <a:pt x="539" y="606"/>
                  </a:lnTo>
                  <a:lnTo>
                    <a:pt x="538" y="596"/>
                  </a:lnTo>
                  <a:lnTo>
                    <a:pt x="534" y="590"/>
                  </a:lnTo>
                  <a:lnTo>
                    <a:pt x="528" y="586"/>
                  </a:lnTo>
                  <a:lnTo>
                    <a:pt x="520" y="582"/>
                  </a:lnTo>
                  <a:lnTo>
                    <a:pt x="512" y="581"/>
                  </a:lnTo>
                  <a:lnTo>
                    <a:pt x="503" y="581"/>
                  </a:lnTo>
                  <a:lnTo>
                    <a:pt x="490" y="581"/>
                  </a:lnTo>
                  <a:close/>
                  <a:moveTo>
                    <a:pt x="744" y="522"/>
                  </a:moveTo>
                  <a:lnTo>
                    <a:pt x="744" y="572"/>
                  </a:lnTo>
                  <a:lnTo>
                    <a:pt x="764" y="572"/>
                  </a:lnTo>
                  <a:lnTo>
                    <a:pt x="772" y="571"/>
                  </a:lnTo>
                  <a:lnTo>
                    <a:pt x="779" y="569"/>
                  </a:lnTo>
                  <a:lnTo>
                    <a:pt x="787" y="563"/>
                  </a:lnTo>
                  <a:lnTo>
                    <a:pt x="791" y="557"/>
                  </a:lnTo>
                  <a:lnTo>
                    <a:pt x="793" y="546"/>
                  </a:lnTo>
                  <a:lnTo>
                    <a:pt x="791" y="537"/>
                  </a:lnTo>
                  <a:lnTo>
                    <a:pt x="786" y="530"/>
                  </a:lnTo>
                  <a:lnTo>
                    <a:pt x="778" y="526"/>
                  </a:lnTo>
                  <a:lnTo>
                    <a:pt x="770" y="522"/>
                  </a:lnTo>
                  <a:lnTo>
                    <a:pt x="761" y="522"/>
                  </a:lnTo>
                  <a:lnTo>
                    <a:pt x="744" y="522"/>
                  </a:lnTo>
                  <a:close/>
                  <a:moveTo>
                    <a:pt x="490" y="521"/>
                  </a:moveTo>
                  <a:lnTo>
                    <a:pt x="490" y="564"/>
                  </a:lnTo>
                  <a:lnTo>
                    <a:pt x="501" y="564"/>
                  </a:lnTo>
                  <a:lnTo>
                    <a:pt x="510" y="564"/>
                  </a:lnTo>
                  <a:lnTo>
                    <a:pt x="519" y="563"/>
                  </a:lnTo>
                  <a:lnTo>
                    <a:pt x="527" y="561"/>
                  </a:lnTo>
                  <a:lnTo>
                    <a:pt x="532" y="557"/>
                  </a:lnTo>
                  <a:lnTo>
                    <a:pt x="536" y="551"/>
                  </a:lnTo>
                  <a:lnTo>
                    <a:pt x="537" y="542"/>
                  </a:lnTo>
                  <a:lnTo>
                    <a:pt x="536" y="533"/>
                  </a:lnTo>
                  <a:lnTo>
                    <a:pt x="532" y="527"/>
                  </a:lnTo>
                  <a:lnTo>
                    <a:pt x="525" y="524"/>
                  </a:lnTo>
                  <a:lnTo>
                    <a:pt x="519" y="521"/>
                  </a:lnTo>
                  <a:lnTo>
                    <a:pt x="512" y="521"/>
                  </a:lnTo>
                  <a:lnTo>
                    <a:pt x="490" y="521"/>
                  </a:lnTo>
                  <a:close/>
                  <a:moveTo>
                    <a:pt x="1362" y="504"/>
                  </a:moveTo>
                  <a:lnTo>
                    <a:pt x="1471" y="504"/>
                  </a:lnTo>
                  <a:lnTo>
                    <a:pt x="1471" y="522"/>
                  </a:lnTo>
                  <a:lnTo>
                    <a:pt x="1427" y="522"/>
                  </a:lnTo>
                  <a:lnTo>
                    <a:pt x="1427" y="646"/>
                  </a:lnTo>
                  <a:lnTo>
                    <a:pt x="1406" y="646"/>
                  </a:lnTo>
                  <a:lnTo>
                    <a:pt x="1406" y="522"/>
                  </a:lnTo>
                  <a:lnTo>
                    <a:pt x="1362" y="522"/>
                  </a:lnTo>
                  <a:lnTo>
                    <a:pt x="1362" y="504"/>
                  </a:lnTo>
                  <a:close/>
                  <a:moveTo>
                    <a:pt x="1257" y="504"/>
                  </a:moveTo>
                  <a:lnTo>
                    <a:pt x="1337" y="504"/>
                  </a:lnTo>
                  <a:lnTo>
                    <a:pt x="1337" y="522"/>
                  </a:lnTo>
                  <a:lnTo>
                    <a:pt x="1278" y="522"/>
                  </a:lnTo>
                  <a:lnTo>
                    <a:pt x="1278" y="563"/>
                  </a:lnTo>
                  <a:lnTo>
                    <a:pt x="1331" y="563"/>
                  </a:lnTo>
                  <a:lnTo>
                    <a:pt x="1331" y="581"/>
                  </a:lnTo>
                  <a:lnTo>
                    <a:pt x="1278" y="581"/>
                  </a:lnTo>
                  <a:lnTo>
                    <a:pt x="1278" y="629"/>
                  </a:lnTo>
                  <a:lnTo>
                    <a:pt x="1337" y="629"/>
                  </a:lnTo>
                  <a:lnTo>
                    <a:pt x="1337" y="646"/>
                  </a:lnTo>
                  <a:lnTo>
                    <a:pt x="1257" y="646"/>
                  </a:lnTo>
                  <a:lnTo>
                    <a:pt x="1257" y="504"/>
                  </a:lnTo>
                  <a:close/>
                  <a:moveTo>
                    <a:pt x="1119" y="504"/>
                  </a:moveTo>
                  <a:lnTo>
                    <a:pt x="1227" y="504"/>
                  </a:lnTo>
                  <a:lnTo>
                    <a:pt x="1227" y="522"/>
                  </a:lnTo>
                  <a:lnTo>
                    <a:pt x="1183" y="522"/>
                  </a:lnTo>
                  <a:lnTo>
                    <a:pt x="1183" y="646"/>
                  </a:lnTo>
                  <a:lnTo>
                    <a:pt x="1163" y="646"/>
                  </a:lnTo>
                  <a:lnTo>
                    <a:pt x="1163" y="522"/>
                  </a:lnTo>
                  <a:lnTo>
                    <a:pt x="1119" y="522"/>
                  </a:lnTo>
                  <a:lnTo>
                    <a:pt x="1119" y="504"/>
                  </a:lnTo>
                  <a:close/>
                  <a:moveTo>
                    <a:pt x="981" y="504"/>
                  </a:moveTo>
                  <a:lnTo>
                    <a:pt x="1001" y="504"/>
                  </a:lnTo>
                  <a:lnTo>
                    <a:pt x="1001" y="615"/>
                  </a:lnTo>
                  <a:lnTo>
                    <a:pt x="1001" y="615"/>
                  </a:lnTo>
                  <a:lnTo>
                    <a:pt x="1068" y="504"/>
                  </a:lnTo>
                  <a:lnTo>
                    <a:pt x="1089" y="504"/>
                  </a:lnTo>
                  <a:lnTo>
                    <a:pt x="1089" y="646"/>
                  </a:lnTo>
                  <a:lnTo>
                    <a:pt x="1069" y="646"/>
                  </a:lnTo>
                  <a:lnTo>
                    <a:pt x="1069" y="536"/>
                  </a:lnTo>
                  <a:lnTo>
                    <a:pt x="1069" y="536"/>
                  </a:lnTo>
                  <a:lnTo>
                    <a:pt x="1001" y="646"/>
                  </a:lnTo>
                  <a:lnTo>
                    <a:pt x="981" y="646"/>
                  </a:lnTo>
                  <a:lnTo>
                    <a:pt x="981" y="504"/>
                  </a:lnTo>
                  <a:close/>
                  <a:moveTo>
                    <a:pt x="724" y="504"/>
                  </a:moveTo>
                  <a:lnTo>
                    <a:pt x="761" y="504"/>
                  </a:lnTo>
                  <a:lnTo>
                    <a:pt x="775" y="505"/>
                  </a:lnTo>
                  <a:lnTo>
                    <a:pt x="788" y="508"/>
                  </a:lnTo>
                  <a:lnTo>
                    <a:pt x="799" y="513"/>
                  </a:lnTo>
                  <a:lnTo>
                    <a:pt x="807" y="521"/>
                  </a:lnTo>
                  <a:lnTo>
                    <a:pt x="813" y="532"/>
                  </a:lnTo>
                  <a:lnTo>
                    <a:pt x="815" y="547"/>
                  </a:lnTo>
                  <a:lnTo>
                    <a:pt x="813" y="561"/>
                  </a:lnTo>
                  <a:lnTo>
                    <a:pt x="807" y="572"/>
                  </a:lnTo>
                  <a:lnTo>
                    <a:pt x="799" y="579"/>
                  </a:lnTo>
                  <a:lnTo>
                    <a:pt x="788" y="586"/>
                  </a:lnTo>
                  <a:lnTo>
                    <a:pt x="777" y="588"/>
                  </a:lnTo>
                  <a:lnTo>
                    <a:pt x="764" y="589"/>
                  </a:lnTo>
                  <a:lnTo>
                    <a:pt x="744" y="589"/>
                  </a:lnTo>
                  <a:lnTo>
                    <a:pt x="744" y="646"/>
                  </a:lnTo>
                  <a:lnTo>
                    <a:pt x="724" y="646"/>
                  </a:lnTo>
                  <a:lnTo>
                    <a:pt x="724" y="504"/>
                  </a:lnTo>
                  <a:close/>
                  <a:moveTo>
                    <a:pt x="605" y="504"/>
                  </a:moveTo>
                  <a:lnTo>
                    <a:pt x="684" y="504"/>
                  </a:lnTo>
                  <a:lnTo>
                    <a:pt x="684" y="522"/>
                  </a:lnTo>
                  <a:lnTo>
                    <a:pt x="625" y="522"/>
                  </a:lnTo>
                  <a:lnTo>
                    <a:pt x="625" y="563"/>
                  </a:lnTo>
                  <a:lnTo>
                    <a:pt x="679" y="563"/>
                  </a:lnTo>
                  <a:lnTo>
                    <a:pt x="679" y="581"/>
                  </a:lnTo>
                  <a:lnTo>
                    <a:pt x="625" y="581"/>
                  </a:lnTo>
                  <a:lnTo>
                    <a:pt x="625" y="629"/>
                  </a:lnTo>
                  <a:lnTo>
                    <a:pt x="684" y="629"/>
                  </a:lnTo>
                  <a:lnTo>
                    <a:pt x="684" y="646"/>
                  </a:lnTo>
                  <a:lnTo>
                    <a:pt x="605" y="646"/>
                  </a:lnTo>
                  <a:lnTo>
                    <a:pt x="605" y="504"/>
                  </a:lnTo>
                  <a:close/>
                  <a:moveTo>
                    <a:pt x="470" y="504"/>
                  </a:moveTo>
                  <a:lnTo>
                    <a:pt x="508" y="504"/>
                  </a:lnTo>
                  <a:lnTo>
                    <a:pt x="522" y="505"/>
                  </a:lnTo>
                  <a:lnTo>
                    <a:pt x="534" y="507"/>
                  </a:lnTo>
                  <a:lnTo>
                    <a:pt x="544" y="513"/>
                  </a:lnTo>
                  <a:lnTo>
                    <a:pt x="551" y="519"/>
                  </a:lnTo>
                  <a:lnTo>
                    <a:pt x="557" y="528"/>
                  </a:lnTo>
                  <a:lnTo>
                    <a:pt x="558" y="540"/>
                  </a:lnTo>
                  <a:lnTo>
                    <a:pt x="555" y="552"/>
                  </a:lnTo>
                  <a:lnTo>
                    <a:pt x="550" y="562"/>
                  </a:lnTo>
                  <a:lnTo>
                    <a:pt x="540" y="570"/>
                  </a:lnTo>
                  <a:lnTo>
                    <a:pt x="529" y="574"/>
                  </a:lnTo>
                  <a:lnTo>
                    <a:pt x="529" y="574"/>
                  </a:lnTo>
                  <a:lnTo>
                    <a:pt x="542" y="577"/>
                  </a:lnTo>
                  <a:lnTo>
                    <a:pt x="552" y="585"/>
                  </a:lnTo>
                  <a:lnTo>
                    <a:pt x="559" y="594"/>
                  </a:lnTo>
                  <a:lnTo>
                    <a:pt x="562" y="608"/>
                  </a:lnTo>
                  <a:lnTo>
                    <a:pt x="560" y="621"/>
                  </a:lnTo>
                  <a:lnTo>
                    <a:pt x="553" y="632"/>
                  </a:lnTo>
                  <a:lnTo>
                    <a:pt x="545" y="638"/>
                  </a:lnTo>
                  <a:lnTo>
                    <a:pt x="534" y="642"/>
                  </a:lnTo>
                  <a:lnTo>
                    <a:pt x="521" y="646"/>
                  </a:lnTo>
                  <a:lnTo>
                    <a:pt x="507" y="646"/>
                  </a:lnTo>
                  <a:lnTo>
                    <a:pt x="470" y="646"/>
                  </a:lnTo>
                  <a:lnTo>
                    <a:pt x="470" y="504"/>
                  </a:lnTo>
                  <a:close/>
                  <a:moveTo>
                    <a:pt x="317" y="504"/>
                  </a:moveTo>
                  <a:lnTo>
                    <a:pt x="337" y="504"/>
                  </a:lnTo>
                  <a:lnTo>
                    <a:pt x="337" y="615"/>
                  </a:lnTo>
                  <a:lnTo>
                    <a:pt x="337" y="615"/>
                  </a:lnTo>
                  <a:lnTo>
                    <a:pt x="404" y="504"/>
                  </a:lnTo>
                  <a:lnTo>
                    <a:pt x="425" y="504"/>
                  </a:lnTo>
                  <a:lnTo>
                    <a:pt x="425" y="646"/>
                  </a:lnTo>
                  <a:lnTo>
                    <a:pt x="404" y="646"/>
                  </a:lnTo>
                  <a:lnTo>
                    <a:pt x="404" y="536"/>
                  </a:lnTo>
                  <a:lnTo>
                    <a:pt x="404" y="536"/>
                  </a:lnTo>
                  <a:lnTo>
                    <a:pt x="338" y="646"/>
                  </a:lnTo>
                  <a:lnTo>
                    <a:pt x="317" y="646"/>
                  </a:lnTo>
                  <a:lnTo>
                    <a:pt x="317" y="504"/>
                  </a:lnTo>
                  <a:close/>
                  <a:moveTo>
                    <a:pt x="161" y="504"/>
                  </a:moveTo>
                  <a:lnTo>
                    <a:pt x="182" y="504"/>
                  </a:lnTo>
                  <a:lnTo>
                    <a:pt x="182" y="563"/>
                  </a:lnTo>
                  <a:lnTo>
                    <a:pt x="249" y="563"/>
                  </a:lnTo>
                  <a:lnTo>
                    <a:pt x="249" y="504"/>
                  </a:lnTo>
                  <a:lnTo>
                    <a:pt x="269" y="504"/>
                  </a:lnTo>
                  <a:lnTo>
                    <a:pt x="269" y="646"/>
                  </a:lnTo>
                  <a:lnTo>
                    <a:pt x="249" y="646"/>
                  </a:lnTo>
                  <a:lnTo>
                    <a:pt x="249" y="581"/>
                  </a:lnTo>
                  <a:lnTo>
                    <a:pt x="182" y="581"/>
                  </a:lnTo>
                  <a:lnTo>
                    <a:pt x="182" y="646"/>
                  </a:lnTo>
                  <a:lnTo>
                    <a:pt x="161" y="646"/>
                  </a:lnTo>
                  <a:lnTo>
                    <a:pt x="161" y="504"/>
                  </a:lnTo>
                  <a:close/>
                  <a:moveTo>
                    <a:pt x="0" y="504"/>
                  </a:moveTo>
                  <a:lnTo>
                    <a:pt x="24" y="504"/>
                  </a:lnTo>
                  <a:lnTo>
                    <a:pt x="65" y="588"/>
                  </a:lnTo>
                  <a:lnTo>
                    <a:pt x="66" y="588"/>
                  </a:lnTo>
                  <a:lnTo>
                    <a:pt x="109" y="504"/>
                  </a:lnTo>
                  <a:lnTo>
                    <a:pt x="131" y="504"/>
                  </a:lnTo>
                  <a:lnTo>
                    <a:pt x="72" y="617"/>
                  </a:lnTo>
                  <a:lnTo>
                    <a:pt x="68" y="624"/>
                  </a:lnTo>
                  <a:lnTo>
                    <a:pt x="64" y="633"/>
                  </a:lnTo>
                  <a:lnTo>
                    <a:pt x="56" y="640"/>
                  </a:lnTo>
                  <a:lnTo>
                    <a:pt x="48" y="646"/>
                  </a:lnTo>
                  <a:lnTo>
                    <a:pt x="36" y="647"/>
                  </a:lnTo>
                  <a:lnTo>
                    <a:pt x="32" y="647"/>
                  </a:lnTo>
                  <a:lnTo>
                    <a:pt x="28" y="647"/>
                  </a:lnTo>
                  <a:lnTo>
                    <a:pt x="25" y="647"/>
                  </a:lnTo>
                  <a:lnTo>
                    <a:pt x="22" y="646"/>
                  </a:lnTo>
                  <a:lnTo>
                    <a:pt x="23" y="627"/>
                  </a:lnTo>
                  <a:lnTo>
                    <a:pt x="26" y="627"/>
                  </a:lnTo>
                  <a:lnTo>
                    <a:pt x="29" y="629"/>
                  </a:lnTo>
                  <a:lnTo>
                    <a:pt x="33" y="629"/>
                  </a:lnTo>
                  <a:lnTo>
                    <a:pt x="40" y="627"/>
                  </a:lnTo>
                  <a:lnTo>
                    <a:pt x="45" y="623"/>
                  </a:lnTo>
                  <a:lnTo>
                    <a:pt x="50" y="619"/>
                  </a:lnTo>
                  <a:lnTo>
                    <a:pt x="53" y="614"/>
                  </a:lnTo>
                  <a:lnTo>
                    <a:pt x="54" y="609"/>
                  </a:lnTo>
                  <a:lnTo>
                    <a:pt x="0" y="504"/>
                  </a:lnTo>
                  <a:close/>
                  <a:moveTo>
                    <a:pt x="914" y="502"/>
                  </a:moveTo>
                  <a:lnTo>
                    <a:pt x="931" y="503"/>
                  </a:lnTo>
                  <a:lnTo>
                    <a:pt x="947" y="507"/>
                  </a:lnTo>
                  <a:lnTo>
                    <a:pt x="944" y="528"/>
                  </a:lnTo>
                  <a:lnTo>
                    <a:pt x="931" y="521"/>
                  </a:lnTo>
                  <a:lnTo>
                    <a:pt x="916" y="519"/>
                  </a:lnTo>
                  <a:lnTo>
                    <a:pt x="897" y="522"/>
                  </a:lnTo>
                  <a:lnTo>
                    <a:pt x="882" y="530"/>
                  </a:lnTo>
                  <a:lnTo>
                    <a:pt x="871" y="542"/>
                  </a:lnTo>
                  <a:lnTo>
                    <a:pt x="864" y="557"/>
                  </a:lnTo>
                  <a:lnTo>
                    <a:pt x="861" y="575"/>
                  </a:lnTo>
                  <a:lnTo>
                    <a:pt x="864" y="593"/>
                  </a:lnTo>
                  <a:lnTo>
                    <a:pt x="872" y="609"/>
                  </a:lnTo>
                  <a:lnTo>
                    <a:pt x="883" y="621"/>
                  </a:lnTo>
                  <a:lnTo>
                    <a:pt x="897" y="627"/>
                  </a:lnTo>
                  <a:lnTo>
                    <a:pt x="914" y="631"/>
                  </a:lnTo>
                  <a:lnTo>
                    <a:pt x="925" y="630"/>
                  </a:lnTo>
                  <a:lnTo>
                    <a:pt x="937" y="627"/>
                  </a:lnTo>
                  <a:lnTo>
                    <a:pt x="946" y="623"/>
                  </a:lnTo>
                  <a:lnTo>
                    <a:pt x="947" y="644"/>
                  </a:lnTo>
                  <a:lnTo>
                    <a:pt x="935" y="647"/>
                  </a:lnTo>
                  <a:lnTo>
                    <a:pt x="924" y="648"/>
                  </a:lnTo>
                  <a:lnTo>
                    <a:pt x="914" y="649"/>
                  </a:lnTo>
                  <a:lnTo>
                    <a:pt x="893" y="646"/>
                  </a:lnTo>
                  <a:lnTo>
                    <a:pt x="875" y="639"/>
                  </a:lnTo>
                  <a:lnTo>
                    <a:pt x="860" y="629"/>
                  </a:lnTo>
                  <a:lnTo>
                    <a:pt x="849" y="614"/>
                  </a:lnTo>
                  <a:lnTo>
                    <a:pt x="842" y="595"/>
                  </a:lnTo>
                  <a:lnTo>
                    <a:pt x="839" y="575"/>
                  </a:lnTo>
                  <a:lnTo>
                    <a:pt x="842" y="554"/>
                  </a:lnTo>
                  <a:lnTo>
                    <a:pt x="849" y="536"/>
                  </a:lnTo>
                  <a:lnTo>
                    <a:pt x="861" y="521"/>
                  </a:lnTo>
                  <a:lnTo>
                    <a:pt x="876" y="511"/>
                  </a:lnTo>
                  <a:lnTo>
                    <a:pt x="894" y="504"/>
                  </a:lnTo>
                  <a:lnTo>
                    <a:pt x="914" y="502"/>
                  </a:lnTo>
                  <a:close/>
                  <a:moveTo>
                    <a:pt x="232" y="284"/>
                  </a:moveTo>
                  <a:lnTo>
                    <a:pt x="218" y="287"/>
                  </a:lnTo>
                  <a:lnTo>
                    <a:pt x="206" y="293"/>
                  </a:lnTo>
                  <a:lnTo>
                    <a:pt x="198" y="302"/>
                  </a:lnTo>
                  <a:lnTo>
                    <a:pt x="191" y="313"/>
                  </a:lnTo>
                  <a:lnTo>
                    <a:pt x="187" y="326"/>
                  </a:lnTo>
                  <a:lnTo>
                    <a:pt x="186" y="340"/>
                  </a:lnTo>
                  <a:lnTo>
                    <a:pt x="187" y="354"/>
                  </a:lnTo>
                  <a:lnTo>
                    <a:pt x="190" y="367"/>
                  </a:lnTo>
                  <a:lnTo>
                    <a:pt x="197" y="379"/>
                  </a:lnTo>
                  <a:lnTo>
                    <a:pt x="206" y="387"/>
                  </a:lnTo>
                  <a:lnTo>
                    <a:pt x="218" y="394"/>
                  </a:lnTo>
                  <a:lnTo>
                    <a:pt x="232" y="396"/>
                  </a:lnTo>
                  <a:lnTo>
                    <a:pt x="247" y="394"/>
                  </a:lnTo>
                  <a:lnTo>
                    <a:pt x="259" y="387"/>
                  </a:lnTo>
                  <a:lnTo>
                    <a:pt x="268" y="379"/>
                  </a:lnTo>
                  <a:lnTo>
                    <a:pt x="274" y="367"/>
                  </a:lnTo>
                  <a:lnTo>
                    <a:pt x="278" y="354"/>
                  </a:lnTo>
                  <a:lnTo>
                    <a:pt x="279" y="340"/>
                  </a:lnTo>
                  <a:lnTo>
                    <a:pt x="278" y="326"/>
                  </a:lnTo>
                  <a:lnTo>
                    <a:pt x="274" y="313"/>
                  </a:lnTo>
                  <a:lnTo>
                    <a:pt x="267" y="302"/>
                  </a:lnTo>
                  <a:lnTo>
                    <a:pt x="259" y="293"/>
                  </a:lnTo>
                  <a:lnTo>
                    <a:pt x="247" y="287"/>
                  </a:lnTo>
                  <a:lnTo>
                    <a:pt x="232" y="284"/>
                  </a:lnTo>
                  <a:close/>
                  <a:moveTo>
                    <a:pt x="2023" y="269"/>
                  </a:moveTo>
                  <a:lnTo>
                    <a:pt x="2044" y="269"/>
                  </a:lnTo>
                  <a:lnTo>
                    <a:pt x="2044" y="380"/>
                  </a:lnTo>
                  <a:lnTo>
                    <a:pt x="2044" y="380"/>
                  </a:lnTo>
                  <a:lnTo>
                    <a:pt x="2110" y="269"/>
                  </a:lnTo>
                  <a:lnTo>
                    <a:pt x="2132" y="269"/>
                  </a:lnTo>
                  <a:lnTo>
                    <a:pt x="2132" y="411"/>
                  </a:lnTo>
                  <a:lnTo>
                    <a:pt x="2111" y="411"/>
                  </a:lnTo>
                  <a:lnTo>
                    <a:pt x="2111" y="302"/>
                  </a:lnTo>
                  <a:lnTo>
                    <a:pt x="2111" y="302"/>
                  </a:lnTo>
                  <a:lnTo>
                    <a:pt x="2044" y="411"/>
                  </a:lnTo>
                  <a:lnTo>
                    <a:pt x="2023" y="411"/>
                  </a:lnTo>
                  <a:lnTo>
                    <a:pt x="2023" y="269"/>
                  </a:lnTo>
                  <a:close/>
                  <a:moveTo>
                    <a:pt x="1868" y="269"/>
                  </a:moveTo>
                  <a:lnTo>
                    <a:pt x="1888" y="269"/>
                  </a:lnTo>
                  <a:lnTo>
                    <a:pt x="1888" y="380"/>
                  </a:lnTo>
                  <a:lnTo>
                    <a:pt x="1888" y="380"/>
                  </a:lnTo>
                  <a:lnTo>
                    <a:pt x="1955" y="269"/>
                  </a:lnTo>
                  <a:lnTo>
                    <a:pt x="1976" y="269"/>
                  </a:lnTo>
                  <a:lnTo>
                    <a:pt x="1976" y="411"/>
                  </a:lnTo>
                  <a:lnTo>
                    <a:pt x="1956" y="411"/>
                  </a:lnTo>
                  <a:lnTo>
                    <a:pt x="1956" y="302"/>
                  </a:lnTo>
                  <a:lnTo>
                    <a:pt x="1956" y="302"/>
                  </a:lnTo>
                  <a:lnTo>
                    <a:pt x="1888" y="411"/>
                  </a:lnTo>
                  <a:lnTo>
                    <a:pt x="1868" y="411"/>
                  </a:lnTo>
                  <a:lnTo>
                    <a:pt x="1868" y="269"/>
                  </a:lnTo>
                  <a:close/>
                  <a:moveTo>
                    <a:pt x="1723" y="269"/>
                  </a:moveTo>
                  <a:lnTo>
                    <a:pt x="1744" y="269"/>
                  </a:lnTo>
                  <a:lnTo>
                    <a:pt x="1744" y="332"/>
                  </a:lnTo>
                  <a:lnTo>
                    <a:pt x="1805" y="269"/>
                  </a:lnTo>
                  <a:lnTo>
                    <a:pt x="1832" y="269"/>
                  </a:lnTo>
                  <a:lnTo>
                    <a:pt x="1765" y="336"/>
                  </a:lnTo>
                  <a:lnTo>
                    <a:pt x="1837" y="411"/>
                  </a:lnTo>
                  <a:lnTo>
                    <a:pt x="1807" y="411"/>
                  </a:lnTo>
                  <a:lnTo>
                    <a:pt x="1744" y="341"/>
                  </a:lnTo>
                  <a:lnTo>
                    <a:pt x="1744" y="411"/>
                  </a:lnTo>
                  <a:lnTo>
                    <a:pt x="1723" y="411"/>
                  </a:lnTo>
                  <a:lnTo>
                    <a:pt x="1723" y="269"/>
                  </a:lnTo>
                  <a:close/>
                  <a:moveTo>
                    <a:pt x="1469" y="269"/>
                  </a:moveTo>
                  <a:lnTo>
                    <a:pt x="1549" y="269"/>
                  </a:lnTo>
                  <a:lnTo>
                    <a:pt x="1549" y="287"/>
                  </a:lnTo>
                  <a:lnTo>
                    <a:pt x="1490" y="287"/>
                  </a:lnTo>
                  <a:lnTo>
                    <a:pt x="1490" y="328"/>
                  </a:lnTo>
                  <a:lnTo>
                    <a:pt x="1543" y="328"/>
                  </a:lnTo>
                  <a:lnTo>
                    <a:pt x="1543" y="347"/>
                  </a:lnTo>
                  <a:lnTo>
                    <a:pt x="1490" y="347"/>
                  </a:lnTo>
                  <a:lnTo>
                    <a:pt x="1490" y="393"/>
                  </a:lnTo>
                  <a:lnTo>
                    <a:pt x="1549" y="393"/>
                  </a:lnTo>
                  <a:lnTo>
                    <a:pt x="1549" y="411"/>
                  </a:lnTo>
                  <a:lnTo>
                    <a:pt x="1469" y="411"/>
                  </a:lnTo>
                  <a:lnTo>
                    <a:pt x="1469" y="269"/>
                  </a:lnTo>
                  <a:close/>
                  <a:moveTo>
                    <a:pt x="1337" y="269"/>
                  </a:moveTo>
                  <a:lnTo>
                    <a:pt x="1357" y="269"/>
                  </a:lnTo>
                  <a:lnTo>
                    <a:pt x="1357" y="292"/>
                  </a:lnTo>
                  <a:lnTo>
                    <a:pt x="1358" y="307"/>
                  </a:lnTo>
                  <a:lnTo>
                    <a:pt x="1362" y="319"/>
                  </a:lnTo>
                  <a:lnTo>
                    <a:pt x="1369" y="328"/>
                  </a:lnTo>
                  <a:lnTo>
                    <a:pt x="1378" y="334"/>
                  </a:lnTo>
                  <a:lnTo>
                    <a:pt x="1392" y="336"/>
                  </a:lnTo>
                  <a:lnTo>
                    <a:pt x="1398" y="336"/>
                  </a:lnTo>
                  <a:lnTo>
                    <a:pt x="1403" y="335"/>
                  </a:lnTo>
                  <a:lnTo>
                    <a:pt x="1403" y="269"/>
                  </a:lnTo>
                  <a:lnTo>
                    <a:pt x="1423" y="269"/>
                  </a:lnTo>
                  <a:lnTo>
                    <a:pt x="1423" y="411"/>
                  </a:lnTo>
                  <a:lnTo>
                    <a:pt x="1403" y="411"/>
                  </a:lnTo>
                  <a:lnTo>
                    <a:pt x="1403" y="353"/>
                  </a:lnTo>
                  <a:lnTo>
                    <a:pt x="1398" y="353"/>
                  </a:lnTo>
                  <a:lnTo>
                    <a:pt x="1392" y="354"/>
                  </a:lnTo>
                  <a:lnTo>
                    <a:pt x="1376" y="352"/>
                  </a:lnTo>
                  <a:lnTo>
                    <a:pt x="1362" y="348"/>
                  </a:lnTo>
                  <a:lnTo>
                    <a:pt x="1352" y="339"/>
                  </a:lnTo>
                  <a:lnTo>
                    <a:pt x="1343" y="327"/>
                  </a:lnTo>
                  <a:lnTo>
                    <a:pt x="1339" y="312"/>
                  </a:lnTo>
                  <a:lnTo>
                    <a:pt x="1337" y="294"/>
                  </a:lnTo>
                  <a:lnTo>
                    <a:pt x="1337" y="269"/>
                  </a:lnTo>
                  <a:close/>
                  <a:moveTo>
                    <a:pt x="1192" y="269"/>
                  </a:moveTo>
                  <a:lnTo>
                    <a:pt x="1212" y="269"/>
                  </a:lnTo>
                  <a:lnTo>
                    <a:pt x="1212" y="380"/>
                  </a:lnTo>
                  <a:lnTo>
                    <a:pt x="1213" y="380"/>
                  </a:lnTo>
                  <a:lnTo>
                    <a:pt x="1280" y="269"/>
                  </a:lnTo>
                  <a:lnTo>
                    <a:pt x="1301" y="269"/>
                  </a:lnTo>
                  <a:lnTo>
                    <a:pt x="1301" y="411"/>
                  </a:lnTo>
                  <a:lnTo>
                    <a:pt x="1281" y="411"/>
                  </a:lnTo>
                  <a:lnTo>
                    <a:pt x="1281" y="302"/>
                  </a:lnTo>
                  <a:lnTo>
                    <a:pt x="1280" y="302"/>
                  </a:lnTo>
                  <a:lnTo>
                    <a:pt x="1213" y="411"/>
                  </a:lnTo>
                  <a:lnTo>
                    <a:pt x="1192" y="411"/>
                  </a:lnTo>
                  <a:lnTo>
                    <a:pt x="1192" y="269"/>
                  </a:lnTo>
                  <a:close/>
                  <a:moveTo>
                    <a:pt x="1037" y="269"/>
                  </a:moveTo>
                  <a:lnTo>
                    <a:pt x="1057" y="269"/>
                  </a:lnTo>
                  <a:lnTo>
                    <a:pt x="1057" y="328"/>
                  </a:lnTo>
                  <a:lnTo>
                    <a:pt x="1126" y="328"/>
                  </a:lnTo>
                  <a:lnTo>
                    <a:pt x="1126" y="269"/>
                  </a:lnTo>
                  <a:lnTo>
                    <a:pt x="1146" y="269"/>
                  </a:lnTo>
                  <a:lnTo>
                    <a:pt x="1146" y="411"/>
                  </a:lnTo>
                  <a:lnTo>
                    <a:pt x="1126" y="411"/>
                  </a:lnTo>
                  <a:lnTo>
                    <a:pt x="1126" y="347"/>
                  </a:lnTo>
                  <a:lnTo>
                    <a:pt x="1057" y="347"/>
                  </a:lnTo>
                  <a:lnTo>
                    <a:pt x="1057" y="411"/>
                  </a:lnTo>
                  <a:lnTo>
                    <a:pt x="1037" y="411"/>
                  </a:lnTo>
                  <a:lnTo>
                    <a:pt x="1037" y="269"/>
                  </a:lnTo>
                  <a:close/>
                  <a:moveTo>
                    <a:pt x="880" y="269"/>
                  </a:moveTo>
                  <a:lnTo>
                    <a:pt x="905" y="269"/>
                  </a:lnTo>
                  <a:lnTo>
                    <a:pt x="942" y="324"/>
                  </a:lnTo>
                  <a:lnTo>
                    <a:pt x="980" y="269"/>
                  </a:lnTo>
                  <a:lnTo>
                    <a:pt x="1003" y="269"/>
                  </a:lnTo>
                  <a:lnTo>
                    <a:pt x="955" y="337"/>
                  </a:lnTo>
                  <a:lnTo>
                    <a:pt x="1008" y="411"/>
                  </a:lnTo>
                  <a:lnTo>
                    <a:pt x="982" y="411"/>
                  </a:lnTo>
                  <a:lnTo>
                    <a:pt x="940" y="351"/>
                  </a:lnTo>
                  <a:lnTo>
                    <a:pt x="899" y="411"/>
                  </a:lnTo>
                  <a:lnTo>
                    <a:pt x="876" y="411"/>
                  </a:lnTo>
                  <a:lnTo>
                    <a:pt x="927" y="337"/>
                  </a:lnTo>
                  <a:lnTo>
                    <a:pt x="880" y="269"/>
                  </a:lnTo>
                  <a:close/>
                  <a:moveTo>
                    <a:pt x="771" y="269"/>
                  </a:moveTo>
                  <a:lnTo>
                    <a:pt x="851" y="269"/>
                  </a:lnTo>
                  <a:lnTo>
                    <a:pt x="851" y="287"/>
                  </a:lnTo>
                  <a:lnTo>
                    <a:pt x="791" y="287"/>
                  </a:lnTo>
                  <a:lnTo>
                    <a:pt x="791" y="328"/>
                  </a:lnTo>
                  <a:lnTo>
                    <a:pt x="846" y="328"/>
                  </a:lnTo>
                  <a:lnTo>
                    <a:pt x="846" y="347"/>
                  </a:lnTo>
                  <a:lnTo>
                    <a:pt x="791" y="347"/>
                  </a:lnTo>
                  <a:lnTo>
                    <a:pt x="791" y="393"/>
                  </a:lnTo>
                  <a:lnTo>
                    <a:pt x="851" y="393"/>
                  </a:lnTo>
                  <a:lnTo>
                    <a:pt x="851" y="411"/>
                  </a:lnTo>
                  <a:lnTo>
                    <a:pt x="771" y="411"/>
                  </a:lnTo>
                  <a:lnTo>
                    <a:pt x="771" y="269"/>
                  </a:lnTo>
                  <a:close/>
                  <a:moveTo>
                    <a:pt x="633" y="269"/>
                  </a:moveTo>
                  <a:lnTo>
                    <a:pt x="741" y="269"/>
                  </a:lnTo>
                  <a:lnTo>
                    <a:pt x="741" y="287"/>
                  </a:lnTo>
                  <a:lnTo>
                    <a:pt x="697" y="287"/>
                  </a:lnTo>
                  <a:lnTo>
                    <a:pt x="697" y="411"/>
                  </a:lnTo>
                  <a:lnTo>
                    <a:pt x="677" y="411"/>
                  </a:lnTo>
                  <a:lnTo>
                    <a:pt x="677" y="287"/>
                  </a:lnTo>
                  <a:lnTo>
                    <a:pt x="633" y="287"/>
                  </a:lnTo>
                  <a:lnTo>
                    <a:pt x="633" y="269"/>
                  </a:lnTo>
                  <a:close/>
                  <a:moveTo>
                    <a:pt x="494" y="269"/>
                  </a:moveTo>
                  <a:lnTo>
                    <a:pt x="515" y="269"/>
                  </a:lnTo>
                  <a:lnTo>
                    <a:pt x="515" y="380"/>
                  </a:lnTo>
                  <a:lnTo>
                    <a:pt x="515" y="380"/>
                  </a:lnTo>
                  <a:lnTo>
                    <a:pt x="582" y="269"/>
                  </a:lnTo>
                  <a:lnTo>
                    <a:pt x="603" y="269"/>
                  </a:lnTo>
                  <a:lnTo>
                    <a:pt x="603" y="411"/>
                  </a:lnTo>
                  <a:lnTo>
                    <a:pt x="582" y="411"/>
                  </a:lnTo>
                  <a:lnTo>
                    <a:pt x="582" y="302"/>
                  </a:lnTo>
                  <a:lnTo>
                    <a:pt x="582" y="302"/>
                  </a:lnTo>
                  <a:lnTo>
                    <a:pt x="516" y="411"/>
                  </a:lnTo>
                  <a:lnTo>
                    <a:pt x="494" y="411"/>
                  </a:lnTo>
                  <a:lnTo>
                    <a:pt x="494" y="269"/>
                  </a:lnTo>
                  <a:close/>
                  <a:moveTo>
                    <a:pt x="359" y="269"/>
                  </a:moveTo>
                  <a:lnTo>
                    <a:pt x="447" y="269"/>
                  </a:lnTo>
                  <a:lnTo>
                    <a:pt x="447" y="411"/>
                  </a:lnTo>
                  <a:lnTo>
                    <a:pt x="427" y="411"/>
                  </a:lnTo>
                  <a:lnTo>
                    <a:pt x="427" y="287"/>
                  </a:lnTo>
                  <a:lnTo>
                    <a:pt x="380" y="287"/>
                  </a:lnTo>
                  <a:lnTo>
                    <a:pt x="380" y="328"/>
                  </a:lnTo>
                  <a:lnTo>
                    <a:pt x="380" y="342"/>
                  </a:lnTo>
                  <a:lnTo>
                    <a:pt x="379" y="357"/>
                  </a:lnTo>
                  <a:lnTo>
                    <a:pt x="378" y="371"/>
                  </a:lnTo>
                  <a:lnTo>
                    <a:pt x="374" y="384"/>
                  </a:lnTo>
                  <a:lnTo>
                    <a:pt x="370" y="396"/>
                  </a:lnTo>
                  <a:lnTo>
                    <a:pt x="363" y="406"/>
                  </a:lnTo>
                  <a:lnTo>
                    <a:pt x="354" y="411"/>
                  </a:lnTo>
                  <a:lnTo>
                    <a:pt x="341" y="413"/>
                  </a:lnTo>
                  <a:lnTo>
                    <a:pt x="335" y="413"/>
                  </a:lnTo>
                  <a:lnTo>
                    <a:pt x="329" y="412"/>
                  </a:lnTo>
                  <a:lnTo>
                    <a:pt x="325" y="411"/>
                  </a:lnTo>
                  <a:lnTo>
                    <a:pt x="325" y="394"/>
                  </a:lnTo>
                  <a:lnTo>
                    <a:pt x="329" y="395"/>
                  </a:lnTo>
                  <a:lnTo>
                    <a:pt x="334" y="395"/>
                  </a:lnTo>
                  <a:lnTo>
                    <a:pt x="338" y="396"/>
                  </a:lnTo>
                  <a:lnTo>
                    <a:pt x="345" y="393"/>
                  </a:lnTo>
                  <a:lnTo>
                    <a:pt x="351" y="386"/>
                  </a:lnTo>
                  <a:lnTo>
                    <a:pt x="355" y="376"/>
                  </a:lnTo>
                  <a:lnTo>
                    <a:pt x="357" y="363"/>
                  </a:lnTo>
                  <a:lnTo>
                    <a:pt x="359" y="349"/>
                  </a:lnTo>
                  <a:lnTo>
                    <a:pt x="359" y="334"/>
                  </a:lnTo>
                  <a:lnTo>
                    <a:pt x="359" y="321"/>
                  </a:lnTo>
                  <a:lnTo>
                    <a:pt x="359" y="269"/>
                  </a:lnTo>
                  <a:close/>
                  <a:moveTo>
                    <a:pt x="18" y="269"/>
                  </a:moveTo>
                  <a:lnTo>
                    <a:pt x="126" y="269"/>
                  </a:lnTo>
                  <a:lnTo>
                    <a:pt x="126" y="411"/>
                  </a:lnTo>
                  <a:lnTo>
                    <a:pt x="105" y="411"/>
                  </a:lnTo>
                  <a:lnTo>
                    <a:pt x="105" y="287"/>
                  </a:lnTo>
                  <a:lnTo>
                    <a:pt x="37" y="287"/>
                  </a:lnTo>
                  <a:lnTo>
                    <a:pt x="37" y="411"/>
                  </a:lnTo>
                  <a:lnTo>
                    <a:pt x="18" y="411"/>
                  </a:lnTo>
                  <a:lnTo>
                    <a:pt x="18" y="269"/>
                  </a:lnTo>
                  <a:close/>
                  <a:moveTo>
                    <a:pt x="1658" y="267"/>
                  </a:moveTo>
                  <a:lnTo>
                    <a:pt x="1674" y="268"/>
                  </a:lnTo>
                  <a:lnTo>
                    <a:pt x="1689" y="273"/>
                  </a:lnTo>
                  <a:lnTo>
                    <a:pt x="1688" y="293"/>
                  </a:lnTo>
                  <a:lnTo>
                    <a:pt x="1674" y="287"/>
                  </a:lnTo>
                  <a:lnTo>
                    <a:pt x="1658" y="284"/>
                  </a:lnTo>
                  <a:lnTo>
                    <a:pt x="1640" y="288"/>
                  </a:lnTo>
                  <a:lnTo>
                    <a:pt x="1625" y="295"/>
                  </a:lnTo>
                  <a:lnTo>
                    <a:pt x="1614" y="307"/>
                  </a:lnTo>
                  <a:lnTo>
                    <a:pt x="1607" y="322"/>
                  </a:lnTo>
                  <a:lnTo>
                    <a:pt x="1605" y="340"/>
                  </a:lnTo>
                  <a:lnTo>
                    <a:pt x="1607" y="358"/>
                  </a:lnTo>
                  <a:lnTo>
                    <a:pt x="1614" y="375"/>
                  </a:lnTo>
                  <a:lnTo>
                    <a:pt x="1626" y="385"/>
                  </a:lnTo>
                  <a:lnTo>
                    <a:pt x="1641" y="393"/>
                  </a:lnTo>
                  <a:lnTo>
                    <a:pt x="1658" y="396"/>
                  </a:lnTo>
                  <a:lnTo>
                    <a:pt x="1669" y="395"/>
                  </a:lnTo>
                  <a:lnTo>
                    <a:pt x="1680" y="393"/>
                  </a:lnTo>
                  <a:lnTo>
                    <a:pt x="1688" y="388"/>
                  </a:lnTo>
                  <a:lnTo>
                    <a:pt x="1689" y="409"/>
                  </a:lnTo>
                  <a:lnTo>
                    <a:pt x="1678" y="412"/>
                  </a:lnTo>
                  <a:lnTo>
                    <a:pt x="1667" y="413"/>
                  </a:lnTo>
                  <a:lnTo>
                    <a:pt x="1657" y="413"/>
                  </a:lnTo>
                  <a:lnTo>
                    <a:pt x="1637" y="411"/>
                  </a:lnTo>
                  <a:lnTo>
                    <a:pt x="1618" y="405"/>
                  </a:lnTo>
                  <a:lnTo>
                    <a:pt x="1603" y="394"/>
                  </a:lnTo>
                  <a:lnTo>
                    <a:pt x="1592" y="379"/>
                  </a:lnTo>
                  <a:lnTo>
                    <a:pt x="1585" y="361"/>
                  </a:lnTo>
                  <a:lnTo>
                    <a:pt x="1583" y="339"/>
                  </a:lnTo>
                  <a:lnTo>
                    <a:pt x="1585" y="319"/>
                  </a:lnTo>
                  <a:lnTo>
                    <a:pt x="1593" y="302"/>
                  </a:lnTo>
                  <a:lnTo>
                    <a:pt x="1603" y="287"/>
                  </a:lnTo>
                  <a:lnTo>
                    <a:pt x="1618" y="276"/>
                  </a:lnTo>
                  <a:lnTo>
                    <a:pt x="1637" y="269"/>
                  </a:lnTo>
                  <a:lnTo>
                    <a:pt x="1658" y="267"/>
                  </a:lnTo>
                  <a:close/>
                  <a:moveTo>
                    <a:pt x="232" y="267"/>
                  </a:moveTo>
                  <a:lnTo>
                    <a:pt x="252" y="269"/>
                  </a:lnTo>
                  <a:lnTo>
                    <a:pt x="269" y="277"/>
                  </a:lnTo>
                  <a:lnTo>
                    <a:pt x="282" y="288"/>
                  </a:lnTo>
                  <a:lnTo>
                    <a:pt x="292" y="303"/>
                  </a:lnTo>
                  <a:lnTo>
                    <a:pt x="298" y="320"/>
                  </a:lnTo>
                  <a:lnTo>
                    <a:pt x="300" y="340"/>
                  </a:lnTo>
                  <a:lnTo>
                    <a:pt x="298" y="361"/>
                  </a:lnTo>
                  <a:lnTo>
                    <a:pt x="292" y="378"/>
                  </a:lnTo>
                  <a:lnTo>
                    <a:pt x="282" y="393"/>
                  </a:lnTo>
                  <a:lnTo>
                    <a:pt x="269" y="405"/>
                  </a:lnTo>
                  <a:lnTo>
                    <a:pt x="252" y="411"/>
                  </a:lnTo>
                  <a:lnTo>
                    <a:pt x="232" y="413"/>
                  </a:lnTo>
                  <a:lnTo>
                    <a:pt x="213" y="411"/>
                  </a:lnTo>
                  <a:lnTo>
                    <a:pt x="195" y="405"/>
                  </a:lnTo>
                  <a:lnTo>
                    <a:pt x="182" y="393"/>
                  </a:lnTo>
                  <a:lnTo>
                    <a:pt x="172" y="378"/>
                  </a:lnTo>
                  <a:lnTo>
                    <a:pt x="167" y="361"/>
                  </a:lnTo>
                  <a:lnTo>
                    <a:pt x="164" y="340"/>
                  </a:lnTo>
                  <a:lnTo>
                    <a:pt x="167" y="320"/>
                  </a:lnTo>
                  <a:lnTo>
                    <a:pt x="172" y="303"/>
                  </a:lnTo>
                  <a:lnTo>
                    <a:pt x="182" y="288"/>
                  </a:lnTo>
                  <a:lnTo>
                    <a:pt x="195" y="277"/>
                  </a:lnTo>
                  <a:lnTo>
                    <a:pt x="213" y="269"/>
                  </a:lnTo>
                  <a:lnTo>
                    <a:pt x="232" y="267"/>
                  </a:lnTo>
                  <a:close/>
                  <a:moveTo>
                    <a:pt x="2052" y="236"/>
                  </a:moveTo>
                  <a:lnTo>
                    <a:pt x="2059" y="241"/>
                  </a:lnTo>
                  <a:lnTo>
                    <a:pt x="2068" y="243"/>
                  </a:lnTo>
                  <a:lnTo>
                    <a:pt x="2077" y="244"/>
                  </a:lnTo>
                  <a:lnTo>
                    <a:pt x="2087" y="243"/>
                  </a:lnTo>
                  <a:lnTo>
                    <a:pt x="2096" y="241"/>
                  </a:lnTo>
                  <a:lnTo>
                    <a:pt x="2103" y="236"/>
                  </a:lnTo>
                  <a:lnTo>
                    <a:pt x="2106" y="254"/>
                  </a:lnTo>
                  <a:lnTo>
                    <a:pt x="2097" y="257"/>
                  </a:lnTo>
                  <a:lnTo>
                    <a:pt x="2087" y="259"/>
                  </a:lnTo>
                  <a:lnTo>
                    <a:pt x="2077" y="260"/>
                  </a:lnTo>
                  <a:lnTo>
                    <a:pt x="2068" y="259"/>
                  </a:lnTo>
                  <a:lnTo>
                    <a:pt x="2058" y="257"/>
                  </a:lnTo>
                  <a:lnTo>
                    <a:pt x="2049" y="254"/>
                  </a:lnTo>
                  <a:lnTo>
                    <a:pt x="2052" y="236"/>
                  </a:lnTo>
                  <a:close/>
                  <a:moveTo>
                    <a:pt x="199" y="50"/>
                  </a:moveTo>
                  <a:lnTo>
                    <a:pt x="185" y="52"/>
                  </a:lnTo>
                  <a:lnTo>
                    <a:pt x="173" y="57"/>
                  </a:lnTo>
                  <a:lnTo>
                    <a:pt x="163" y="67"/>
                  </a:lnTo>
                  <a:lnTo>
                    <a:pt x="157" y="78"/>
                  </a:lnTo>
                  <a:lnTo>
                    <a:pt x="154" y="92"/>
                  </a:lnTo>
                  <a:lnTo>
                    <a:pt x="152" y="105"/>
                  </a:lnTo>
                  <a:lnTo>
                    <a:pt x="153" y="119"/>
                  </a:lnTo>
                  <a:lnTo>
                    <a:pt x="157" y="132"/>
                  </a:lnTo>
                  <a:lnTo>
                    <a:pt x="163" y="143"/>
                  </a:lnTo>
                  <a:lnTo>
                    <a:pt x="172" y="153"/>
                  </a:lnTo>
                  <a:lnTo>
                    <a:pt x="184" y="158"/>
                  </a:lnTo>
                  <a:lnTo>
                    <a:pt x="199" y="160"/>
                  </a:lnTo>
                  <a:lnTo>
                    <a:pt x="214" y="158"/>
                  </a:lnTo>
                  <a:lnTo>
                    <a:pt x="225" y="153"/>
                  </a:lnTo>
                  <a:lnTo>
                    <a:pt x="234" y="143"/>
                  </a:lnTo>
                  <a:lnTo>
                    <a:pt x="240" y="132"/>
                  </a:lnTo>
                  <a:lnTo>
                    <a:pt x="244" y="119"/>
                  </a:lnTo>
                  <a:lnTo>
                    <a:pt x="245" y="105"/>
                  </a:lnTo>
                  <a:lnTo>
                    <a:pt x="244" y="92"/>
                  </a:lnTo>
                  <a:lnTo>
                    <a:pt x="240" y="78"/>
                  </a:lnTo>
                  <a:lnTo>
                    <a:pt x="234" y="67"/>
                  </a:lnTo>
                  <a:lnTo>
                    <a:pt x="224" y="57"/>
                  </a:lnTo>
                  <a:lnTo>
                    <a:pt x="213" y="52"/>
                  </a:lnTo>
                  <a:lnTo>
                    <a:pt x="199" y="50"/>
                  </a:lnTo>
                  <a:close/>
                  <a:moveTo>
                    <a:pt x="938" y="35"/>
                  </a:moveTo>
                  <a:lnTo>
                    <a:pt x="958" y="35"/>
                  </a:lnTo>
                  <a:lnTo>
                    <a:pt x="958" y="145"/>
                  </a:lnTo>
                  <a:lnTo>
                    <a:pt x="958" y="145"/>
                  </a:lnTo>
                  <a:lnTo>
                    <a:pt x="1026" y="35"/>
                  </a:lnTo>
                  <a:lnTo>
                    <a:pt x="1046" y="35"/>
                  </a:lnTo>
                  <a:lnTo>
                    <a:pt x="1046" y="176"/>
                  </a:lnTo>
                  <a:lnTo>
                    <a:pt x="1026" y="176"/>
                  </a:lnTo>
                  <a:lnTo>
                    <a:pt x="1026" y="66"/>
                  </a:lnTo>
                  <a:lnTo>
                    <a:pt x="1026" y="66"/>
                  </a:lnTo>
                  <a:lnTo>
                    <a:pt x="959" y="176"/>
                  </a:lnTo>
                  <a:lnTo>
                    <a:pt x="938" y="176"/>
                  </a:lnTo>
                  <a:lnTo>
                    <a:pt x="938" y="35"/>
                  </a:lnTo>
                  <a:close/>
                  <a:moveTo>
                    <a:pt x="783" y="35"/>
                  </a:moveTo>
                  <a:lnTo>
                    <a:pt x="803" y="35"/>
                  </a:lnTo>
                  <a:lnTo>
                    <a:pt x="803" y="145"/>
                  </a:lnTo>
                  <a:lnTo>
                    <a:pt x="803" y="145"/>
                  </a:lnTo>
                  <a:lnTo>
                    <a:pt x="871" y="35"/>
                  </a:lnTo>
                  <a:lnTo>
                    <a:pt x="891" y="35"/>
                  </a:lnTo>
                  <a:lnTo>
                    <a:pt x="891" y="176"/>
                  </a:lnTo>
                  <a:lnTo>
                    <a:pt x="871" y="176"/>
                  </a:lnTo>
                  <a:lnTo>
                    <a:pt x="871" y="66"/>
                  </a:lnTo>
                  <a:lnTo>
                    <a:pt x="871" y="66"/>
                  </a:lnTo>
                  <a:lnTo>
                    <a:pt x="804" y="176"/>
                  </a:lnTo>
                  <a:lnTo>
                    <a:pt x="783" y="176"/>
                  </a:lnTo>
                  <a:lnTo>
                    <a:pt x="783" y="35"/>
                  </a:lnTo>
                  <a:close/>
                  <a:moveTo>
                    <a:pt x="639" y="35"/>
                  </a:moveTo>
                  <a:lnTo>
                    <a:pt x="658" y="35"/>
                  </a:lnTo>
                  <a:lnTo>
                    <a:pt x="658" y="97"/>
                  </a:lnTo>
                  <a:lnTo>
                    <a:pt x="719" y="35"/>
                  </a:lnTo>
                  <a:lnTo>
                    <a:pt x="746" y="35"/>
                  </a:lnTo>
                  <a:lnTo>
                    <a:pt x="680" y="101"/>
                  </a:lnTo>
                  <a:lnTo>
                    <a:pt x="752" y="176"/>
                  </a:lnTo>
                  <a:lnTo>
                    <a:pt x="722" y="176"/>
                  </a:lnTo>
                  <a:lnTo>
                    <a:pt x="658" y="107"/>
                  </a:lnTo>
                  <a:lnTo>
                    <a:pt x="658" y="176"/>
                  </a:lnTo>
                  <a:lnTo>
                    <a:pt x="639" y="176"/>
                  </a:lnTo>
                  <a:lnTo>
                    <a:pt x="639" y="35"/>
                  </a:lnTo>
                  <a:close/>
                  <a:moveTo>
                    <a:pt x="305" y="35"/>
                  </a:moveTo>
                  <a:lnTo>
                    <a:pt x="338" y="35"/>
                  </a:lnTo>
                  <a:lnTo>
                    <a:pt x="383" y="152"/>
                  </a:lnTo>
                  <a:lnTo>
                    <a:pt x="426" y="35"/>
                  </a:lnTo>
                  <a:lnTo>
                    <a:pt x="460" y="35"/>
                  </a:lnTo>
                  <a:lnTo>
                    <a:pt x="460" y="176"/>
                  </a:lnTo>
                  <a:lnTo>
                    <a:pt x="440" y="176"/>
                  </a:lnTo>
                  <a:lnTo>
                    <a:pt x="440" y="53"/>
                  </a:lnTo>
                  <a:lnTo>
                    <a:pt x="439" y="53"/>
                  </a:lnTo>
                  <a:lnTo>
                    <a:pt x="392" y="176"/>
                  </a:lnTo>
                  <a:lnTo>
                    <a:pt x="372" y="176"/>
                  </a:lnTo>
                  <a:lnTo>
                    <a:pt x="325" y="53"/>
                  </a:lnTo>
                  <a:lnTo>
                    <a:pt x="325" y="53"/>
                  </a:lnTo>
                  <a:lnTo>
                    <a:pt x="325" y="176"/>
                  </a:lnTo>
                  <a:lnTo>
                    <a:pt x="305" y="176"/>
                  </a:lnTo>
                  <a:lnTo>
                    <a:pt x="305" y="35"/>
                  </a:lnTo>
                  <a:close/>
                  <a:moveTo>
                    <a:pt x="0" y="35"/>
                  </a:moveTo>
                  <a:lnTo>
                    <a:pt x="109" y="35"/>
                  </a:lnTo>
                  <a:lnTo>
                    <a:pt x="109" y="52"/>
                  </a:lnTo>
                  <a:lnTo>
                    <a:pt x="65" y="52"/>
                  </a:lnTo>
                  <a:lnTo>
                    <a:pt x="65" y="176"/>
                  </a:lnTo>
                  <a:lnTo>
                    <a:pt x="44" y="176"/>
                  </a:lnTo>
                  <a:lnTo>
                    <a:pt x="44" y="52"/>
                  </a:lnTo>
                  <a:lnTo>
                    <a:pt x="0" y="52"/>
                  </a:lnTo>
                  <a:lnTo>
                    <a:pt x="0" y="35"/>
                  </a:lnTo>
                  <a:close/>
                  <a:moveTo>
                    <a:pt x="573" y="31"/>
                  </a:moveTo>
                  <a:lnTo>
                    <a:pt x="589" y="33"/>
                  </a:lnTo>
                  <a:lnTo>
                    <a:pt x="604" y="38"/>
                  </a:lnTo>
                  <a:lnTo>
                    <a:pt x="603" y="57"/>
                  </a:lnTo>
                  <a:lnTo>
                    <a:pt x="589" y="52"/>
                  </a:lnTo>
                  <a:lnTo>
                    <a:pt x="574" y="50"/>
                  </a:lnTo>
                  <a:lnTo>
                    <a:pt x="555" y="52"/>
                  </a:lnTo>
                  <a:lnTo>
                    <a:pt x="540" y="60"/>
                  </a:lnTo>
                  <a:lnTo>
                    <a:pt x="529" y="72"/>
                  </a:lnTo>
                  <a:lnTo>
                    <a:pt x="521" y="87"/>
                  </a:lnTo>
                  <a:lnTo>
                    <a:pt x="519" y="105"/>
                  </a:lnTo>
                  <a:lnTo>
                    <a:pt x="521" y="124"/>
                  </a:lnTo>
                  <a:lnTo>
                    <a:pt x="530" y="139"/>
                  </a:lnTo>
                  <a:lnTo>
                    <a:pt x="540" y="150"/>
                  </a:lnTo>
                  <a:lnTo>
                    <a:pt x="555" y="158"/>
                  </a:lnTo>
                  <a:lnTo>
                    <a:pt x="573" y="160"/>
                  </a:lnTo>
                  <a:lnTo>
                    <a:pt x="583" y="160"/>
                  </a:lnTo>
                  <a:lnTo>
                    <a:pt x="594" y="157"/>
                  </a:lnTo>
                  <a:lnTo>
                    <a:pt x="604" y="154"/>
                  </a:lnTo>
                  <a:lnTo>
                    <a:pt x="605" y="173"/>
                  </a:lnTo>
                  <a:lnTo>
                    <a:pt x="593" y="177"/>
                  </a:lnTo>
                  <a:lnTo>
                    <a:pt x="582" y="178"/>
                  </a:lnTo>
                  <a:lnTo>
                    <a:pt x="573" y="178"/>
                  </a:lnTo>
                  <a:lnTo>
                    <a:pt x="551" y="176"/>
                  </a:lnTo>
                  <a:lnTo>
                    <a:pt x="533" y="170"/>
                  </a:lnTo>
                  <a:lnTo>
                    <a:pt x="518" y="158"/>
                  </a:lnTo>
                  <a:lnTo>
                    <a:pt x="507" y="144"/>
                  </a:lnTo>
                  <a:lnTo>
                    <a:pt x="500" y="126"/>
                  </a:lnTo>
                  <a:lnTo>
                    <a:pt x="498" y="104"/>
                  </a:lnTo>
                  <a:lnTo>
                    <a:pt x="500" y="84"/>
                  </a:lnTo>
                  <a:lnTo>
                    <a:pt x="507" y="66"/>
                  </a:lnTo>
                  <a:lnTo>
                    <a:pt x="519" y="52"/>
                  </a:lnTo>
                  <a:lnTo>
                    <a:pt x="534" y="41"/>
                  </a:lnTo>
                  <a:lnTo>
                    <a:pt x="552" y="34"/>
                  </a:lnTo>
                  <a:lnTo>
                    <a:pt x="573" y="31"/>
                  </a:lnTo>
                  <a:close/>
                  <a:moveTo>
                    <a:pt x="199" y="31"/>
                  </a:moveTo>
                  <a:lnTo>
                    <a:pt x="219" y="35"/>
                  </a:lnTo>
                  <a:lnTo>
                    <a:pt x="235" y="41"/>
                  </a:lnTo>
                  <a:lnTo>
                    <a:pt x="249" y="53"/>
                  </a:lnTo>
                  <a:lnTo>
                    <a:pt x="259" y="68"/>
                  </a:lnTo>
                  <a:lnTo>
                    <a:pt x="265" y="85"/>
                  </a:lnTo>
                  <a:lnTo>
                    <a:pt x="267" y="105"/>
                  </a:lnTo>
                  <a:lnTo>
                    <a:pt x="265" y="126"/>
                  </a:lnTo>
                  <a:lnTo>
                    <a:pt x="259" y="143"/>
                  </a:lnTo>
                  <a:lnTo>
                    <a:pt x="249" y="158"/>
                  </a:lnTo>
                  <a:lnTo>
                    <a:pt x="235" y="169"/>
                  </a:lnTo>
                  <a:lnTo>
                    <a:pt x="219" y="176"/>
                  </a:lnTo>
                  <a:lnTo>
                    <a:pt x="199" y="178"/>
                  </a:lnTo>
                  <a:lnTo>
                    <a:pt x="178" y="176"/>
                  </a:lnTo>
                  <a:lnTo>
                    <a:pt x="161" y="169"/>
                  </a:lnTo>
                  <a:lnTo>
                    <a:pt x="148" y="158"/>
                  </a:lnTo>
                  <a:lnTo>
                    <a:pt x="139" y="143"/>
                  </a:lnTo>
                  <a:lnTo>
                    <a:pt x="132" y="126"/>
                  </a:lnTo>
                  <a:lnTo>
                    <a:pt x="130" y="105"/>
                  </a:lnTo>
                  <a:lnTo>
                    <a:pt x="132" y="85"/>
                  </a:lnTo>
                  <a:lnTo>
                    <a:pt x="139" y="68"/>
                  </a:lnTo>
                  <a:lnTo>
                    <a:pt x="148" y="53"/>
                  </a:lnTo>
                  <a:lnTo>
                    <a:pt x="162" y="41"/>
                  </a:lnTo>
                  <a:lnTo>
                    <a:pt x="178" y="35"/>
                  </a:lnTo>
                  <a:lnTo>
                    <a:pt x="199" y="31"/>
                  </a:lnTo>
                  <a:close/>
                  <a:moveTo>
                    <a:pt x="967" y="0"/>
                  </a:moveTo>
                  <a:lnTo>
                    <a:pt x="973" y="5"/>
                  </a:lnTo>
                  <a:lnTo>
                    <a:pt x="983" y="8"/>
                  </a:lnTo>
                  <a:lnTo>
                    <a:pt x="992" y="9"/>
                  </a:lnTo>
                  <a:lnTo>
                    <a:pt x="1001" y="8"/>
                  </a:lnTo>
                  <a:lnTo>
                    <a:pt x="1011" y="5"/>
                  </a:lnTo>
                  <a:lnTo>
                    <a:pt x="1017" y="0"/>
                  </a:lnTo>
                  <a:lnTo>
                    <a:pt x="1021" y="19"/>
                  </a:lnTo>
                  <a:lnTo>
                    <a:pt x="1013" y="22"/>
                  </a:lnTo>
                  <a:lnTo>
                    <a:pt x="1001" y="24"/>
                  </a:lnTo>
                  <a:lnTo>
                    <a:pt x="992" y="24"/>
                  </a:lnTo>
                  <a:lnTo>
                    <a:pt x="983" y="24"/>
                  </a:lnTo>
                  <a:lnTo>
                    <a:pt x="972" y="22"/>
                  </a:lnTo>
                  <a:lnTo>
                    <a:pt x="965" y="19"/>
                  </a:lnTo>
                  <a:lnTo>
                    <a:pt x="96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34"/>
            <p:cNvGrpSpPr>
              <a:grpSpLocks noChangeAspect="1"/>
            </p:cNvGrpSpPr>
            <p:nvPr/>
          </p:nvGrpSpPr>
          <p:grpSpPr bwMode="auto">
            <a:xfrm>
              <a:off x="543276" y="545242"/>
              <a:ext cx="421345" cy="421345"/>
              <a:chOff x="1099" y="205"/>
              <a:chExt cx="340" cy="340"/>
            </a:xfrm>
          </p:grpSpPr>
          <p:sp>
            <p:nvSpPr>
              <p:cNvPr id="10" name="Freeform 38"/>
              <p:cNvSpPr>
                <a:spLocks noEditPoints="1"/>
              </p:cNvSpPr>
              <p:nvPr/>
            </p:nvSpPr>
            <p:spPr bwMode="auto">
              <a:xfrm>
                <a:off x="1099" y="326"/>
                <a:ext cx="340" cy="220"/>
              </a:xfrm>
              <a:custGeom>
                <a:avLst/>
                <a:gdLst>
                  <a:gd name="T0" fmla="*/ 240 w 680"/>
                  <a:gd name="T1" fmla="*/ 240 h 441"/>
                  <a:gd name="T2" fmla="*/ 440 w 680"/>
                  <a:gd name="T3" fmla="*/ 240 h 441"/>
                  <a:gd name="T4" fmla="*/ 440 w 680"/>
                  <a:gd name="T5" fmla="*/ 441 h 441"/>
                  <a:gd name="T6" fmla="*/ 240 w 680"/>
                  <a:gd name="T7" fmla="*/ 441 h 441"/>
                  <a:gd name="T8" fmla="*/ 240 w 680"/>
                  <a:gd name="T9" fmla="*/ 240 h 441"/>
                  <a:gd name="T10" fmla="*/ 480 w 680"/>
                  <a:gd name="T11" fmla="*/ 0 h 441"/>
                  <a:gd name="T12" fmla="*/ 680 w 680"/>
                  <a:gd name="T13" fmla="*/ 0 h 441"/>
                  <a:gd name="T14" fmla="*/ 680 w 680"/>
                  <a:gd name="T15" fmla="*/ 441 h 441"/>
                  <a:gd name="T16" fmla="*/ 480 w 680"/>
                  <a:gd name="T17" fmla="*/ 441 h 441"/>
                  <a:gd name="T18" fmla="*/ 480 w 680"/>
                  <a:gd name="T19" fmla="*/ 0 h 441"/>
                  <a:gd name="T20" fmla="*/ 0 w 680"/>
                  <a:gd name="T21" fmla="*/ 0 h 441"/>
                  <a:gd name="T22" fmla="*/ 200 w 680"/>
                  <a:gd name="T23" fmla="*/ 0 h 441"/>
                  <a:gd name="T24" fmla="*/ 200 w 680"/>
                  <a:gd name="T25" fmla="*/ 441 h 441"/>
                  <a:gd name="T26" fmla="*/ 0 w 680"/>
                  <a:gd name="T27" fmla="*/ 441 h 441"/>
                  <a:gd name="T28" fmla="*/ 0 w 680"/>
                  <a:gd name="T29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240" y="240"/>
                    </a:moveTo>
                    <a:lnTo>
                      <a:pt x="440" y="24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240"/>
                    </a:lnTo>
                    <a:close/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441"/>
                    </a:lnTo>
                    <a:lnTo>
                      <a:pt x="480" y="441"/>
                    </a:lnTo>
                    <a:lnTo>
                      <a:pt x="48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441"/>
                    </a:lnTo>
                    <a:lnTo>
                      <a:pt x="0" y="4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39"/>
              <p:cNvSpPr>
                <a:spLocks noEditPoints="1"/>
              </p:cNvSpPr>
              <p:nvPr/>
            </p:nvSpPr>
            <p:spPr bwMode="auto">
              <a:xfrm>
                <a:off x="1099" y="205"/>
                <a:ext cx="340" cy="220"/>
              </a:xfrm>
              <a:custGeom>
                <a:avLst/>
                <a:gdLst>
                  <a:gd name="T0" fmla="*/ 8 w 680"/>
                  <a:gd name="T1" fmla="*/ 0 h 441"/>
                  <a:gd name="T2" fmla="*/ 11 w 680"/>
                  <a:gd name="T3" fmla="*/ 0 h 441"/>
                  <a:gd name="T4" fmla="*/ 11 w 680"/>
                  <a:gd name="T5" fmla="*/ 3 h 441"/>
                  <a:gd name="T6" fmla="*/ 8 w 680"/>
                  <a:gd name="T7" fmla="*/ 3 h 441"/>
                  <a:gd name="T8" fmla="*/ 8 w 680"/>
                  <a:gd name="T9" fmla="*/ 0 h 441"/>
                  <a:gd name="T10" fmla="*/ 4 w 680"/>
                  <a:gd name="T11" fmla="*/ 0 h 441"/>
                  <a:gd name="T12" fmla="*/ 7 w 680"/>
                  <a:gd name="T13" fmla="*/ 0 h 441"/>
                  <a:gd name="T14" fmla="*/ 7 w 680"/>
                  <a:gd name="T15" fmla="*/ 6 h 441"/>
                  <a:gd name="T16" fmla="*/ 4 w 680"/>
                  <a:gd name="T17" fmla="*/ 6 h 441"/>
                  <a:gd name="T18" fmla="*/ 4 w 680"/>
                  <a:gd name="T19" fmla="*/ 0 h 441"/>
                  <a:gd name="T20" fmla="*/ 0 w 680"/>
                  <a:gd name="T21" fmla="*/ 0 h 441"/>
                  <a:gd name="T22" fmla="*/ 4 w 680"/>
                  <a:gd name="T23" fmla="*/ 0 h 441"/>
                  <a:gd name="T24" fmla="*/ 4 w 680"/>
                  <a:gd name="T25" fmla="*/ 3 h 441"/>
                  <a:gd name="T26" fmla="*/ 0 w 680"/>
                  <a:gd name="T27" fmla="*/ 3 h 441"/>
                  <a:gd name="T28" fmla="*/ 0 w 680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680" h="441">
                    <a:moveTo>
                      <a:pt x="480" y="0"/>
                    </a:moveTo>
                    <a:lnTo>
                      <a:pt x="680" y="0"/>
                    </a:lnTo>
                    <a:lnTo>
                      <a:pt x="680" y="201"/>
                    </a:lnTo>
                    <a:lnTo>
                      <a:pt x="480" y="201"/>
                    </a:lnTo>
                    <a:lnTo>
                      <a:pt x="480" y="0"/>
                    </a:lnTo>
                    <a:close/>
                    <a:moveTo>
                      <a:pt x="240" y="0"/>
                    </a:moveTo>
                    <a:lnTo>
                      <a:pt x="440" y="0"/>
                    </a:lnTo>
                    <a:lnTo>
                      <a:pt x="440" y="441"/>
                    </a:lnTo>
                    <a:lnTo>
                      <a:pt x="240" y="441"/>
                    </a:lnTo>
                    <a:lnTo>
                      <a:pt x="240" y="0"/>
                    </a:lnTo>
                    <a:close/>
                    <a:moveTo>
                      <a:pt x="0" y="0"/>
                    </a:moveTo>
                    <a:lnTo>
                      <a:pt x="200" y="0"/>
                    </a:lnTo>
                    <a:lnTo>
                      <a:pt x="200" y="201"/>
                    </a:lnTo>
                    <a:lnTo>
                      <a:pt x="0" y="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BF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172448" y="6309320"/>
            <a:ext cx="432000" cy="360000"/>
          </a:xfrm>
          <a:solidFill>
            <a:schemeClr val="bg1">
              <a:lumMod val="65000"/>
            </a:schemeClr>
          </a:solidFill>
          <a:ln/>
        </p:spPr>
        <p:txBody>
          <a:bodyPr vert="horz" lIns="91440" tIns="45720" rIns="91440" bIns="45720" rtlCol="0" anchor="ctr"/>
          <a:lstStyle/>
          <a:p>
            <a:fld id="{41E1F36B-327E-422E-A8F1-3653D7696572}" type="slidenum">
              <a:rPr lang="ru-RU" altLang="ru-RU" sz="1400">
                <a:solidFill>
                  <a:schemeClr val="tx1"/>
                </a:solidFill>
              </a:rPr>
              <a:pPr/>
              <a:t>9</a:t>
            </a:fld>
            <a:endParaRPr lang="ru-RU" altLang="ru-RU" sz="1400" dirty="0">
              <a:solidFill>
                <a:schemeClr val="tx1"/>
              </a:solidFill>
            </a:endParaRPr>
          </a:p>
        </p:txBody>
      </p:sp>
      <p:pic>
        <p:nvPicPr>
          <p:cNvPr id="12" name="Рисунок 3" descr="logo_aio_200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36078"/>
            <a:ext cx="262399" cy="43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86883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908</Words>
  <Application>Microsoft Office PowerPoint</Application>
  <PresentationFormat>Экран (4:3)</PresentationFormat>
  <Paragraphs>121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Менеджмент качества  в вузе</dc:title>
  <dc:creator>Sergey B. Mogilnickiy</dc:creator>
  <cp:lastModifiedBy>днс</cp:lastModifiedBy>
  <cp:revision>35</cp:revision>
  <dcterms:created xsi:type="dcterms:W3CDTF">2017-02-28T10:16:57Z</dcterms:created>
  <dcterms:modified xsi:type="dcterms:W3CDTF">2019-03-12T08:05:53Z</dcterms:modified>
</cp:coreProperties>
</file>