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4" r:id="rId2"/>
    <p:sldId id="443" r:id="rId3"/>
    <p:sldId id="439" r:id="rId4"/>
    <p:sldId id="436" r:id="rId5"/>
    <p:sldId id="437" r:id="rId6"/>
    <p:sldId id="442" r:id="rId7"/>
    <p:sldId id="438" r:id="rId8"/>
    <p:sldId id="427" r:id="rId9"/>
    <p:sldId id="430" r:id="rId10"/>
    <p:sldId id="429" r:id="rId11"/>
    <p:sldId id="441" r:id="rId12"/>
    <p:sldId id="393" r:id="rId13"/>
    <p:sldId id="391" r:id="rId14"/>
    <p:sldId id="414" r:id="rId15"/>
    <p:sldId id="395" r:id="rId16"/>
    <p:sldId id="373" r:id="rId17"/>
    <p:sldId id="410" r:id="rId18"/>
    <p:sldId id="399" r:id="rId19"/>
    <p:sldId id="380" r:id="rId20"/>
    <p:sldId id="413" r:id="rId21"/>
    <p:sldId id="401" r:id="rId22"/>
    <p:sldId id="400" r:id="rId23"/>
    <p:sldId id="411" r:id="rId24"/>
    <p:sldId id="434" r:id="rId25"/>
    <p:sldId id="431" r:id="rId26"/>
    <p:sldId id="404" r:id="rId27"/>
    <p:sldId id="406" r:id="rId28"/>
    <p:sldId id="408" r:id="rId29"/>
    <p:sldId id="432" r:id="rId30"/>
    <p:sldId id="412" r:id="rId31"/>
    <p:sldId id="444" r:id="rId32"/>
    <p:sldId id="445" r:id="rId33"/>
    <p:sldId id="289" r:id="rId3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61C"/>
    <a:srgbClr val="0079B2"/>
    <a:srgbClr val="C4D5EB"/>
    <a:srgbClr val="2F5291"/>
    <a:srgbClr val="ED7D31"/>
    <a:srgbClr val="F6D63D"/>
    <a:srgbClr val="F24151"/>
    <a:srgbClr val="203864"/>
    <a:srgbClr val="5C646F"/>
    <a:srgbClr val="516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72" y="108"/>
      </p:cViewPr>
      <p:guideLst>
        <p:guide orient="horz" pos="220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3750000000000083E-3"/>
                  <c:y val="-4.2592592592592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781-447B-B1F9-F1349C3F3A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125000000000001E-3"/>
                  <c:y val="-3.3333333333333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781-447B-B1F9-F1349C3F3A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2083333333333382E-3"/>
                  <c:y val="-2.7777777777777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781-447B-B1F9-F1349C3F3A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rgbClr val="0070C0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Бакалавр/специалист</c:v>
                </c:pt>
                <c:pt idx="1">
                  <c:v>Магистр</c:v>
                </c:pt>
                <c:pt idx="2">
                  <c:v>Общий % трудоустроенных выпускников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60</c:v>
                </c:pt>
                <c:pt idx="2">
                  <c:v>65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E781-447B-B1F9-F1349C3F3A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2916666666666711E-3"/>
                  <c:y val="-4.6296296296296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781-447B-B1F9-F1349C3F3A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500000000000021E-3"/>
                  <c:y val="-3.8888888888888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781-447B-B1F9-F1349C3F3A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3333333333333384E-3"/>
                  <c:y val="-3.5185185185185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E781-447B-B1F9-F1349C3F3A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rgbClr val="0070C0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Бакалавр/специалист</c:v>
                </c:pt>
                <c:pt idx="1">
                  <c:v>Магистр</c:v>
                </c:pt>
                <c:pt idx="2">
                  <c:v>Общий % трудоустроенных выпускников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82</c:v>
                </c:pt>
                <c:pt idx="1">
                  <c:v>68</c:v>
                </c:pt>
                <c:pt idx="2">
                  <c:v>75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E781-447B-B1F9-F1349C3F3A1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500000000000002E-2"/>
                  <c:y val="-4.2592592592592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781-447B-B1F9-F1349C3F3A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500000000000021E-3"/>
                  <c:y val="-3.8888888888888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781-447B-B1F9-F1349C3F3A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3750000000000083E-3"/>
                  <c:y val="-4.6296296296296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E781-447B-B1F9-F1349C3F3A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rgbClr val="0070C0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Бакалавр/специалист</c:v>
                </c:pt>
                <c:pt idx="1">
                  <c:v>Магистр</c:v>
                </c:pt>
                <c:pt idx="2">
                  <c:v>Общий % трудоустроенных выпускников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85</c:v>
                </c:pt>
                <c:pt idx="1">
                  <c:v>75</c:v>
                </c:pt>
                <c:pt idx="2">
                  <c:v>80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E781-447B-B1F9-F1349C3F3A1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1375648"/>
        <c:axId val="221381920"/>
        <c:axId val="0"/>
      </c:bar3DChart>
      <c:catAx>
        <c:axId val="22137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ru-RU"/>
          </a:p>
        </c:txPr>
        <c:crossAx val="221381920"/>
        <c:crosses val="autoZero"/>
        <c:auto val="1"/>
        <c:lblAlgn val="ctr"/>
        <c:lblOffset val="100"/>
        <c:noMultiLvlLbl val="0"/>
      </c:catAx>
      <c:valAx>
        <c:axId val="22138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1375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7B8440-64BB-41D3-BAE7-BFE13A0977B7}" type="doc">
      <dgm:prSet loTypeId="urn:microsoft.com/office/officeart/2005/8/layout/pyramid1" loCatId="pyramid" qsTypeId="urn:microsoft.com/office/officeart/2005/8/quickstyle/simple5" qsCatId="simple" csTypeId="urn:microsoft.com/office/officeart/2005/8/colors/colorful5" csCatId="colorful" phldr="1"/>
      <dgm:spPr/>
    </dgm:pt>
    <dgm:pt modelId="{F036B418-7F82-4A1A-8312-B6CF9FC58B09}">
      <dgm:prSet phldrT="[Текст]" custT="1"/>
      <dgm:spPr/>
      <dgm:t>
        <a:bodyPr/>
        <a:lstStyle/>
        <a:p>
          <a:endParaRPr lang="ru-RU" sz="1400" dirty="0" smtClean="0"/>
        </a:p>
        <a:p>
          <a:endParaRPr lang="en-US" sz="1400" i="1" dirty="0" smtClean="0">
            <a:latin typeface="Verdana" charset="0"/>
            <a:ea typeface="Arial" charset="0"/>
            <a:cs typeface="Arial" charset="0"/>
          </a:endParaRPr>
        </a:p>
        <a:p>
          <a:endParaRPr lang="en-US" sz="1400" i="0" dirty="0" smtClean="0">
            <a:latin typeface="Georgia" panose="02040502050405020303" pitchFamily="18" charset="0"/>
            <a:ea typeface="Arial" charset="0"/>
            <a:cs typeface="Arial" charset="0"/>
          </a:endParaRPr>
        </a:p>
        <a:p>
          <a:r>
            <a:rPr lang="ru-RU" sz="1700" i="0" dirty="0" smtClean="0">
              <a:solidFill>
                <a:schemeClr val="bg1"/>
              </a:solidFill>
              <a:latin typeface="Georgia" panose="02040502050405020303" pitchFamily="18" charset="0"/>
              <a:ea typeface="Arial" charset="0"/>
              <a:cs typeface="Arial" charset="0"/>
            </a:rPr>
            <a:t>Количество </a:t>
          </a:r>
          <a:endParaRPr lang="en-US" sz="1700" i="0" dirty="0" smtClean="0">
            <a:solidFill>
              <a:schemeClr val="bg1"/>
            </a:solidFill>
            <a:latin typeface="Georgia" panose="02040502050405020303" pitchFamily="18" charset="0"/>
            <a:ea typeface="Arial" charset="0"/>
            <a:cs typeface="Arial" charset="0"/>
          </a:endParaRPr>
        </a:p>
        <a:p>
          <a:r>
            <a:rPr lang="ru-RU" sz="1700" i="0" dirty="0" smtClean="0">
              <a:solidFill>
                <a:schemeClr val="bg1"/>
              </a:solidFill>
              <a:latin typeface="Georgia" panose="02040502050405020303" pitchFamily="18" charset="0"/>
              <a:ea typeface="Arial" charset="0"/>
              <a:cs typeface="Arial" charset="0"/>
            </a:rPr>
            <a:t>УГСН</a:t>
          </a:r>
          <a:endParaRPr lang="en-US" sz="1700" i="0" dirty="0" smtClean="0">
            <a:solidFill>
              <a:schemeClr val="bg1"/>
            </a:solidFill>
            <a:latin typeface="Georgia" panose="02040502050405020303" pitchFamily="18" charset="0"/>
            <a:ea typeface="Arial" charset="0"/>
            <a:cs typeface="Arial" charset="0"/>
          </a:endParaRPr>
        </a:p>
        <a:p>
          <a:r>
            <a:rPr lang="ru-RU" sz="3200" i="0" dirty="0" smtClean="0">
              <a:solidFill>
                <a:schemeClr val="bg1"/>
              </a:solidFill>
              <a:latin typeface="Georgia" pitchFamily="18" charset="0"/>
            </a:rPr>
            <a:t>5</a:t>
          </a:r>
        </a:p>
      </dgm:t>
    </dgm:pt>
    <dgm:pt modelId="{FF65CD1D-F408-4958-8EC7-46068AAF2DA8}" type="parTrans" cxnId="{B84E72D0-53A7-4FA6-855A-6D12519B99AF}">
      <dgm:prSet/>
      <dgm:spPr/>
      <dgm:t>
        <a:bodyPr/>
        <a:lstStyle/>
        <a:p>
          <a:endParaRPr lang="ru-RU"/>
        </a:p>
      </dgm:t>
    </dgm:pt>
    <dgm:pt modelId="{4F18D881-22BE-4D8F-9CCC-3BFAA816E943}" type="sibTrans" cxnId="{B84E72D0-53A7-4FA6-855A-6D12519B99AF}">
      <dgm:prSet/>
      <dgm:spPr/>
      <dgm:t>
        <a:bodyPr/>
        <a:lstStyle/>
        <a:p>
          <a:endParaRPr lang="ru-RU"/>
        </a:p>
      </dgm:t>
    </dgm:pt>
    <dgm:pt modelId="{7B3EB7B9-BA6D-4331-8774-B97958FD6D5C}">
      <dgm:prSet phldrT="[Текст]" custT="1"/>
      <dgm:spPr/>
      <dgm:t>
        <a:bodyPr/>
        <a:lstStyle/>
        <a:p>
          <a:r>
            <a:rPr lang="ru-RU" sz="2000" i="0" dirty="0" smtClean="0">
              <a:solidFill>
                <a:schemeClr val="bg1"/>
              </a:solidFill>
              <a:latin typeface="Georgia" panose="02040502050405020303" pitchFamily="18" charset="0"/>
              <a:ea typeface="Arial" charset="0"/>
              <a:cs typeface="Arial" charset="0"/>
            </a:rPr>
            <a:t>Направлений подготовки</a:t>
          </a:r>
          <a:r>
            <a:rPr lang="ru-RU" sz="2000" i="0" dirty="0" smtClean="0">
              <a:solidFill>
                <a:schemeClr val="bg1"/>
              </a:solidFill>
              <a:latin typeface="Georgia" panose="02040502050405020303" pitchFamily="18" charset="0"/>
            </a:rPr>
            <a:t> </a:t>
          </a:r>
          <a:endParaRPr lang="en-US" sz="2000" i="0" dirty="0" smtClean="0">
            <a:solidFill>
              <a:schemeClr val="bg1"/>
            </a:solidFill>
            <a:latin typeface="Georgia" panose="02040502050405020303" pitchFamily="18" charset="0"/>
          </a:endParaRPr>
        </a:p>
        <a:p>
          <a:r>
            <a:rPr lang="ru-RU" sz="3200" i="0" dirty="0" smtClean="0">
              <a:solidFill>
                <a:schemeClr val="bg1"/>
              </a:solidFill>
              <a:latin typeface="Georgia" pitchFamily="18" charset="0"/>
            </a:rPr>
            <a:t>13</a:t>
          </a:r>
          <a:endParaRPr lang="ru-RU" sz="3200" i="0" dirty="0">
            <a:solidFill>
              <a:schemeClr val="bg1"/>
            </a:solidFill>
            <a:latin typeface="Georgia" pitchFamily="18" charset="0"/>
          </a:endParaRPr>
        </a:p>
      </dgm:t>
    </dgm:pt>
    <dgm:pt modelId="{028DFC4D-2074-41F1-9A4D-BEA9116EE912}" type="parTrans" cxnId="{88ACA3F2-25CF-41D7-B72C-02FA6E5A3928}">
      <dgm:prSet/>
      <dgm:spPr/>
      <dgm:t>
        <a:bodyPr/>
        <a:lstStyle/>
        <a:p>
          <a:endParaRPr lang="ru-RU"/>
        </a:p>
      </dgm:t>
    </dgm:pt>
    <dgm:pt modelId="{214CD805-9F1F-4D36-9F30-A6DFCF85BAE1}" type="sibTrans" cxnId="{88ACA3F2-25CF-41D7-B72C-02FA6E5A3928}">
      <dgm:prSet/>
      <dgm:spPr/>
      <dgm:t>
        <a:bodyPr/>
        <a:lstStyle/>
        <a:p>
          <a:endParaRPr lang="ru-RU"/>
        </a:p>
      </dgm:t>
    </dgm:pt>
    <dgm:pt modelId="{A463A070-FED8-4889-AF70-AAADAAB793D9}">
      <dgm:prSet phldrT="[Текст]" custT="1"/>
      <dgm:spPr/>
      <dgm:t>
        <a:bodyPr/>
        <a:lstStyle/>
        <a:p>
          <a:r>
            <a:rPr lang="ru-RU" sz="2000" i="0" dirty="0" smtClean="0">
              <a:solidFill>
                <a:schemeClr val="bg1"/>
              </a:solidFill>
              <a:latin typeface="Georgia" panose="02040502050405020303" pitchFamily="18" charset="0"/>
              <a:ea typeface="Arial" charset="0"/>
              <a:cs typeface="Arial" charset="0"/>
            </a:rPr>
            <a:t>Образовательных программ</a:t>
          </a:r>
          <a:endParaRPr lang="en-US" sz="2000" i="0" dirty="0" smtClean="0">
            <a:solidFill>
              <a:schemeClr val="bg1"/>
            </a:solidFill>
            <a:latin typeface="Georgia" panose="02040502050405020303" pitchFamily="18" charset="0"/>
            <a:ea typeface="Arial" charset="0"/>
            <a:cs typeface="Arial" charset="0"/>
          </a:endParaRPr>
        </a:p>
        <a:p>
          <a:r>
            <a:rPr lang="en-US" sz="3200" i="0" dirty="0" smtClean="0">
              <a:solidFill>
                <a:schemeClr val="bg1"/>
              </a:solidFill>
              <a:latin typeface="Georgia" pitchFamily="18" charset="0"/>
            </a:rPr>
            <a:t>18</a:t>
          </a:r>
          <a:endParaRPr lang="ru-RU" sz="3200" i="0" dirty="0">
            <a:solidFill>
              <a:schemeClr val="bg1"/>
            </a:solidFill>
            <a:latin typeface="Georgia" pitchFamily="18" charset="0"/>
          </a:endParaRPr>
        </a:p>
      </dgm:t>
    </dgm:pt>
    <dgm:pt modelId="{4335663A-CFAA-4E5F-B890-F02CF30506CA}" type="sibTrans" cxnId="{DE52259E-DE44-4130-86AC-C1A458DD7697}">
      <dgm:prSet/>
      <dgm:spPr/>
      <dgm:t>
        <a:bodyPr/>
        <a:lstStyle/>
        <a:p>
          <a:endParaRPr lang="ru-RU"/>
        </a:p>
      </dgm:t>
    </dgm:pt>
    <dgm:pt modelId="{68958D1E-9CDB-446D-80F4-7EDE4E928FC6}" type="parTrans" cxnId="{DE52259E-DE44-4130-86AC-C1A458DD7697}">
      <dgm:prSet/>
      <dgm:spPr/>
      <dgm:t>
        <a:bodyPr/>
        <a:lstStyle/>
        <a:p>
          <a:endParaRPr lang="ru-RU"/>
        </a:p>
      </dgm:t>
    </dgm:pt>
    <dgm:pt modelId="{15F0C1F9-072F-48B7-AB78-E42D0685485F}" type="pres">
      <dgm:prSet presAssocID="{C67B8440-64BB-41D3-BAE7-BFE13A0977B7}" presName="Name0" presStyleCnt="0">
        <dgm:presLayoutVars>
          <dgm:dir/>
          <dgm:animLvl val="lvl"/>
          <dgm:resizeHandles val="exact"/>
        </dgm:presLayoutVars>
      </dgm:prSet>
      <dgm:spPr/>
    </dgm:pt>
    <dgm:pt modelId="{92EB6D56-76CD-4EEF-B348-05E2019F22E8}" type="pres">
      <dgm:prSet presAssocID="{F036B418-7F82-4A1A-8312-B6CF9FC58B09}" presName="Name8" presStyleCnt="0"/>
      <dgm:spPr/>
    </dgm:pt>
    <dgm:pt modelId="{C1DF0A5E-8410-407A-8D65-B449AFBB483B}" type="pres">
      <dgm:prSet presAssocID="{F036B418-7F82-4A1A-8312-B6CF9FC58B09}" presName="level" presStyleLbl="node1" presStyleIdx="0" presStyleCnt="3" custScaleX="97576" custScaleY="684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9A6117-AFD1-4BFA-9EEC-5796B3FEDC3A}" type="pres">
      <dgm:prSet presAssocID="{F036B418-7F82-4A1A-8312-B6CF9FC58B0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EDFE1-74C4-416B-A039-8AEECE422843}" type="pres">
      <dgm:prSet presAssocID="{7B3EB7B9-BA6D-4331-8774-B97958FD6D5C}" presName="Name8" presStyleCnt="0"/>
      <dgm:spPr/>
    </dgm:pt>
    <dgm:pt modelId="{89074863-AD5A-4776-90FE-4F6D362E892B}" type="pres">
      <dgm:prSet presAssocID="{7B3EB7B9-BA6D-4331-8774-B97958FD6D5C}" presName="level" presStyleLbl="node1" presStyleIdx="1" presStyleCnt="3" custScaleX="98108" custScaleY="664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60527-85A0-4F60-8287-C3BD005CFAA1}" type="pres">
      <dgm:prSet presAssocID="{7B3EB7B9-BA6D-4331-8774-B97958FD6D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65F237-5F4C-4BEE-B37B-76BFB0D48797}" type="pres">
      <dgm:prSet presAssocID="{A463A070-FED8-4889-AF70-AAADAAB793D9}" presName="Name8" presStyleCnt="0"/>
      <dgm:spPr/>
    </dgm:pt>
    <dgm:pt modelId="{DD0BFC68-304C-4354-83AD-049AEF066C68}" type="pres">
      <dgm:prSet presAssocID="{A463A070-FED8-4889-AF70-AAADAAB793D9}" presName="level" presStyleLbl="node1" presStyleIdx="2" presStyleCnt="3" custScaleX="98832" custScaleY="44886" custLinFactNeighborX="-329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5A35E-5B15-45E8-B705-9B2C8D4EF508}" type="pres">
      <dgm:prSet presAssocID="{A463A070-FED8-4889-AF70-AAADAAB793D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1E66A2-0E14-48A5-9AA2-A2DB285BC2F1}" type="presOf" srcId="{F036B418-7F82-4A1A-8312-B6CF9FC58B09}" destId="{A79A6117-AFD1-4BFA-9EEC-5796B3FEDC3A}" srcOrd="1" destOrd="0" presId="urn:microsoft.com/office/officeart/2005/8/layout/pyramid1"/>
    <dgm:cxn modelId="{DE52259E-DE44-4130-86AC-C1A458DD7697}" srcId="{C67B8440-64BB-41D3-BAE7-BFE13A0977B7}" destId="{A463A070-FED8-4889-AF70-AAADAAB793D9}" srcOrd="2" destOrd="0" parTransId="{68958D1E-9CDB-446D-80F4-7EDE4E928FC6}" sibTransId="{4335663A-CFAA-4E5F-B890-F02CF30506CA}"/>
    <dgm:cxn modelId="{34876B68-E420-489E-A06D-111CE4FDDB71}" type="presOf" srcId="{C67B8440-64BB-41D3-BAE7-BFE13A0977B7}" destId="{15F0C1F9-072F-48B7-AB78-E42D0685485F}" srcOrd="0" destOrd="0" presId="urn:microsoft.com/office/officeart/2005/8/layout/pyramid1"/>
    <dgm:cxn modelId="{B7F5D94B-7FE1-4A9C-8C38-E5F45721663E}" type="presOf" srcId="{A463A070-FED8-4889-AF70-AAADAAB793D9}" destId="{DD0BFC68-304C-4354-83AD-049AEF066C68}" srcOrd="0" destOrd="0" presId="urn:microsoft.com/office/officeart/2005/8/layout/pyramid1"/>
    <dgm:cxn modelId="{B84E72D0-53A7-4FA6-855A-6D12519B99AF}" srcId="{C67B8440-64BB-41D3-BAE7-BFE13A0977B7}" destId="{F036B418-7F82-4A1A-8312-B6CF9FC58B09}" srcOrd="0" destOrd="0" parTransId="{FF65CD1D-F408-4958-8EC7-46068AAF2DA8}" sibTransId="{4F18D881-22BE-4D8F-9CCC-3BFAA816E943}"/>
    <dgm:cxn modelId="{88ACA3F2-25CF-41D7-B72C-02FA6E5A3928}" srcId="{C67B8440-64BB-41D3-BAE7-BFE13A0977B7}" destId="{7B3EB7B9-BA6D-4331-8774-B97958FD6D5C}" srcOrd="1" destOrd="0" parTransId="{028DFC4D-2074-41F1-9A4D-BEA9116EE912}" sibTransId="{214CD805-9F1F-4D36-9F30-A6DFCF85BAE1}"/>
    <dgm:cxn modelId="{F9FB0327-0D05-4AC1-90D5-DD2823E93AC8}" type="presOf" srcId="{7B3EB7B9-BA6D-4331-8774-B97958FD6D5C}" destId="{89074863-AD5A-4776-90FE-4F6D362E892B}" srcOrd="0" destOrd="0" presId="urn:microsoft.com/office/officeart/2005/8/layout/pyramid1"/>
    <dgm:cxn modelId="{55496CA8-6F59-4320-B834-9FA83CBBD1E3}" type="presOf" srcId="{7B3EB7B9-BA6D-4331-8774-B97958FD6D5C}" destId="{CA260527-85A0-4F60-8287-C3BD005CFAA1}" srcOrd="1" destOrd="0" presId="urn:microsoft.com/office/officeart/2005/8/layout/pyramid1"/>
    <dgm:cxn modelId="{83BD69C3-9537-49D6-BD62-B10E0687DB97}" type="presOf" srcId="{F036B418-7F82-4A1A-8312-B6CF9FC58B09}" destId="{C1DF0A5E-8410-407A-8D65-B449AFBB483B}" srcOrd="0" destOrd="0" presId="urn:microsoft.com/office/officeart/2005/8/layout/pyramid1"/>
    <dgm:cxn modelId="{65EBFF9E-332D-4E70-9FC1-03A668C5C32E}" type="presOf" srcId="{A463A070-FED8-4889-AF70-AAADAAB793D9}" destId="{A025A35E-5B15-45E8-B705-9B2C8D4EF508}" srcOrd="1" destOrd="0" presId="urn:microsoft.com/office/officeart/2005/8/layout/pyramid1"/>
    <dgm:cxn modelId="{66255342-9075-4402-A71F-15FE9FBDD0F5}" type="presParOf" srcId="{15F0C1F9-072F-48B7-AB78-E42D0685485F}" destId="{92EB6D56-76CD-4EEF-B348-05E2019F22E8}" srcOrd="0" destOrd="0" presId="urn:microsoft.com/office/officeart/2005/8/layout/pyramid1"/>
    <dgm:cxn modelId="{02F9C7FD-1A05-425C-A0A9-F59C336E46AB}" type="presParOf" srcId="{92EB6D56-76CD-4EEF-B348-05E2019F22E8}" destId="{C1DF0A5E-8410-407A-8D65-B449AFBB483B}" srcOrd="0" destOrd="0" presId="urn:microsoft.com/office/officeart/2005/8/layout/pyramid1"/>
    <dgm:cxn modelId="{D386CAAC-5C1E-4268-98E7-0583910FCC98}" type="presParOf" srcId="{92EB6D56-76CD-4EEF-B348-05E2019F22E8}" destId="{A79A6117-AFD1-4BFA-9EEC-5796B3FEDC3A}" srcOrd="1" destOrd="0" presId="urn:microsoft.com/office/officeart/2005/8/layout/pyramid1"/>
    <dgm:cxn modelId="{AC644F7C-2C4E-4767-B10C-AF60237945C8}" type="presParOf" srcId="{15F0C1F9-072F-48B7-AB78-E42D0685485F}" destId="{579EDFE1-74C4-416B-A039-8AEECE422843}" srcOrd="1" destOrd="0" presId="urn:microsoft.com/office/officeart/2005/8/layout/pyramid1"/>
    <dgm:cxn modelId="{1C2DE7AE-425A-481A-A343-B6865F4CA0D9}" type="presParOf" srcId="{579EDFE1-74C4-416B-A039-8AEECE422843}" destId="{89074863-AD5A-4776-90FE-4F6D362E892B}" srcOrd="0" destOrd="0" presId="urn:microsoft.com/office/officeart/2005/8/layout/pyramid1"/>
    <dgm:cxn modelId="{735BD1FA-98F2-4F45-ADDF-B316A294E1E7}" type="presParOf" srcId="{579EDFE1-74C4-416B-A039-8AEECE422843}" destId="{CA260527-85A0-4F60-8287-C3BD005CFAA1}" srcOrd="1" destOrd="0" presId="urn:microsoft.com/office/officeart/2005/8/layout/pyramid1"/>
    <dgm:cxn modelId="{BE27257B-289C-49D8-9CAC-7D638211CC87}" type="presParOf" srcId="{15F0C1F9-072F-48B7-AB78-E42D0685485F}" destId="{B865F237-5F4C-4BEE-B37B-76BFB0D48797}" srcOrd="2" destOrd="0" presId="urn:microsoft.com/office/officeart/2005/8/layout/pyramid1"/>
    <dgm:cxn modelId="{FF21C1DF-9A80-44FD-AB28-C26C07ABD95D}" type="presParOf" srcId="{B865F237-5F4C-4BEE-B37B-76BFB0D48797}" destId="{DD0BFC68-304C-4354-83AD-049AEF066C68}" srcOrd="0" destOrd="0" presId="urn:microsoft.com/office/officeart/2005/8/layout/pyramid1"/>
    <dgm:cxn modelId="{B0E31986-58A8-464B-A744-A4362464727D}" type="presParOf" srcId="{B865F237-5F4C-4BEE-B37B-76BFB0D48797}" destId="{A025A35E-5B15-45E8-B705-9B2C8D4EF50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5829D1-E37B-4094-96B5-E50C980F360D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AF2C93-0CF8-46F3-BCBC-4960F3C68530}">
      <dgm:prSet phldrT="[Текст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altLang="ru-RU" b="1" dirty="0" smtClean="0">
              <a:solidFill>
                <a:schemeClr val="tx1"/>
              </a:solidFill>
              <a:latin typeface="+mj-lt"/>
            </a:rPr>
            <a:t>Основные направления деятельности Компании</a:t>
          </a:r>
          <a:endParaRPr lang="ru-RU" b="1" dirty="0">
            <a:solidFill>
              <a:schemeClr val="tx1"/>
            </a:solidFill>
            <a:latin typeface="+mj-lt"/>
          </a:endParaRPr>
        </a:p>
      </dgm:t>
    </dgm:pt>
    <dgm:pt modelId="{40473F9F-1DE8-4D53-B4AA-617D08A32518}" type="parTrans" cxnId="{007A7404-DE38-485B-9C90-990FDCE87D03}">
      <dgm:prSet/>
      <dgm:spPr/>
      <dgm:t>
        <a:bodyPr/>
        <a:lstStyle/>
        <a:p>
          <a:endParaRPr lang="ru-RU"/>
        </a:p>
      </dgm:t>
    </dgm:pt>
    <dgm:pt modelId="{CD94D18C-B2A6-4FB9-900E-8F8032BAF746}" type="sibTrans" cxnId="{007A7404-DE38-485B-9C90-990FDCE87D03}">
      <dgm:prSet/>
      <dgm:spPr/>
      <dgm:t>
        <a:bodyPr/>
        <a:lstStyle/>
        <a:p>
          <a:endParaRPr lang="ru-RU"/>
        </a:p>
      </dgm:t>
    </dgm:pt>
    <dgm:pt modelId="{38A050C4-0C66-473A-AF1A-F15D0D28E55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1100" b="0" dirty="0" smtClean="0">
              <a:solidFill>
                <a:schemeClr val="tx1"/>
              </a:solidFill>
              <a:latin typeface="+mj-lt"/>
            </a:rPr>
            <a:t>Поставка техники,  оборудования, запчастей</a:t>
          </a:r>
          <a:endParaRPr lang="ru-RU" sz="1100" b="0" dirty="0">
            <a:solidFill>
              <a:schemeClr val="tx1"/>
            </a:solidFill>
            <a:latin typeface="+mj-lt"/>
          </a:endParaRPr>
        </a:p>
      </dgm:t>
    </dgm:pt>
    <dgm:pt modelId="{BAC1DC3F-3550-47CF-8D1E-78071AC16B36}" type="parTrans" cxnId="{954A9A6B-1B75-4011-8042-50BC25945272}">
      <dgm:prSet/>
      <dgm:spPr/>
      <dgm:t>
        <a:bodyPr/>
        <a:lstStyle/>
        <a:p>
          <a:endParaRPr lang="ru-RU"/>
        </a:p>
      </dgm:t>
    </dgm:pt>
    <dgm:pt modelId="{86AECCD3-5647-4ADA-A037-E3891291094E}" type="sibTrans" cxnId="{954A9A6B-1B75-4011-8042-50BC25945272}">
      <dgm:prSet/>
      <dgm:spPr/>
      <dgm:t>
        <a:bodyPr/>
        <a:lstStyle/>
        <a:p>
          <a:endParaRPr lang="ru-RU"/>
        </a:p>
      </dgm:t>
    </dgm:pt>
    <dgm:pt modelId="{9E58B036-CBE8-405E-BB72-A99F267C5EA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1200" b="0" dirty="0" smtClean="0">
              <a:solidFill>
                <a:schemeClr val="tx1"/>
              </a:solidFill>
              <a:latin typeface="+mj-lt"/>
            </a:rPr>
            <a:t>Ремонтное и сервисное обслуживание</a:t>
          </a:r>
          <a:endParaRPr lang="ru-RU" sz="1200" b="0" dirty="0">
            <a:solidFill>
              <a:schemeClr val="tx1"/>
            </a:solidFill>
            <a:latin typeface="+mj-lt"/>
          </a:endParaRPr>
        </a:p>
      </dgm:t>
    </dgm:pt>
    <dgm:pt modelId="{3E16D31A-71C0-4C13-A5E3-3C7BC05C7225}" type="parTrans" cxnId="{5D62E699-6C9F-4DE1-A73D-8678896417AC}">
      <dgm:prSet/>
      <dgm:spPr/>
      <dgm:t>
        <a:bodyPr/>
        <a:lstStyle/>
        <a:p>
          <a:endParaRPr lang="ru-RU"/>
        </a:p>
      </dgm:t>
    </dgm:pt>
    <dgm:pt modelId="{0CACC4C2-B8D4-49AE-BDFF-55835816D880}" type="sibTrans" cxnId="{5D62E699-6C9F-4DE1-A73D-8678896417AC}">
      <dgm:prSet/>
      <dgm:spPr/>
      <dgm:t>
        <a:bodyPr/>
        <a:lstStyle/>
        <a:p>
          <a:endParaRPr lang="ru-RU"/>
        </a:p>
      </dgm:t>
    </dgm:pt>
    <dgm:pt modelId="{28D288D0-ADF8-459E-A812-666FA28E7CB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1000" b="0" dirty="0" smtClean="0">
              <a:solidFill>
                <a:schemeClr val="tx1"/>
              </a:solidFill>
              <a:latin typeface="+mj-lt"/>
            </a:rPr>
            <a:t>Сельскохозяйственное  производство</a:t>
          </a:r>
          <a:endParaRPr lang="ru-RU" sz="1000" b="0" dirty="0">
            <a:solidFill>
              <a:schemeClr val="tx1"/>
            </a:solidFill>
            <a:latin typeface="+mj-lt"/>
          </a:endParaRPr>
        </a:p>
      </dgm:t>
    </dgm:pt>
    <dgm:pt modelId="{7D7B7740-DCD9-4985-9E36-0A0C2908FF8C}" type="parTrans" cxnId="{E768B51C-EDCC-47D9-8DDC-040978368472}">
      <dgm:prSet/>
      <dgm:spPr/>
      <dgm:t>
        <a:bodyPr/>
        <a:lstStyle/>
        <a:p>
          <a:endParaRPr lang="ru-RU"/>
        </a:p>
      </dgm:t>
    </dgm:pt>
    <dgm:pt modelId="{DAC3DE6E-AF5D-4799-8479-1479E479AC4D}" type="sibTrans" cxnId="{E768B51C-EDCC-47D9-8DDC-040978368472}">
      <dgm:prSet/>
      <dgm:spPr/>
      <dgm:t>
        <a:bodyPr/>
        <a:lstStyle/>
        <a:p>
          <a:endParaRPr lang="ru-RU"/>
        </a:p>
      </dgm:t>
    </dgm:pt>
    <dgm:pt modelId="{19B61C82-C2DB-4A66-871F-0B8431587B89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1000" b="0" dirty="0" smtClean="0">
              <a:solidFill>
                <a:schemeClr val="tx1"/>
              </a:solidFill>
              <a:latin typeface="+mj-lt"/>
            </a:rPr>
            <a:t>Учебно-консультационные мероприятия для работников АПК</a:t>
          </a:r>
          <a:endParaRPr lang="ru-RU" sz="1000" b="0" dirty="0">
            <a:solidFill>
              <a:schemeClr val="tx1"/>
            </a:solidFill>
            <a:latin typeface="+mj-lt"/>
          </a:endParaRPr>
        </a:p>
      </dgm:t>
    </dgm:pt>
    <dgm:pt modelId="{91F0DFB8-A3FA-4E74-83C0-CE3BB0ACE347}" type="parTrans" cxnId="{229F2F8A-7070-4B99-9F03-3B6D778181B8}">
      <dgm:prSet/>
      <dgm:spPr/>
      <dgm:t>
        <a:bodyPr/>
        <a:lstStyle/>
        <a:p>
          <a:endParaRPr lang="ru-RU"/>
        </a:p>
      </dgm:t>
    </dgm:pt>
    <dgm:pt modelId="{D746595F-E0B6-45B8-9B55-29DFED8DFF9C}" type="sibTrans" cxnId="{229F2F8A-7070-4B99-9F03-3B6D778181B8}">
      <dgm:prSet/>
      <dgm:spPr/>
      <dgm:t>
        <a:bodyPr/>
        <a:lstStyle/>
        <a:p>
          <a:endParaRPr lang="ru-RU"/>
        </a:p>
      </dgm:t>
    </dgm:pt>
    <dgm:pt modelId="{FD0F7E41-AFDB-4E3A-B98B-53B137B89FDA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altLang="ru-RU" sz="1200" b="0" dirty="0" smtClean="0">
              <a:solidFill>
                <a:schemeClr val="tx1"/>
              </a:solidFill>
              <a:latin typeface="+mj-lt"/>
            </a:rPr>
            <a:t>Разработка </a:t>
          </a:r>
          <a:r>
            <a:rPr lang="ru-RU" altLang="ru-RU" sz="1200" b="0" dirty="0" err="1" smtClean="0">
              <a:solidFill>
                <a:schemeClr val="tx1"/>
              </a:solidFill>
              <a:latin typeface="+mj-lt"/>
            </a:rPr>
            <a:t>агротехнологий</a:t>
          </a:r>
          <a:r>
            <a:rPr lang="ru-RU" altLang="ru-RU" sz="1000" b="0" dirty="0" smtClean="0">
              <a:solidFill>
                <a:schemeClr val="tx1"/>
              </a:solidFill>
              <a:latin typeface="+mj-lt"/>
            </a:rPr>
            <a:t>.</a:t>
          </a:r>
          <a:endParaRPr lang="ru-RU" sz="1000" b="0" dirty="0">
            <a:solidFill>
              <a:schemeClr val="tx1"/>
            </a:solidFill>
            <a:latin typeface="+mj-lt"/>
          </a:endParaRPr>
        </a:p>
      </dgm:t>
    </dgm:pt>
    <dgm:pt modelId="{86B1E396-05A3-4A98-939A-614315F6A82E}" type="parTrans" cxnId="{A6723B16-ACD6-41EE-A916-56FCD03D15FD}">
      <dgm:prSet/>
      <dgm:spPr/>
      <dgm:t>
        <a:bodyPr/>
        <a:lstStyle/>
        <a:p>
          <a:endParaRPr lang="ru-RU"/>
        </a:p>
      </dgm:t>
    </dgm:pt>
    <dgm:pt modelId="{9958D9C8-F223-44C7-994C-86C0B92BA744}" type="sibTrans" cxnId="{A6723B16-ACD6-41EE-A916-56FCD03D15FD}">
      <dgm:prSet/>
      <dgm:spPr/>
      <dgm:t>
        <a:bodyPr/>
        <a:lstStyle/>
        <a:p>
          <a:endParaRPr lang="ru-RU"/>
        </a:p>
      </dgm:t>
    </dgm:pt>
    <dgm:pt modelId="{0EEB07AE-C82B-4200-B0E8-B8E224D6E81C}" type="pres">
      <dgm:prSet presAssocID="{CC5829D1-E37B-4094-96B5-E50C980F360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0CB7E3-AA72-4931-915D-73D2BC976BFF}" type="pres">
      <dgm:prSet presAssocID="{ABAF2C93-0CF8-46F3-BCBC-4960F3C68530}" presName="centerShape" presStyleLbl="node0" presStyleIdx="0" presStyleCnt="1" custLinFactNeighborX="335" custLinFactNeighborY="-335"/>
      <dgm:spPr/>
      <dgm:t>
        <a:bodyPr/>
        <a:lstStyle/>
        <a:p>
          <a:endParaRPr lang="ru-RU"/>
        </a:p>
      </dgm:t>
    </dgm:pt>
    <dgm:pt modelId="{B8B068DA-72DE-4296-8BB6-0CDD40346FBB}" type="pres">
      <dgm:prSet presAssocID="{BAC1DC3F-3550-47CF-8D1E-78071AC16B36}" presName="parTrans" presStyleLbl="sibTrans2D1" presStyleIdx="0" presStyleCnt="5"/>
      <dgm:spPr/>
      <dgm:t>
        <a:bodyPr/>
        <a:lstStyle/>
        <a:p>
          <a:endParaRPr lang="ru-RU"/>
        </a:p>
      </dgm:t>
    </dgm:pt>
    <dgm:pt modelId="{F52C7E6C-B7CB-4600-B22C-D9EEB374946E}" type="pres">
      <dgm:prSet presAssocID="{BAC1DC3F-3550-47CF-8D1E-78071AC16B3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1AF3AE84-D153-45C7-8331-EDF2496C8DD7}" type="pres">
      <dgm:prSet presAssocID="{38A050C4-0C66-473A-AF1A-F15D0D28E554}" presName="node" presStyleLbl="node1" presStyleIdx="0" presStyleCnt="5" custScaleX="115387" custScaleY="116527" custRadScaleRad="102030" custRadScaleInc="-3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490C2-23A4-4E73-8403-D42F9AAA6075}" type="pres">
      <dgm:prSet presAssocID="{3E16D31A-71C0-4C13-A5E3-3C7BC05C7225}" presName="parTrans" presStyleLbl="sibTrans2D1" presStyleIdx="1" presStyleCnt="5"/>
      <dgm:spPr/>
      <dgm:t>
        <a:bodyPr/>
        <a:lstStyle/>
        <a:p>
          <a:endParaRPr lang="ru-RU"/>
        </a:p>
      </dgm:t>
    </dgm:pt>
    <dgm:pt modelId="{F89102FD-300D-478D-9C44-A4E4405A0934}" type="pres">
      <dgm:prSet presAssocID="{3E16D31A-71C0-4C13-A5E3-3C7BC05C7225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A5AD8BB4-6CC8-4691-B629-D712209EF710}" type="pres">
      <dgm:prSet presAssocID="{9E58B036-CBE8-405E-BB72-A99F267C5EA5}" presName="node" presStyleLbl="node1" presStyleIdx="1" presStyleCnt="5" custScaleX="131759" custScaleY="124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E3F09-B14D-458B-8E33-87EBBCCE17BF}" type="pres">
      <dgm:prSet presAssocID="{7D7B7740-DCD9-4985-9E36-0A0C2908FF8C}" presName="parTrans" presStyleLbl="sibTrans2D1" presStyleIdx="2" presStyleCnt="5"/>
      <dgm:spPr/>
      <dgm:t>
        <a:bodyPr/>
        <a:lstStyle/>
        <a:p>
          <a:endParaRPr lang="ru-RU"/>
        </a:p>
      </dgm:t>
    </dgm:pt>
    <dgm:pt modelId="{073AAB20-50D0-4939-8C31-C7AD8F6FF90F}" type="pres">
      <dgm:prSet presAssocID="{7D7B7740-DCD9-4985-9E36-0A0C2908FF8C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36A4EA5-7A57-4248-8281-51C13F815AA7}" type="pres">
      <dgm:prSet presAssocID="{28D288D0-ADF8-459E-A812-666FA28E7CB3}" presName="node" presStyleLbl="node1" presStyleIdx="2" presStyleCnt="5" custScaleX="123192" custScaleY="117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951EB-37B3-4C8A-A8CB-96EB4D756F53}" type="pres">
      <dgm:prSet presAssocID="{91F0DFB8-A3FA-4E74-83C0-CE3BB0ACE347}" presName="parTrans" presStyleLbl="sibTrans2D1" presStyleIdx="3" presStyleCnt="5"/>
      <dgm:spPr/>
      <dgm:t>
        <a:bodyPr/>
        <a:lstStyle/>
        <a:p>
          <a:endParaRPr lang="ru-RU"/>
        </a:p>
      </dgm:t>
    </dgm:pt>
    <dgm:pt modelId="{231DB0A2-9294-42F5-BE59-77957B985A95}" type="pres">
      <dgm:prSet presAssocID="{91F0DFB8-A3FA-4E74-83C0-CE3BB0ACE34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FAAEDEBD-4F58-4A2D-BA58-7F821113BB74}" type="pres">
      <dgm:prSet presAssocID="{19B61C82-C2DB-4A66-871F-0B8431587B89}" presName="node" presStyleLbl="node1" presStyleIdx="3" presStyleCnt="5" custScaleX="127588" custScaleY="117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D7298-039F-4F6E-AEA8-4DD02DEEF178}" type="pres">
      <dgm:prSet presAssocID="{86B1E396-05A3-4A98-939A-614315F6A82E}" presName="parTrans" presStyleLbl="sibTrans2D1" presStyleIdx="4" presStyleCnt="5"/>
      <dgm:spPr/>
      <dgm:t>
        <a:bodyPr/>
        <a:lstStyle/>
        <a:p>
          <a:endParaRPr lang="ru-RU"/>
        </a:p>
      </dgm:t>
    </dgm:pt>
    <dgm:pt modelId="{53B0E6B2-6901-42A8-B47A-0C2D10A63DEF}" type="pres">
      <dgm:prSet presAssocID="{86B1E396-05A3-4A98-939A-614315F6A82E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D628E6DD-B5FB-4063-B309-1946A54AD5D2}" type="pres">
      <dgm:prSet presAssocID="{FD0F7E41-AFDB-4E3A-B98B-53B137B89FDA}" presName="node" presStyleLbl="node1" presStyleIdx="4" presStyleCnt="5" custScaleX="109656" custScaleY="111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7A7404-DE38-485B-9C90-990FDCE87D03}" srcId="{CC5829D1-E37B-4094-96B5-E50C980F360D}" destId="{ABAF2C93-0CF8-46F3-BCBC-4960F3C68530}" srcOrd="0" destOrd="0" parTransId="{40473F9F-1DE8-4D53-B4AA-617D08A32518}" sibTransId="{CD94D18C-B2A6-4FB9-900E-8F8032BAF746}"/>
    <dgm:cxn modelId="{5CFF3DE3-F08E-4AE0-A639-5402358E78AB}" type="presOf" srcId="{86B1E396-05A3-4A98-939A-614315F6A82E}" destId="{53B0E6B2-6901-42A8-B47A-0C2D10A63DEF}" srcOrd="1" destOrd="0" presId="urn:microsoft.com/office/officeart/2005/8/layout/radial5"/>
    <dgm:cxn modelId="{D9A8111A-7769-4F20-A716-99EDA3A29653}" type="presOf" srcId="{3E16D31A-71C0-4C13-A5E3-3C7BC05C7225}" destId="{9F8490C2-23A4-4E73-8403-D42F9AAA6075}" srcOrd="0" destOrd="0" presId="urn:microsoft.com/office/officeart/2005/8/layout/radial5"/>
    <dgm:cxn modelId="{F9CDB39E-155C-489C-90E1-7F61B60D3296}" type="presOf" srcId="{9E58B036-CBE8-405E-BB72-A99F267C5EA5}" destId="{A5AD8BB4-6CC8-4691-B629-D712209EF710}" srcOrd="0" destOrd="0" presId="urn:microsoft.com/office/officeart/2005/8/layout/radial5"/>
    <dgm:cxn modelId="{A5AF06A5-FB3B-42A8-B66A-87E0705BDD07}" type="presOf" srcId="{19B61C82-C2DB-4A66-871F-0B8431587B89}" destId="{FAAEDEBD-4F58-4A2D-BA58-7F821113BB74}" srcOrd="0" destOrd="0" presId="urn:microsoft.com/office/officeart/2005/8/layout/radial5"/>
    <dgm:cxn modelId="{7693B149-70FB-460B-BCB4-3DEF90DAC5BC}" type="presOf" srcId="{86B1E396-05A3-4A98-939A-614315F6A82E}" destId="{849D7298-039F-4F6E-AEA8-4DD02DEEF178}" srcOrd="0" destOrd="0" presId="urn:microsoft.com/office/officeart/2005/8/layout/radial5"/>
    <dgm:cxn modelId="{6363BF0C-F0F4-4AA2-ACCF-B392AF164491}" type="presOf" srcId="{CC5829D1-E37B-4094-96B5-E50C980F360D}" destId="{0EEB07AE-C82B-4200-B0E8-B8E224D6E81C}" srcOrd="0" destOrd="0" presId="urn:microsoft.com/office/officeart/2005/8/layout/radial5"/>
    <dgm:cxn modelId="{8097EDD6-BFD0-45CA-905D-D0FCDB36BE04}" type="presOf" srcId="{7D7B7740-DCD9-4985-9E36-0A0C2908FF8C}" destId="{073AAB20-50D0-4939-8C31-C7AD8F6FF90F}" srcOrd="1" destOrd="0" presId="urn:microsoft.com/office/officeart/2005/8/layout/radial5"/>
    <dgm:cxn modelId="{9F7B2F9E-CE93-4B38-8E7C-A79E1E71006A}" type="presOf" srcId="{3E16D31A-71C0-4C13-A5E3-3C7BC05C7225}" destId="{F89102FD-300D-478D-9C44-A4E4405A0934}" srcOrd="1" destOrd="0" presId="urn:microsoft.com/office/officeart/2005/8/layout/radial5"/>
    <dgm:cxn modelId="{E0B3130C-04EB-4967-A102-C1300EC81B9A}" type="presOf" srcId="{91F0DFB8-A3FA-4E74-83C0-CE3BB0ACE347}" destId="{5E4951EB-37B3-4C8A-A8CB-96EB4D756F53}" srcOrd="0" destOrd="0" presId="urn:microsoft.com/office/officeart/2005/8/layout/radial5"/>
    <dgm:cxn modelId="{229F2F8A-7070-4B99-9F03-3B6D778181B8}" srcId="{ABAF2C93-0CF8-46F3-BCBC-4960F3C68530}" destId="{19B61C82-C2DB-4A66-871F-0B8431587B89}" srcOrd="3" destOrd="0" parTransId="{91F0DFB8-A3FA-4E74-83C0-CE3BB0ACE347}" sibTransId="{D746595F-E0B6-45B8-9B55-29DFED8DFF9C}"/>
    <dgm:cxn modelId="{A6723B16-ACD6-41EE-A916-56FCD03D15FD}" srcId="{ABAF2C93-0CF8-46F3-BCBC-4960F3C68530}" destId="{FD0F7E41-AFDB-4E3A-B98B-53B137B89FDA}" srcOrd="4" destOrd="0" parTransId="{86B1E396-05A3-4A98-939A-614315F6A82E}" sibTransId="{9958D9C8-F223-44C7-994C-86C0B92BA744}"/>
    <dgm:cxn modelId="{954A9A6B-1B75-4011-8042-50BC25945272}" srcId="{ABAF2C93-0CF8-46F3-BCBC-4960F3C68530}" destId="{38A050C4-0C66-473A-AF1A-F15D0D28E554}" srcOrd="0" destOrd="0" parTransId="{BAC1DC3F-3550-47CF-8D1E-78071AC16B36}" sibTransId="{86AECCD3-5647-4ADA-A037-E3891291094E}"/>
    <dgm:cxn modelId="{9DF0F5CE-CA40-4AC7-9C9C-C7416A4009CA}" type="presOf" srcId="{FD0F7E41-AFDB-4E3A-B98B-53B137B89FDA}" destId="{D628E6DD-B5FB-4063-B309-1946A54AD5D2}" srcOrd="0" destOrd="0" presId="urn:microsoft.com/office/officeart/2005/8/layout/radial5"/>
    <dgm:cxn modelId="{A51F01E7-D06F-4BAA-91F8-3B7A7397A0CB}" type="presOf" srcId="{ABAF2C93-0CF8-46F3-BCBC-4960F3C68530}" destId="{470CB7E3-AA72-4931-915D-73D2BC976BFF}" srcOrd="0" destOrd="0" presId="urn:microsoft.com/office/officeart/2005/8/layout/radial5"/>
    <dgm:cxn modelId="{41C6155E-DAA1-4515-932C-AC68A153C0BF}" type="presOf" srcId="{BAC1DC3F-3550-47CF-8D1E-78071AC16B36}" destId="{F52C7E6C-B7CB-4600-B22C-D9EEB374946E}" srcOrd="1" destOrd="0" presId="urn:microsoft.com/office/officeart/2005/8/layout/radial5"/>
    <dgm:cxn modelId="{F316F302-E088-4672-9330-6300C8FB579C}" type="presOf" srcId="{38A050C4-0C66-473A-AF1A-F15D0D28E554}" destId="{1AF3AE84-D153-45C7-8331-EDF2496C8DD7}" srcOrd="0" destOrd="0" presId="urn:microsoft.com/office/officeart/2005/8/layout/radial5"/>
    <dgm:cxn modelId="{5D62E699-6C9F-4DE1-A73D-8678896417AC}" srcId="{ABAF2C93-0CF8-46F3-BCBC-4960F3C68530}" destId="{9E58B036-CBE8-405E-BB72-A99F267C5EA5}" srcOrd="1" destOrd="0" parTransId="{3E16D31A-71C0-4C13-A5E3-3C7BC05C7225}" sibTransId="{0CACC4C2-B8D4-49AE-BDFF-55835816D880}"/>
    <dgm:cxn modelId="{FCB83FC2-CC9C-455D-85F1-F29663ED1B41}" type="presOf" srcId="{91F0DFB8-A3FA-4E74-83C0-CE3BB0ACE347}" destId="{231DB0A2-9294-42F5-BE59-77957B985A95}" srcOrd="1" destOrd="0" presId="urn:microsoft.com/office/officeart/2005/8/layout/radial5"/>
    <dgm:cxn modelId="{380C2C09-52F6-4CC4-BB0B-8FBC6D2A171E}" type="presOf" srcId="{7D7B7740-DCD9-4985-9E36-0A0C2908FF8C}" destId="{925E3F09-B14D-458B-8E33-87EBBCCE17BF}" srcOrd="0" destOrd="0" presId="urn:microsoft.com/office/officeart/2005/8/layout/radial5"/>
    <dgm:cxn modelId="{1DE457B0-A894-4DFD-B631-5221744B4AEB}" type="presOf" srcId="{BAC1DC3F-3550-47CF-8D1E-78071AC16B36}" destId="{B8B068DA-72DE-4296-8BB6-0CDD40346FBB}" srcOrd="0" destOrd="0" presId="urn:microsoft.com/office/officeart/2005/8/layout/radial5"/>
    <dgm:cxn modelId="{3ED840E5-9B53-43A7-9681-1AA5D58A8183}" type="presOf" srcId="{28D288D0-ADF8-459E-A812-666FA28E7CB3}" destId="{936A4EA5-7A57-4248-8281-51C13F815AA7}" srcOrd="0" destOrd="0" presId="urn:microsoft.com/office/officeart/2005/8/layout/radial5"/>
    <dgm:cxn modelId="{E768B51C-EDCC-47D9-8DDC-040978368472}" srcId="{ABAF2C93-0CF8-46F3-BCBC-4960F3C68530}" destId="{28D288D0-ADF8-459E-A812-666FA28E7CB3}" srcOrd="2" destOrd="0" parTransId="{7D7B7740-DCD9-4985-9E36-0A0C2908FF8C}" sibTransId="{DAC3DE6E-AF5D-4799-8479-1479E479AC4D}"/>
    <dgm:cxn modelId="{84D5C408-A241-4EE0-94AB-5A3EE980C72C}" type="presParOf" srcId="{0EEB07AE-C82B-4200-B0E8-B8E224D6E81C}" destId="{470CB7E3-AA72-4931-915D-73D2BC976BFF}" srcOrd="0" destOrd="0" presId="urn:microsoft.com/office/officeart/2005/8/layout/radial5"/>
    <dgm:cxn modelId="{BD5A6B41-5538-4627-A75A-D610426C8109}" type="presParOf" srcId="{0EEB07AE-C82B-4200-B0E8-B8E224D6E81C}" destId="{B8B068DA-72DE-4296-8BB6-0CDD40346FBB}" srcOrd="1" destOrd="0" presId="urn:microsoft.com/office/officeart/2005/8/layout/radial5"/>
    <dgm:cxn modelId="{58CC8B73-F457-4630-B278-569BB4589BC0}" type="presParOf" srcId="{B8B068DA-72DE-4296-8BB6-0CDD40346FBB}" destId="{F52C7E6C-B7CB-4600-B22C-D9EEB374946E}" srcOrd="0" destOrd="0" presId="urn:microsoft.com/office/officeart/2005/8/layout/radial5"/>
    <dgm:cxn modelId="{5C10DEA0-A8AF-4A99-8073-8EA2DD5DA67E}" type="presParOf" srcId="{0EEB07AE-C82B-4200-B0E8-B8E224D6E81C}" destId="{1AF3AE84-D153-45C7-8331-EDF2496C8DD7}" srcOrd="2" destOrd="0" presId="urn:microsoft.com/office/officeart/2005/8/layout/radial5"/>
    <dgm:cxn modelId="{B45D0659-26EC-40F7-B40F-F237D0005950}" type="presParOf" srcId="{0EEB07AE-C82B-4200-B0E8-B8E224D6E81C}" destId="{9F8490C2-23A4-4E73-8403-D42F9AAA6075}" srcOrd="3" destOrd="0" presId="urn:microsoft.com/office/officeart/2005/8/layout/radial5"/>
    <dgm:cxn modelId="{25436169-002A-4DF4-8BC2-629E2B0F6A15}" type="presParOf" srcId="{9F8490C2-23A4-4E73-8403-D42F9AAA6075}" destId="{F89102FD-300D-478D-9C44-A4E4405A0934}" srcOrd="0" destOrd="0" presId="urn:microsoft.com/office/officeart/2005/8/layout/radial5"/>
    <dgm:cxn modelId="{586D153B-20A3-4342-BD4B-C414739AE329}" type="presParOf" srcId="{0EEB07AE-C82B-4200-B0E8-B8E224D6E81C}" destId="{A5AD8BB4-6CC8-4691-B629-D712209EF710}" srcOrd="4" destOrd="0" presId="urn:microsoft.com/office/officeart/2005/8/layout/radial5"/>
    <dgm:cxn modelId="{AD48AA0F-6169-4B68-A52B-4F6196014C28}" type="presParOf" srcId="{0EEB07AE-C82B-4200-B0E8-B8E224D6E81C}" destId="{925E3F09-B14D-458B-8E33-87EBBCCE17BF}" srcOrd="5" destOrd="0" presId="urn:microsoft.com/office/officeart/2005/8/layout/radial5"/>
    <dgm:cxn modelId="{93F00715-14EB-405B-82E9-1563DD009CEF}" type="presParOf" srcId="{925E3F09-B14D-458B-8E33-87EBBCCE17BF}" destId="{073AAB20-50D0-4939-8C31-C7AD8F6FF90F}" srcOrd="0" destOrd="0" presId="urn:microsoft.com/office/officeart/2005/8/layout/radial5"/>
    <dgm:cxn modelId="{98355A83-30AC-4745-9E1A-D7BF729459A6}" type="presParOf" srcId="{0EEB07AE-C82B-4200-B0E8-B8E224D6E81C}" destId="{936A4EA5-7A57-4248-8281-51C13F815AA7}" srcOrd="6" destOrd="0" presId="urn:microsoft.com/office/officeart/2005/8/layout/radial5"/>
    <dgm:cxn modelId="{84242519-ACBD-4355-B29F-C3B7F6D0961F}" type="presParOf" srcId="{0EEB07AE-C82B-4200-B0E8-B8E224D6E81C}" destId="{5E4951EB-37B3-4C8A-A8CB-96EB4D756F53}" srcOrd="7" destOrd="0" presId="urn:microsoft.com/office/officeart/2005/8/layout/radial5"/>
    <dgm:cxn modelId="{62783C2D-8845-4BC8-BBE0-4C5E45F7CA2B}" type="presParOf" srcId="{5E4951EB-37B3-4C8A-A8CB-96EB4D756F53}" destId="{231DB0A2-9294-42F5-BE59-77957B985A95}" srcOrd="0" destOrd="0" presId="urn:microsoft.com/office/officeart/2005/8/layout/radial5"/>
    <dgm:cxn modelId="{3E4E3F57-3B3C-4C61-9A93-3F28AA20AC3E}" type="presParOf" srcId="{0EEB07AE-C82B-4200-B0E8-B8E224D6E81C}" destId="{FAAEDEBD-4F58-4A2D-BA58-7F821113BB74}" srcOrd="8" destOrd="0" presId="urn:microsoft.com/office/officeart/2005/8/layout/radial5"/>
    <dgm:cxn modelId="{62856559-1F94-4B0D-ABB2-90758983492C}" type="presParOf" srcId="{0EEB07AE-C82B-4200-B0E8-B8E224D6E81C}" destId="{849D7298-039F-4F6E-AEA8-4DD02DEEF178}" srcOrd="9" destOrd="0" presId="urn:microsoft.com/office/officeart/2005/8/layout/radial5"/>
    <dgm:cxn modelId="{DFF04D77-97CA-4489-ADA9-0A1724421FA1}" type="presParOf" srcId="{849D7298-039F-4F6E-AEA8-4DD02DEEF178}" destId="{53B0E6B2-6901-42A8-B47A-0C2D10A63DEF}" srcOrd="0" destOrd="0" presId="urn:microsoft.com/office/officeart/2005/8/layout/radial5"/>
    <dgm:cxn modelId="{7C48558C-36DC-421E-944C-1CDF16A6DA45}" type="presParOf" srcId="{0EEB07AE-C82B-4200-B0E8-B8E224D6E81C}" destId="{D628E6DD-B5FB-4063-B309-1946A54AD5D2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F0A5E-8410-407A-8D65-B449AFBB483B}">
      <dsp:nvSpPr>
        <dsp:cNvPr id="0" name=""/>
        <dsp:cNvSpPr/>
      </dsp:nvSpPr>
      <dsp:spPr>
        <a:xfrm>
          <a:off x="2026320" y="0"/>
          <a:ext cx="2396759" cy="1996664"/>
        </a:xfrm>
        <a:prstGeom prst="trapezoid">
          <a:avLst>
            <a:gd name="adj" fmla="val 615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i="1" kern="1200" dirty="0" smtClean="0">
            <a:latin typeface="Verdana" charset="0"/>
            <a:ea typeface="Arial" charset="0"/>
            <a:cs typeface="Arial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i="0" kern="1200" dirty="0" smtClean="0">
            <a:latin typeface="Georgia" panose="02040502050405020303" pitchFamily="18" charset="0"/>
            <a:ea typeface="Arial" charset="0"/>
            <a:cs typeface="Arial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0" kern="1200" dirty="0" smtClean="0">
              <a:solidFill>
                <a:schemeClr val="bg1"/>
              </a:solidFill>
              <a:latin typeface="Georgia" panose="02040502050405020303" pitchFamily="18" charset="0"/>
              <a:ea typeface="Arial" charset="0"/>
              <a:cs typeface="Arial" charset="0"/>
            </a:rPr>
            <a:t>Количество </a:t>
          </a:r>
          <a:endParaRPr lang="en-US" sz="1700" i="0" kern="1200" dirty="0" smtClean="0">
            <a:solidFill>
              <a:schemeClr val="bg1"/>
            </a:solidFill>
            <a:latin typeface="Georgia" panose="02040502050405020303" pitchFamily="18" charset="0"/>
            <a:ea typeface="Arial" charset="0"/>
            <a:cs typeface="Arial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0" kern="1200" dirty="0" smtClean="0">
              <a:solidFill>
                <a:schemeClr val="bg1"/>
              </a:solidFill>
              <a:latin typeface="Georgia" panose="02040502050405020303" pitchFamily="18" charset="0"/>
              <a:ea typeface="Arial" charset="0"/>
              <a:cs typeface="Arial" charset="0"/>
            </a:rPr>
            <a:t>УГСН</a:t>
          </a:r>
          <a:endParaRPr lang="en-US" sz="1700" i="0" kern="1200" dirty="0" smtClean="0">
            <a:solidFill>
              <a:schemeClr val="bg1"/>
            </a:solidFill>
            <a:latin typeface="Georgia" panose="02040502050405020303" pitchFamily="18" charset="0"/>
            <a:ea typeface="Arial" charset="0"/>
            <a:cs typeface="Arial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0" kern="1200" dirty="0" smtClean="0">
              <a:solidFill>
                <a:schemeClr val="bg1"/>
              </a:solidFill>
              <a:latin typeface="Georgia" pitchFamily="18" charset="0"/>
            </a:rPr>
            <a:t>5</a:t>
          </a:r>
        </a:p>
      </dsp:txBody>
      <dsp:txXfrm>
        <a:off x="2026320" y="0"/>
        <a:ext cx="2396759" cy="1996664"/>
      </dsp:txXfrm>
    </dsp:sp>
    <dsp:sp modelId="{89074863-AD5A-4776-90FE-4F6D362E892B}">
      <dsp:nvSpPr>
        <dsp:cNvPr id="0" name=""/>
        <dsp:cNvSpPr/>
      </dsp:nvSpPr>
      <dsp:spPr>
        <a:xfrm>
          <a:off x="850693" y="1996664"/>
          <a:ext cx="4748014" cy="1937307"/>
        </a:xfrm>
        <a:prstGeom prst="trapezoid">
          <a:avLst>
            <a:gd name="adj" fmla="val 6151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0" kern="1200" dirty="0" smtClean="0">
              <a:solidFill>
                <a:schemeClr val="bg1"/>
              </a:solidFill>
              <a:latin typeface="Georgia" panose="02040502050405020303" pitchFamily="18" charset="0"/>
              <a:ea typeface="Arial" charset="0"/>
              <a:cs typeface="Arial" charset="0"/>
            </a:rPr>
            <a:t>Направлений подготовки</a:t>
          </a:r>
          <a:r>
            <a:rPr lang="ru-RU" sz="2000" i="0" kern="1200" dirty="0" smtClean="0">
              <a:solidFill>
                <a:schemeClr val="bg1"/>
              </a:solidFill>
              <a:latin typeface="Georgia" panose="02040502050405020303" pitchFamily="18" charset="0"/>
            </a:rPr>
            <a:t> </a:t>
          </a:r>
          <a:endParaRPr lang="en-US" sz="2000" i="0" kern="1200" dirty="0" smtClean="0">
            <a:solidFill>
              <a:schemeClr val="bg1"/>
            </a:solidFill>
            <a:latin typeface="Georgia" panose="02040502050405020303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0" kern="1200" dirty="0" smtClean="0">
              <a:solidFill>
                <a:schemeClr val="bg1"/>
              </a:solidFill>
              <a:latin typeface="Georgia" pitchFamily="18" charset="0"/>
            </a:rPr>
            <a:t>13</a:t>
          </a:r>
          <a:endParaRPr lang="ru-RU" sz="3200" i="0" kern="1200" dirty="0">
            <a:solidFill>
              <a:schemeClr val="bg1"/>
            </a:solidFill>
            <a:latin typeface="Georgia" pitchFamily="18" charset="0"/>
          </a:endParaRPr>
        </a:p>
      </dsp:txBody>
      <dsp:txXfrm>
        <a:off x="1681595" y="1996664"/>
        <a:ext cx="3086209" cy="1937307"/>
      </dsp:txXfrm>
    </dsp:sp>
    <dsp:sp modelId="{DD0BFC68-304C-4354-83AD-049AEF066C68}">
      <dsp:nvSpPr>
        <dsp:cNvPr id="0" name=""/>
        <dsp:cNvSpPr/>
      </dsp:nvSpPr>
      <dsp:spPr>
        <a:xfrm>
          <a:off x="16445" y="3933971"/>
          <a:ext cx="6374071" cy="1308583"/>
        </a:xfrm>
        <a:prstGeom prst="trapezoid">
          <a:avLst>
            <a:gd name="adj" fmla="val 6151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0" kern="1200" dirty="0" smtClean="0">
              <a:solidFill>
                <a:schemeClr val="bg1"/>
              </a:solidFill>
              <a:latin typeface="Georgia" panose="02040502050405020303" pitchFamily="18" charset="0"/>
              <a:ea typeface="Arial" charset="0"/>
              <a:cs typeface="Arial" charset="0"/>
            </a:rPr>
            <a:t>Образовательных программ</a:t>
          </a:r>
          <a:endParaRPr lang="en-US" sz="2000" i="0" kern="1200" dirty="0" smtClean="0">
            <a:solidFill>
              <a:schemeClr val="bg1"/>
            </a:solidFill>
            <a:latin typeface="Georgia" panose="02040502050405020303" pitchFamily="18" charset="0"/>
            <a:ea typeface="Arial" charset="0"/>
            <a:cs typeface="Arial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i="0" kern="1200" dirty="0" smtClean="0">
              <a:solidFill>
                <a:schemeClr val="bg1"/>
              </a:solidFill>
              <a:latin typeface="Georgia" pitchFamily="18" charset="0"/>
            </a:rPr>
            <a:t>18</a:t>
          </a:r>
          <a:endParaRPr lang="ru-RU" sz="3200" i="0" kern="1200" dirty="0">
            <a:solidFill>
              <a:schemeClr val="bg1"/>
            </a:solidFill>
            <a:latin typeface="Georgia" pitchFamily="18" charset="0"/>
          </a:endParaRPr>
        </a:p>
      </dsp:txBody>
      <dsp:txXfrm>
        <a:off x="1131908" y="3933971"/>
        <a:ext cx="4143146" cy="13085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CB7E3-AA72-4931-915D-73D2BC976BFF}">
      <dsp:nvSpPr>
        <dsp:cNvPr id="0" name=""/>
        <dsp:cNvSpPr/>
      </dsp:nvSpPr>
      <dsp:spPr>
        <a:xfrm>
          <a:off x="1852795" y="2001158"/>
          <a:ext cx="1203403" cy="1203403"/>
        </a:xfrm>
        <a:prstGeom prst="ellips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900" b="1" kern="1200" dirty="0" smtClean="0">
              <a:solidFill>
                <a:schemeClr val="tx1"/>
              </a:solidFill>
              <a:latin typeface="+mj-lt"/>
            </a:rPr>
            <a:t>Основные направления деятельности Компании</a:t>
          </a:r>
          <a:endParaRPr lang="ru-RU" sz="900" b="1" kern="1200" dirty="0">
            <a:solidFill>
              <a:schemeClr val="tx1"/>
            </a:solidFill>
            <a:latin typeface="+mj-lt"/>
          </a:endParaRPr>
        </a:p>
      </dsp:txBody>
      <dsp:txXfrm>
        <a:off x="2029029" y="2177392"/>
        <a:ext cx="850935" cy="850935"/>
      </dsp:txXfrm>
    </dsp:sp>
    <dsp:sp modelId="{B8B068DA-72DE-4296-8BB6-0CDD40346FBB}">
      <dsp:nvSpPr>
        <dsp:cNvPr id="0" name=""/>
        <dsp:cNvSpPr/>
      </dsp:nvSpPr>
      <dsp:spPr>
        <a:xfrm rot="16107260">
          <a:off x="2296427" y="1520880"/>
          <a:ext cx="270335" cy="4664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2338071" y="1654697"/>
        <a:ext cx="189235" cy="279845"/>
      </dsp:txXfrm>
    </dsp:sp>
    <dsp:sp modelId="{1AF3AE84-D153-45C7-8331-EDF2496C8DD7}">
      <dsp:nvSpPr>
        <dsp:cNvPr id="0" name=""/>
        <dsp:cNvSpPr/>
      </dsp:nvSpPr>
      <dsp:spPr>
        <a:xfrm>
          <a:off x="1611514" y="-106716"/>
          <a:ext cx="1582871" cy="1598510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0" kern="1200" dirty="0" smtClean="0">
              <a:solidFill>
                <a:schemeClr val="tx1"/>
              </a:solidFill>
              <a:latin typeface="+mj-lt"/>
            </a:rPr>
            <a:t>Поставка техники,  оборудования, запчастей</a:t>
          </a:r>
          <a:endParaRPr lang="ru-RU" sz="1100" b="0" kern="1200" dirty="0">
            <a:solidFill>
              <a:schemeClr val="tx1"/>
            </a:solidFill>
            <a:latin typeface="+mj-lt"/>
          </a:endParaRPr>
        </a:p>
      </dsp:txBody>
      <dsp:txXfrm>
        <a:off x="1843320" y="127380"/>
        <a:ext cx="1119259" cy="1130318"/>
      </dsp:txXfrm>
    </dsp:sp>
    <dsp:sp modelId="{9F8490C2-23A4-4E73-8403-D42F9AAA6075}">
      <dsp:nvSpPr>
        <dsp:cNvPr id="0" name=""/>
        <dsp:cNvSpPr/>
      </dsp:nvSpPr>
      <dsp:spPr>
        <a:xfrm rot="20534914">
          <a:off x="3107544" y="2126132"/>
          <a:ext cx="215310" cy="4664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3109082" y="2229261"/>
        <a:ext cx="150717" cy="279845"/>
      </dsp:txXfrm>
    </dsp:sp>
    <dsp:sp modelId="{A5AD8BB4-6CC8-4691-B629-D712209EF710}">
      <dsp:nvSpPr>
        <dsp:cNvPr id="0" name=""/>
        <dsp:cNvSpPr/>
      </dsp:nvSpPr>
      <dsp:spPr>
        <a:xfrm>
          <a:off x="3366960" y="1164633"/>
          <a:ext cx="1807461" cy="1713617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0" kern="1200" dirty="0" smtClean="0">
              <a:solidFill>
                <a:schemeClr val="tx1"/>
              </a:solidFill>
              <a:latin typeface="+mj-lt"/>
            </a:rPr>
            <a:t>Ремонтное и сервисное обслуживание</a:t>
          </a:r>
          <a:endParaRPr lang="ru-RU" sz="1200" b="0" kern="1200" dirty="0">
            <a:solidFill>
              <a:schemeClr val="tx1"/>
            </a:solidFill>
            <a:latin typeface="+mj-lt"/>
          </a:endParaRPr>
        </a:p>
      </dsp:txBody>
      <dsp:txXfrm>
        <a:off x="3631657" y="1415586"/>
        <a:ext cx="1278067" cy="1211711"/>
      </dsp:txXfrm>
    </dsp:sp>
    <dsp:sp modelId="{925E3F09-B14D-458B-8E33-87EBBCCE17BF}">
      <dsp:nvSpPr>
        <dsp:cNvPr id="0" name=""/>
        <dsp:cNvSpPr/>
      </dsp:nvSpPr>
      <dsp:spPr>
        <a:xfrm rot="3272124">
          <a:off x="2811933" y="3060376"/>
          <a:ext cx="269214" cy="4664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828885" y="3120768"/>
        <a:ext cx="188450" cy="279845"/>
      </dsp:txXfrm>
    </dsp:sp>
    <dsp:sp modelId="{936A4EA5-7A57-4248-8281-51C13F815AA7}">
      <dsp:nvSpPr>
        <dsp:cNvPr id="0" name=""/>
        <dsp:cNvSpPr/>
      </dsp:nvSpPr>
      <dsp:spPr>
        <a:xfrm>
          <a:off x="2727074" y="3368557"/>
          <a:ext cx="1689940" cy="1606192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b="0" kern="1200" dirty="0" smtClean="0">
              <a:solidFill>
                <a:schemeClr val="tx1"/>
              </a:solidFill>
              <a:latin typeface="+mj-lt"/>
            </a:rPr>
            <a:t>Сельскохозяйственное  производство</a:t>
          </a:r>
          <a:endParaRPr lang="ru-RU" sz="1000" b="0" kern="1200" dirty="0">
            <a:solidFill>
              <a:schemeClr val="tx1"/>
            </a:solidFill>
            <a:latin typeface="+mj-lt"/>
          </a:endParaRPr>
        </a:p>
      </dsp:txBody>
      <dsp:txXfrm>
        <a:off x="2974560" y="3603778"/>
        <a:ext cx="1194968" cy="1135750"/>
      </dsp:txXfrm>
    </dsp:sp>
    <dsp:sp modelId="{5E4951EB-37B3-4C8A-A8CB-96EB4D756F53}">
      <dsp:nvSpPr>
        <dsp:cNvPr id="0" name=""/>
        <dsp:cNvSpPr/>
      </dsp:nvSpPr>
      <dsp:spPr>
        <a:xfrm rot="7565048">
          <a:off x="1819626" y="3055572"/>
          <a:ext cx="269965" cy="4664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1883971" y="3116128"/>
        <a:ext cx="188976" cy="279845"/>
      </dsp:txXfrm>
    </dsp:sp>
    <dsp:sp modelId="{FAAEDEBD-4F58-4A2D-BA58-7F821113BB74}">
      <dsp:nvSpPr>
        <dsp:cNvPr id="0" name=""/>
        <dsp:cNvSpPr/>
      </dsp:nvSpPr>
      <dsp:spPr>
        <a:xfrm>
          <a:off x="436056" y="3362754"/>
          <a:ext cx="1750244" cy="1617797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b="0" kern="1200" dirty="0" smtClean="0">
              <a:solidFill>
                <a:schemeClr val="tx1"/>
              </a:solidFill>
              <a:latin typeface="+mj-lt"/>
            </a:rPr>
            <a:t>Учебно-консультационные мероприятия для работников АПК</a:t>
          </a:r>
          <a:endParaRPr lang="ru-RU" sz="1000" b="0" kern="1200" dirty="0">
            <a:solidFill>
              <a:schemeClr val="tx1"/>
            </a:solidFill>
            <a:latin typeface="+mj-lt"/>
          </a:endParaRPr>
        </a:p>
      </dsp:txBody>
      <dsp:txXfrm>
        <a:off x="692373" y="3599675"/>
        <a:ext cx="1237610" cy="1143955"/>
      </dsp:txXfrm>
    </dsp:sp>
    <dsp:sp modelId="{849D7298-039F-4F6E-AEA8-4DD02DEEF178}">
      <dsp:nvSpPr>
        <dsp:cNvPr id="0" name=""/>
        <dsp:cNvSpPr/>
      </dsp:nvSpPr>
      <dsp:spPr>
        <a:xfrm rot="11851102">
          <a:off x="1461340" y="2104382"/>
          <a:ext cx="305512" cy="4664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1550869" y="2211458"/>
        <a:ext cx="213858" cy="279845"/>
      </dsp:txXfrm>
    </dsp:sp>
    <dsp:sp modelId="{D628E6DD-B5FB-4063-B309-1946A54AD5D2}">
      <dsp:nvSpPr>
        <dsp:cNvPr id="0" name=""/>
        <dsp:cNvSpPr/>
      </dsp:nvSpPr>
      <dsp:spPr>
        <a:xfrm>
          <a:off x="-139594" y="1254794"/>
          <a:ext cx="1504254" cy="1533295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0" kern="1200" dirty="0" smtClean="0">
              <a:solidFill>
                <a:schemeClr val="tx1"/>
              </a:solidFill>
              <a:latin typeface="+mj-lt"/>
            </a:rPr>
            <a:t>Разработка </a:t>
          </a:r>
          <a:r>
            <a:rPr lang="ru-RU" altLang="ru-RU" sz="1200" b="0" kern="1200" dirty="0" err="1" smtClean="0">
              <a:solidFill>
                <a:schemeClr val="tx1"/>
              </a:solidFill>
              <a:latin typeface="+mj-lt"/>
            </a:rPr>
            <a:t>агротехнологий</a:t>
          </a:r>
          <a:r>
            <a:rPr lang="ru-RU" altLang="ru-RU" sz="1000" b="0" kern="1200" dirty="0" smtClean="0">
              <a:solidFill>
                <a:schemeClr val="tx1"/>
              </a:solidFill>
              <a:latin typeface="+mj-lt"/>
            </a:rPr>
            <a:t>.</a:t>
          </a:r>
          <a:endParaRPr lang="ru-RU" sz="1000" b="0" kern="1200" dirty="0">
            <a:solidFill>
              <a:schemeClr val="tx1"/>
            </a:solidFill>
            <a:latin typeface="+mj-lt"/>
          </a:endParaRPr>
        </a:p>
      </dsp:txBody>
      <dsp:txXfrm>
        <a:off x="80699" y="1479340"/>
        <a:ext cx="1063668" cy="1084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829DA-6EB6-414A-AD6E-C99403F87B78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74963-5C81-4DC0-A78F-1312DBCDC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2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99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2F9492E2-5E97-4BC6-9490-2D3074136A8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63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40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4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62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2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9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4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4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65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4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79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3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F258-437D-45DA-9192-27442DF7D3CD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2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png"/><Relationship Id="rId18" Type="http://schemas.openxmlformats.org/officeDocument/2006/relationships/image" Target="../media/image54.jpeg"/><Relationship Id="rId26" Type="http://schemas.openxmlformats.org/officeDocument/2006/relationships/image" Target="../media/image62.png"/><Relationship Id="rId3" Type="http://schemas.openxmlformats.org/officeDocument/2006/relationships/image" Target="../media/image39.jpeg"/><Relationship Id="rId21" Type="http://schemas.openxmlformats.org/officeDocument/2006/relationships/image" Target="../media/image57.jpe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5" Type="http://schemas.openxmlformats.org/officeDocument/2006/relationships/image" Target="../media/image61.png"/><Relationship Id="rId2" Type="http://schemas.openxmlformats.org/officeDocument/2006/relationships/image" Target="../media/image4.png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23" Type="http://schemas.openxmlformats.org/officeDocument/2006/relationships/image" Target="../media/image59.jpeg"/><Relationship Id="rId28" Type="http://schemas.openxmlformats.org/officeDocument/2006/relationships/image" Target="../media/image63.jpe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hyperlink" Target="http://www.google.ru/url?sa=i&amp;rct=j&amp;q=&amp;esrc=s&amp;source=images&amp;cd=&amp;cad=rja&amp;docid=LS5W9NlTvvodcM&amp;tbnid=clTthUhC2UsP2M:&amp;ved=&amp;url=http://energorus.com/proizvodstvo-biogaza-iz-navoza-biogaz-iz-navoza-otzyvy/&amp;ei=LlsVU82xBoPD4wTv3YHQAQ&amp;bvm=bv.62286460,d.bGE&amp;psig=AFQjCNEyF_b3zdHC0vOb1DJeiKGqXiCsTg&amp;ust=139399492642996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9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0.jpeg"/><Relationship Id="rId9" Type="http://schemas.microsoft.com/office/2007/relationships/diagramDrawing" Target="../diagrams/drawin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tiff"/><Relationship Id="rId4" Type="http://schemas.openxmlformats.org/officeDocument/2006/relationships/image" Target="../media/image91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0.jpeg"/><Relationship Id="rId7" Type="http://schemas.openxmlformats.org/officeDocument/2006/relationships/image" Target="../media/image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12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19.jpeg"/><Relationship Id="rId5" Type="http://schemas.openxmlformats.org/officeDocument/2006/relationships/image" Target="../media/image114.png"/><Relationship Id="rId10" Type="http://schemas.openxmlformats.org/officeDocument/2006/relationships/image" Target="../media/image118.png"/><Relationship Id="rId4" Type="http://schemas.openxmlformats.org/officeDocument/2006/relationships/image" Target="../media/image110.png"/><Relationship Id="rId9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50.png"/><Relationship Id="rId7" Type="http://schemas.openxmlformats.org/officeDocument/2006/relationships/image" Target="../media/image1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hyperlink" Target="https://twitter.com/ap_dstu?s=09" TargetMode="External"/><Relationship Id="rId3" Type="http://schemas.openxmlformats.org/officeDocument/2006/relationships/hyperlink" Target="https://www.facebook.com/groups/AgroProms/" TargetMode="External"/><Relationship Id="rId7" Type="http://schemas.openxmlformats.org/officeDocument/2006/relationships/hyperlink" Target="https://ok.ru/group/54272145883376" TargetMode="External"/><Relationship Id="rId12" Type="http://schemas.openxmlformats.org/officeDocument/2006/relationships/image" Target="../media/image135.png"/><Relationship Id="rId17" Type="http://schemas.openxmlformats.org/officeDocument/2006/relationships/hyperlink" Target="http://www.facebook.com/groups/AgroProms/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://www.instagram.com/ap_dst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hyperlink" Target="https://vk.com/apdstu" TargetMode="External"/><Relationship Id="rId5" Type="http://schemas.openxmlformats.org/officeDocument/2006/relationships/hyperlink" Target="https://www.youtube.com/channel/UCUHY_R-I0iKrj9xGpcAB4xA" TargetMode="External"/><Relationship Id="rId15" Type="http://schemas.openxmlformats.org/officeDocument/2006/relationships/image" Target="../media/image137.png"/><Relationship Id="rId10" Type="http://schemas.openxmlformats.org/officeDocument/2006/relationships/image" Target="../media/image134.jpeg"/><Relationship Id="rId4" Type="http://schemas.openxmlformats.org/officeDocument/2006/relationships/image" Target="../media/image131.jpeg"/><Relationship Id="rId9" Type="http://schemas.openxmlformats.org/officeDocument/2006/relationships/hyperlink" Target="https://www.instagram.com/ap_dstu/" TargetMode="External"/><Relationship Id="rId1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1" y="1575658"/>
            <a:ext cx="12211052" cy="528234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5400000">
            <a:off x="5143094" y="-5203291"/>
            <a:ext cx="1869440" cy="12228370"/>
          </a:xfrm>
          <a:prstGeom prst="rect">
            <a:avLst/>
          </a:prstGeom>
          <a:solidFill>
            <a:srgbClr val="007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27330" y="1849123"/>
            <a:ext cx="12289916" cy="73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9729" y="452992"/>
            <a:ext cx="11542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ПОДГОТОВКА КАДРОВ ДЛЯ АПК В УСЛОВИЯХ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ГЛОБАЛИЗАЦИИ И ЦИФРОВИЗАЦИИ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53249"/>
            <a:ext cx="1616472" cy="171528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310281" y="5819775"/>
            <a:ext cx="7614769" cy="1038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Рудой Дмитрий Владимирович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Декан факультета «Агропромышленный», к.т.н., доцент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13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марта 2019 г.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9348" y="53249"/>
            <a:ext cx="1075333" cy="165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r="2476" b="2923"/>
          <a:stretch/>
        </p:blipFill>
        <p:spPr>
          <a:xfrm>
            <a:off x="1216032" y="858511"/>
            <a:ext cx="7874168" cy="508295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16032" y="282447"/>
            <a:ext cx="9162483" cy="5931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900"/>
              </a:lnSpc>
            </a:pPr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ЦИФРОВЫЕ ТЕХНОЛОГИИ В  ЖИВОТНОВОДСТВЕ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 flipH="1">
            <a:off x="2475545" y="1012155"/>
            <a:ext cx="1473959" cy="673427"/>
          </a:xfrm>
          <a:prstGeom prst="wedgeRoundRectCallout">
            <a:avLst>
              <a:gd name="adj1" fmla="val -134001"/>
              <a:gd name="adj2" fmla="val 573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Воздушный мониторинг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 flipH="1">
            <a:off x="6535713" y="912222"/>
            <a:ext cx="1518904" cy="629459"/>
          </a:xfrm>
          <a:prstGeom prst="wedgeRoundRectCallout">
            <a:avLst>
              <a:gd name="adj1" fmla="val 13723"/>
              <a:gd name="adj2" fmla="val 1507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Локальная метеостанция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 flipH="1">
            <a:off x="7588232" y="4242887"/>
            <a:ext cx="2411760" cy="471078"/>
          </a:xfrm>
          <a:prstGeom prst="wedgeRoundRectCallout">
            <a:avLst>
              <a:gd name="adj1" fmla="val 53504"/>
              <a:gd name="adj2" fmla="val -2243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+mj-lt"/>
              </a:rPr>
              <a:t>Энергообеспечение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65801" y="4947252"/>
            <a:ext cx="2295618" cy="77947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Умные ошейники: координаты, активность и состояние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здоровья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8" name="Прямая соединительная линия 7"/>
          <p:cNvCxnSpPr>
            <a:stCxn id="7" idx="0"/>
          </p:cNvCxnSpPr>
          <p:nvPr/>
        </p:nvCxnSpPr>
        <p:spPr>
          <a:xfrm flipV="1">
            <a:off x="2413610" y="3290164"/>
            <a:ext cx="844945" cy="165708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7" idx="0"/>
          </p:cNvCxnSpPr>
          <p:nvPr/>
        </p:nvCxnSpPr>
        <p:spPr>
          <a:xfrm flipV="1">
            <a:off x="2413610" y="4118708"/>
            <a:ext cx="2102505" cy="82854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олилиния 9"/>
          <p:cNvSpPr/>
          <p:nvPr/>
        </p:nvSpPr>
        <p:spPr>
          <a:xfrm>
            <a:off x="2559473" y="3399989"/>
            <a:ext cx="3385225" cy="1547263"/>
          </a:xfrm>
          <a:custGeom>
            <a:avLst/>
            <a:gdLst>
              <a:gd name="connsiteX0" fmla="*/ 2924070 w 2924070"/>
              <a:gd name="connsiteY0" fmla="*/ 0 h 2049864"/>
              <a:gd name="connsiteX1" fmla="*/ 2009670 w 2924070"/>
              <a:gd name="connsiteY1" fmla="*/ 1567543 h 2049864"/>
              <a:gd name="connsiteX2" fmla="*/ 0 w 2924070"/>
              <a:gd name="connsiteY2" fmla="*/ 2049864 h 204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4070" h="2049864">
                <a:moveTo>
                  <a:pt x="2924070" y="0"/>
                </a:moveTo>
                <a:cubicBezTo>
                  <a:pt x="2710542" y="612949"/>
                  <a:pt x="2497015" y="1225899"/>
                  <a:pt x="2009670" y="1567543"/>
                </a:cubicBezTo>
                <a:cubicBezTo>
                  <a:pt x="1522325" y="1909187"/>
                  <a:pt x="761162" y="1979525"/>
                  <a:pt x="0" y="2049864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9786" y="952869"/>
            <a:ext cx="1913647" cy="1449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535713" y="4870576"/>
            <a:ext cx="4104456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Геномное редактирование, геномная селекция – основы цифровых технологий</a:t>
            </a:r>
            <a:endParaRPr lang="ru-RU" sz="2000" dirty="0">
              <a:latin typeface="+mj-lt"/>
            </a:endParaRPr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prstClr val="white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Прямая соединительная линия 23"/>
          <p:cNvCxnSpPr/>
          <p:nvPr/>
        </p:nvCxnSpPr>
        <p:spPr>
          <a:xfrm flipH="1">
            <a:off x="769455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13133" y="6572381"/>
            <a:ext cx="5136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+mj-lt"/>
              </a:rPr>
              <a:t>Данные представлены из доклада академика-секретаря РАН Ю.Ф. Лачуги</a:t>
            </a:r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Параллелограмм 26"/>
          <p:cNvSpPr/>
          <p:nvPr/>
        </p:nvSpPr>
        <p:spPr>
          <a:xfrm rot="19817681">
            <a:off x="6543893" y="2598711"/>
            <a:ext cx="933315" cy="173301"/>
          </a:xfrm>
          <a:prstGeom prst="parallelogram">
            <a:avLst/>
          </a:prstGeom>
          <a:solidFill>
            <a:srgbClr val="44561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5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prstClr val="white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69455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98846" y="70629"/>
            <a:ext cx="1027111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СТРАТЕГИЧЕСКИЕ И МЕЖДУНАРОДНЫЕ ПАРТНЕРЫ </a:t>
            </a: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128C6B6-97AA-4C8A-A8B0-4F44470E8AD4}" type="slidenum">
              <a:rPr lang="ru-RU" sz="1100" smtClean="0"/>
              <a:pPr>
                <a:defRPr/>
              </a:pPr>
              <a:t>11</a:t>
            </a:fld>
            <a:endParaRPr lang="ru-RU" sz="110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278" y="5556166"/>
            <a:ext cx="2207227" cy="709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523" y="916309"/>
            <a:ext cx="1582697" cy="904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353" y="2309101"/>
            <a:ext cx="1063286" cy="983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68" y="1038106"/>
            <a:ext cx="943340" cy="877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62" y="2186098"/>
            <a:ext cx="930376" cy="850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91" y="4097641"/>
            <a:ext cx="1072098" cy="1016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402" y="836646"/>
            <a:ext cx="1125314" cy="1260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07" y="2380081"/>
            <a:ext cx="1463274" cy="26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" descr="https://pp.userapi.com/c834100/v834100441/4453/-tzZk5q8rM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14" y="977502"/>
            <a:ext cx="2163778" cy="708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10" y="2524900"/>
            <a:ext cx="1169922" cy="1040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6354" y="1008286"/>
            <a:ext cx="1795780" cy="1077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938" y="1008287"/>
            <a:ext cx="805683" cy="966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Объект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11" y="3202487"/>
            <a:ext cx="1072985" cy="107298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13" y="5228777"/>
            <a:ext cx="2243325" cy="11216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2" y="3967999"/>
            <a:ext cx="1357920" cy="135792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0" y="5387860"/>
            <a:ext cx="1590844" cy="102811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446" y="3420852"/>
            <a:ext cx="1505282" cy="76848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34" y="3411551"/>
            <a:ext cx="2018180" cy="78709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251" y="4461564"/>
            <a:ext cx="1806549" cy="1060867"/>
          </a:xfrm>
          <a:prstGeom prst="rect">
            <a:avLst/>
          </a:prstGeom>
        </p:spPr>
      </p:pic>
      <p:pic>
        <p:nvPicPr>
          <p:cNvPr id="41" name="Рисунок 40"/>
          <p:cNvPicPr/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9" b="40491"/>
          <a:stretch/>
        </p:blipFill>
        <p:spPr>
          <a:xfrm>
            <a:off x="4948055" y="4454190"/>
            <a:ext cx="3633036" cy="774587"/>
          </a:xfrm>
          <a:prstGeom prst="rect">
            <a:avLst/>
          </a:prstGeom>
        </p:spPr>
      </p:pic>
      <p:pic>
        <p:nvPicPr>
          <p:cNvPr id="42" name="Picture 2" descr="Картинки по запросу бизон юг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38" y="2309101"/>
            <a:ext cx="2272690" cy="9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44724" y="5692397"/>
            <a:ext cx="2922272" cy="428135"/>
          </a:xfrm>
          <a:prstGeom prst="rect">
            <a:avLst/>
          </a:prstGeom>
        </p:spPr>
      </p:pic>
      <p:pic>
        <p:nvPicPr>
          <p:cNvPr id="44" name="Picture 2" descr="Картинки по запросу вилла звезда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40" y="2784901"/>
            <a:ext cx="1872998" cy="149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96387" y="4267268"/>
            <a:ext cx="1754478" cy="62526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7275" y="2298177"/>
            <a:ext cx="981173" cy="1512161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Ð°Ð³ÑÐ¾ÐºÐ¾Ð¼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959" y="2286116"/>
            <a:ext cx="1275631" cy="94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4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3054"/>
          <a:stretch/>
        </p:blipFill>
        <p:spPr bwMode="auto">
          <a:xfrm>
            <a:off x="4189004" y="1389185"/>
            <a:ext cx="7862624" cy="530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Планета спутник техника"/>
          <p:cNvPicPr>
            <a:picLocks noChangeAspect="1" noChangeArrowheads="1"/>
          </p:cNvPicPr>
          <p:nvPr/>
        </p:nvPicPr>
        <p:blipFill rotWithShape="1">
          <a:blip r:embed="rId3" cstate="print"/>
          <a:srcRect l="10854" r="48645"/>
          <a:stretch/>
        </p:blipFill>
        <p:spPr bwMode="auto">
          <a:xfrm>
            <a:off x="13642" y="937844"/>
            <a:ext cx="4290323" cy="561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69455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54089" y="139113"/>
            <a:ext cx="6377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</a:t>
            </a:r>
            <a:endParaRPr lang="ru-RU" sz="20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</a:t>
            </a:r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</a:t>
            </a:r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ООО КЗ «Ростсельмаш»</a:t>
            </a:r>
          </a:p>
        </p:txBody>
      </p:sp>
      <p:pic>
        <p:nvPicPr>
          <p:cNvPr id="1026" name="Picture 2" descr="Картинки по запросу ростсельмаш лог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" y="188311"/>
            <a:ext cx="4554747" cy="48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4897052" y="906336"/>
            <a:ext cx="1020202" cy="646947"/>
          </a:xfrm>
          <a:prstGeom prst="ellipse">
            <a:avLst/>
          </a:prstGeom>
          <a:solidFill>
            <a:schemeClr val="bg1"/>
          </a:solidFill>
          <a:ln w="60325" cmpd="dbl">
            <a:solidFill>
              <a:srgbClr val="DB002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 dirty="0">
                <a:solidFill>
                  <a:srgbClr val="DB0029"/>
                </a:solidFill>
              </a:rPr>
              <a:t>87 </a:t>
            </a:r>
            <a:r>
              <a:rPr lang="ru-RU" sz="1200" dirty="0" smtClean="0">
                <a:solidFill>
                  <a:srgbClr val="DB0029"/>
                </a:solidFill>
              </a:rPr>
              <a:t>лет</a:t>
            </a:r>
          </a:p>
          <a:p>
            <a:pPr algn="ctr"/>
            <a:r>
              <a:rPr lang="ru-RU" sz="1200" dirty="0" smtClean="0">
                <a:solidFill>
                  <a:srgbClr val="DB0029"/>
                </a:solidFill>
              </a:rPr>
              <a:t> на рынке</a:t>
            </a:r>
            <a:endParaRPr lang="en-GB" sz="1200" dirty="0"/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6341403" y="3297367"/>
            <a:ext cx="1037535" cy="687841"/>
          </a:xfrm>
          <a:prstGeom prst="ellipse">
            <a:avLst/>
          </a:prstGeom>
          <a:solidFill>
            <a:schemeClr val="bg1"/>
          </a:solidFill>
          <a:ln w="60325" cmpd="dbl">
            <a:solidFill>
              <a:srgbClr val="DB002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 dirty="0">
                <a:solidFill>
                  <a:srgbClr val="DB0029"/>
                </a:solidFill>
              </a:rPr>
              <a:t>11,500</a:t>
            </a:r>
            <a:r>
              <a:rPr lang="ru-RU" altLang="en-US" sz="1200" dirty="0">
                <a:solidFill>
                  <a:srgbClr val="DB0029"/>
                </a:solidFill>
              </a:rPr>
              <a:t/>
            </a:r>
            <a:br>
              <a:rPr lang="ru-RU" altLang="en-US" sz="1200" dirty="0">
                <a:solidFill>
                  <a:srgbClr val="DB0029"/>
                </a:solidFill>
              </a:rPr>
            </a:br>
            <a:r>
              <a:rPr lang="ru-RU" sz="1200" dirty="0" smtClean="0"/>
              <a:t>сотрудников</a:t>
            </a:r>
            <a:endParaRPr lang="en-GB" sz="1200" dirty="0"/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9109536" y="5296395"/>
            <a:ext cx="948864" cy="668692"/>
          </a:xfrm>
          <a:prstGeom prst="ellipse">
            <a:avLst/>
          </a:prstGeom>
          <a:noFill/>
          <a:ln w="60325" cmpd="dbl">
            <a:solidFill>
              <a:srgbClr val="DB002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 dirty="0">
                <a:solidFill>
                  <a:srgbClr val="DB0029"/>
                </a:solidFill>
              </a:rPr>
              <a:t>24 </a:t>
            </a:r>
            <a:r>
              <a:rPr lang="ru-RU" sz="1200" dirty="0" smtClean="0">
                <a:solidFill>
                  <a:srgbClr val="DB0029"/>
                </a:solidFill>
              </a:rPr>
              <a:t>типов </a:t>
            </a:r>
          </a:p>
          <a:p>
            <a:pPr algn="ctr"/>
            <a:r>
              <a:rPr lang="ru-RU" sz="1200" dirty="0" smtClean="0">
                <a:solidFill>
                  <a:srgbClr val="DB0029"/>
                </a:solidFill>
              </a:rPr>
              <a:t>машин</a:t>
            </a:r>
            <a:endParaRPr lang="en-GB" sz="1200" dirty="0"/>
          </a:p>
        </p:txBody>
      </p:sp>
      <p:sp>
        <p:nvSpPr>
          <p:cNvPr id="26" name="Oval 12"/>
          <p:cNvSpPr>
            <a:spLocks noChangeArrowheads="1"/>
          </p:cNvSpPr>
          <p:nvPr/>
        </p:nvSpPr>
        <p:spPr bwMode="auto">
          <a:xfrm>
            <a:off x="6886297" y="5031010"/>
            <a:ext cx="954581" cy="593784"/>
          </a:xfrm>
          <a:prstGeom prst="ellipse">
            <a:avLst/>
          </a:prstGeom>
          <a:noFill/>
          <a:ln w="60325" cmpd="dbl">
            <a:solidFill>
              <a:srgbClr val="DB002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 dirty="0">
                <a:solidFill>
                  <a:srgbClr val="DB0029"/>
                </a:solidFill>
              </a:rPr>
              <a:t>&gt;150 </a:t>
            </a:r>
          </a:p>
          <a:p>
            <a:pPr algn="ctr"/>
            <a:r>
              <a:rPr lang="ru-RU" sz="1200" dirty="0" smtClean="0"/>
              <a:t>моделей</a:t>
            </a:r>
            <a:endParaRPr lang="en-GB" sz="1200" dirty="0"/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4595752" y="3954483"/>
            <a:ext cx="1187532" cy="771895"/>
          </a:xfrm>
          <a:prstGeom prst="ellipse">
            <a:avLst/>
          </a:prstGeom>
          <a:solidFill>
            <a:schemeClr val="bg1"/>
          </a:solidFill>
          <a:ln w="60325" cmpd="dbl">
            <a:solidFill>
              <a:srgbClr val="DB002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 smtClean="0">
                <a:solidFill>
                  <a:srgbClr val="DB0029"/>
                </a:solidFill>
              </a:rPr>
              <a:t>Поставки в </a:t>
            </a:r>
            <a:r>
              <a:rPr lang="en-GB" sz="1200" dirty="0" smtClean="0"/>
              <a:t>34 </a:t>
            </a:r>
            <a:endParaRPr lang="en-GB" sz="1200" dirty="0"/>
          </a:p>
          <a:p>
            <a:pPr algn="ctr"/>
            <a:r>
              <a:rPr lang="ru-RU" sz="1200" dirty="0" smtClean="0"/>
              <a:t>страны</a:t>
            </a:r>
            <a:endParaRPr lang="en-GB" sz="1200" dirty="0"/>
          </a:p>
        </p:txBody>
      </p:sp>
      <p:sp>
        <p:nvSpPr>
          <p:cNvPr id="28" name="Oval 12"/>
          <p:cNvSpPr>
            <a:spLocks noChangeArrowheads="1"/>
          </p:cNvSpPr>
          <p:nvPr/>
        </p:nvSpPr>
        <p:spPr bwMode="auto">
          <a:xfrm>
            <a:off x="9109536" y="4120613"/>
            <a:ext cx="1174495" cy="748269"/>
          </a:xfrm>
          <a:prstGeom prst="ellipse">
            <a:avLst/>
          </a:prstGeom>
          <a:solidFill>
            <a:schemeClr val="bg1"/>
          </a:solidFill>
          <a:ln w="60325" cmpd="dbl">
            <a:solidFill>
              <a:srgbClr val="DB002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 smtClean="0"/>
              <a:t>До 1000 </a:t>
            </a:r>
          </a:p>
          <a:p>
            <a:pPr algn="ctr"/>
            <a:r>
              <a:rPr lang="ru-RU" sz="1200" dirty="0" smtClean="0"/>
              <a:t>машин в год</a:t>
            </a:r>
            <a:endParaRPr lang="en-GB" sz="1200" dirty="0" smtClean="0"/>
          </a:p>
        </p:txBody>
      </p: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4441256" y="5244919"/>
            <a:ext cx="1020202" cy="646947"/>
          </a:xfrm>
          <a:prstGeom prst="ellipse">
            <a:avLst/>
          </a:prstGeom>
          <a:solidFill>
            <a:schemeClr val="bg1"/>
          </a:solidFill>
          <a:ln w="60325" cmpd="dbl">
            <a:solidFill>
              <a:srgbClr val="DB002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 dirty="0">
                <a:solidFill>
                  <a:srgbClr val="DB0029"/>
                </a:solidFill>
              </a:rPr>
              <a:t>2,800,000 </a:t>
            </a:r>
          </a:p>
          <a:p>
            <a:pPr algn="ctr"/>
            <a:r>
              <a:rPr lang="ru-RU" sz="1200" dirty="0" smtClean="0"/>
              <a:t>комбайнов</a:t>
            </a:r>
            <a:endParaRPr lang="en-GB" sz="1200" dirty="0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9274444" y="856782"/>
            <a:ext cx="1425224" cy="972018"/>
          </a:xfrm>
          <a:prstGeom prst="ellipse">
            <a:avLst/>
          </a:prstGeom>
          <a:solidFill>
            <a:schemeClr val="bg1"/>
          </a:solidFill>
          <a:ln w="60325" cmpd="dbl">
            <a:solidFill>
              <a:srgbClr val="DB002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050" dirty="0">
                <a:solidFill>
                  <a:srgbClr val="DB0029"/>
                </a:solidFill>
              </a:rPr>
              <a:t>80% </a:t>
            </a:r>
          </a:p>
          <a:p>
            <a:pPr algn="ctr"/>
            <a:r>
              <a:rPr lang="ru-RU" sz="1050" dirty="0" smtClean="0"/>
              <a:t>Зерновых культур</a:t>
            </a:r>
            <a:endParaRPr lang="en-US" sz="1050" dirty="0" smtClean="0"/>
          </a:p>
          <a:p>
            <a:pPr algn="ctr"/>
            <a:r>
              <a:rPr lang="ru-RU" sz="1050" dirty="0" smtClean="0"/>
              <a:t> собрано  </a:t>
            </a:r>
          </a:p>
          <a:p>
            <a:pPr algn="ctr"/>
            <a:r>
              <a:rPr lang="ru-RU" sz="1050" dirty="0" smtClean="0"/>
              <a:t>комбайнами </a:t>
            </a:r>
            <a:r>
              <a:rPr lang="en-US" sz="1050" dirty="0" smtClean="0"/>
              <a:t>RSM</a:t>
            </a:r>
            <a:endParaRPr lang="ru-RU" altLang="en-US" sz="1050" dirty="0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7224559" y="841237"/>
            <a:ext cx="1218797" cy="821308"/>
          </a:xfrm>
          <a:prstGeom prst="ellipse">
            <a:avLst/>
          </a:prstGeom>
          <a:solidFill>
            <a:srgbClr val="DB002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10 </a:t>
            </a:r>
          </a:p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Производственных</a:t>
            </a:r>
          </a:p>
          <a:p>
            <a:pPr algn="ctr"/>
            <a:r>
              <a:rPr lang="ru-RU" sz="1000" dirty="0" smtClean="0">
                <a:solidFill>
                  <a:schemeClr val="bg1"/>
                </a:solidFill>
              </a:rPr>
              <a:t>локаций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/>
          <p:cNvPicPr>
            <a:picLocks noChangeAspect="1" noChangeArrowheads="1"/>
          </p:cNvPicPr>
          <p:nvPr/>
        </p:nvPicPr>
        <p:blipFill rotWithShape="1">
          <a:blip r:embed="rId2" cstate="print"/>
          <a:srcRect l="10013" r="8266"/>
          <a:stretch/>
        </p:blipFill>
        <p:spPr bwMode="auto">
          <a:xfrm>
            <a:off x="6563968" y="2976561"/>
            <a:ext cx="5444467" cy="321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43577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56268" y="105602"/>
            <a:ext cx="6535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</a:t>
            </a:r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отрудничество </a:t>
            </a:r>
            <a:endParaRPr lang="ru-RU" sz="20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</a:t>
            </a:r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</a:t>
            </a:r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ООО КЗ «Ростсельмаш»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846" y="1020092"/>
            <a:ext cx="1170958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12 декабря 2016г. </a:t>
            </a:r>
            <a:r>
              <a:rPr lang="ru-RU" dirty="0">
                <a:latin typeface="Book Antiqua" panose="02040602050305030304" pitchFamily="18" charset="0"/>
              </a:rPr>
              <a:t>Создана базовая </a:t>
            </a:r>
            <a:r>
              <a:rPr lang="ru-RU" dirty="0" smtClean="0">
                <a:latin typeface="Book Antiqua" panose="02040602050305030304" pitchFamily="18" charset="0"/>
              </a:rPr>
              <a:t>(корпоративная) </a:t>
            </a:r>
            <a:r>
              <a:rPr lang="ru-RU" dirty="0">
                <a:latin typeface="Book Antiqua" panose="02040602050305030304" pitchFamily="18" charset="0"/>
              </a:rPr>
              <a:t>кафедра с ООО КЗ «Ростсельмаш»:</a:t>
            </a:r>
          </a:p>
          <a:p>
            <a:r>
              <a:rPr lang="ru-RU" dirty="0" smtClean="0">
                <a:latin typeface="Book Antiqua" panose="02040602050305030304" pitchFamily="18" charset="0"/>
              </a:rPr>
              <a:t>«Проектирование </a:t>
            </a:r>
            <a:r>
              <a:rPr lang="ru-RU" dirty="0">
                <a:latin typeface="Book Antiqua" panose="02040602050305030304" pitchFamily="18" charset="0"/>
              </a:rPr>
              <a:t>и производство сельскохозяйственной </a:t>
            </a:r>
            <a:r>
              <a:rPr lang="ru-RU" dirty="0" smtClean="0">
                <a:latin typeface="Book Antiqua" panose="02040602050305030304" pitchFamily="18" charset="0"/>
              </a:rPr>
              <a:t>техники»</a:t>
            </a:r>
          </a:p>
          <a:p>
            <a:r>
              <a:rPr lang="ru-RU" dirty="0" smtClean="0">
                <a:latin typeface="Book Antiqua" panose="02040602050305030304" pitchFamily="18" charset="0"/>
              </a:rPr>
              <a:t>Подготовка магистров  в рамках направления 23.04.02 Наземные </a:t>
            </a:r>
            <a:r>
              <a:rPr lang="ru-RU" dirty="0">
                <a:latin typeface="Book Antiqua" panose="02040602050305030304" pitchFamily="18" charset="0"/>
              </a:rPr>
              <a:t>транспортно-технологические комплексы </a:t>
            </a:r>
            <a:r>
              <a:rPr lang="ru-RU" dirty="0" smtClean="0">
                <a:latin typeface="Book Antiqua" panose="02040602050305030304" pitchFamily="18" charset="0"/>
              </a:rPr>
              <a:t>(«</a:t>
            </a:r>
            <a:r>
              <a:rPr lang="ru-RU" dirty="0">
                <a:latin typeface="Book Antiqua" panose="02040602050305030304" pitchFamily="18" charset="0"/>
              </a:rPr>
              <a:t>Сельскохозяйственные машины и </a:t>
            </a:r>
            <a:r>
              <a:rPr lang="ru-RU" dirty="0" smtClean="0">
                <a:latin typeface="Book Antiqua" panose="02040602050305030304" pitchFamily="18" charset="0"/>
              </a:rPr>
              <a:t>оборудование»)</a:t>
            </a:r>
          </a:p>
          <a:p>
            <a:endParaRPr lang="ru-RU" b="1" dirty="0" smtClean="0">
              <a:latin typeface="Book Antiqua" panose="02040602050305030304" pitchFamily="18" charset="0"/>
            </a:endParaRPr>
          </a:p>
          <a:p>
            <a:r>
              <a:rPr lang="ru-RU" b="1" dirty="0" smtClean="0">
                <a:latin typeface="Book Antiqua" panose="02040602050305030304" pitchFamily="18" charset="0"/>
              </a:rPr>
              <a:t>1 августа 2017 г. </a:t>
            </a:r>
            <a:r>
              <a:rPr lang="ru-RU" dirty="0" smtClean="0">
                <a:latin typeface="Book Antiqua" panose="02040602050305030304" pitchFamily="18" charset="0"/>
              </a:rPr>
              <a:t>– Соглашение о стратегическом партнерстве в области научно-технической и образовательной деятельности.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Book Antiqua" panose="02040602050305030304" pitchFamily="18" charset="0"/>
              </a:rPr>
              <a:t>Системы точного земледелия;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Book Antiqua" panose="02040602050305030304" pitchFamily="18" charset="0"/>
              </a:rPr>
              <a:t>Проведение виртуальных испытаний, </a:t>
            </a:r>
            <a:r>
              <a:rPr lang="ru-RU" dirty="0" err="1" smtClean="0">
                <a:latin typeface="Book Antiqua" panose="02040602050305030304" pitchFamily="18" charset="0"/>
              </a:rPr>
              <a:t>краш</a:t>
            </a:r>
            <a:r>
              <a:rPr lang="ru-RU" dirty="0" smtClean="0">
                <a:latin typeface="Book Antiqua" panose="02040602050305030304" pitchFamily="18" charset="0"/>
              </a:rPr>
              <a:t>-тесты;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Book Antiqua" panose="02040602050305030304" pitchFamily="18" charset="0"/>
              </a:rPr>
              <a:t>Альтернативные конструкционные материалы</a:t>
            </a:r>
          </a:p>
          <a:p>
            <a:r>
              <a:rPr lang="ru-RU" dirty="0" smtClean="0">
                <a:latin typeface="Book Antiqua" panose="02040602050305030304" pitchFamily="18" charset="0"/>
              </a:rPr>
              <a:t>(композитные материалы, повышение ресурса изделий, </a:t>
            </a:r>
          </a:p>
          <a:p>
            <a:r>
              <a:rPr lang="ru-RU" dirty="0" smtClean="0">
                <a:latin typeface="Book Antiqua" panose="02040602050305030304" pitchFamily="18" charset="0"/>
              </a:rPr>
              <a:t>исследование свойств резины);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Book Antiqua" panose="02040602050305030304" pitchFamily="18" charset="0"/>
              </a:rPr>
              <a:t>Альтернативные методы обработки продуктов;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Book Antiqua" panose="02040602050305030304" pitchFamily="18" charset="0"/>
              </a:rPr>
              <a:t>Разработка методов и программных средств решения</a:t>
            </a:r>
          </a:p>
          <a:p>
            <a:r>
              <a:rPr lang="ru-RU" dirty="0" smtClean="0">
                <a:latin typeface="Book Antiqua" panose="02040602050305030304" pitchFamily="18" charset="0"/>
              </a:rPr>
              <a:t>прямых задач теории упругости и электроупругости</a:t>
            </a:r>
          </a:p>
          <a:p>
            <a:r>
              <a:rPr lang="ru-RU" dirty="0">
                <a:latin typeface="Book Antiqua" panose="02040602050305030304" pitchFamily="18" charset="0"/>
              </a:rPr>
              <a:t>а</a:t>
            </a:r>
            <a:r>
              <a:rPr lang="ru-RU" dirty="0" smtClean="0">
                <a:latin typeface="Book Antiqua" panose="02040602050305030304" pitchFamily="18" charset="0"/>
              </a:rPr>
              <a:t>нализ и оптимизация прочности узлов и конструкций;</a:t>
            </a:r>
          </a:p>
          <a:p>
            <a:r>
              <a:rPr lang="ru-RU" dirty="0" smtClean="0">
                <a:latin typeface="Book Antiqua" panose="02040602050305030304" pitchFamily="18" charset="0"/>
              </a:rPr>
              <a:t>-    Динамика и балансировка роторных систем;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Book Antiqua" panose="02040602050305030304" pitchFamily="18" charset="0"/>
              </a:rPr>
              <a:t>Формирование банка текущих проблем для создания</a:t>
            </a:r>
          </a:p>
          <a:p>
            <a:r>
              <a:rPr lang="ru-RU" dirty="0">
                <a:latin typeface="Book Antiqua" panose="02040602050305030304" pitchFamily="18" charset="0"/>
              </a:rPr>
              <a:t> открытых кейсов .</a:t>
            </a:r>
          </a:p>
        </p:txBody>
      </p:sp>
      <p:pic>
        <p:nvPicPr>
          <p:cNvPr id="19" name="Picture 2" descr="Картинки по запросу ростсельмаш лог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" y="188311"/>
            <a:ext cx="4554747" cy="48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5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69455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54089" y="139113"/>
            <a:ext cx="6377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sz="20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</a:t>
            </a:r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</a:t>
            </a:r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ООО КЗ «Ростсельмаш»</a:t>
            </a:r>
          </a:p>
        </p:txBody>
      </p:sp>
      <p:pic>
        <p:nvPicPr>
          <p:cNvPr id="1026" name="Picture 2" descr="Картинки по запросу ростсельмаш л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" y="188311"/>
            <a:ext cx="4554747" cy="48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6" y="1124327"/>
            <a:ext cx="4110943" cy="27361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44" y="1581875"/>
            <a:ext cx="2563942" cy="3848587"/>
          </a:xfrm>
          <a:prstGeom prst="rect">
            <a:avLst/>
          </a:prstGeom>
        </p:spPr>
      </p:pic>
      <p:pic>
        <p:nvPicPr>
          <p:cNvPr id="3074" name="Picture 2" descr="https://pp.userapi.com/c633328/v633328012/25f51/L7zlWaHa_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77" y="4315015"/>
            <a:ext cx="2747986" cy="206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214" y="4045187"/>
            <a:ext cx="4267570" cy="2402032"/>
          </a:xfrm>
          <a:prstGeom prst="rect">
            <a:avLst/>
          </a:prstGeom>
        </p:spPr>
      </p:pic>
      <p:pic>
        <p:nvPicPr>
          <p:cNvPr id="32" name="Picture 13" descr="DSC_09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41900" y="1360488"/>
            <a:ext cx="352266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45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43577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6976" y="79685"/>
            <a:ext cx="968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sz="20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</a:t>
            </a:r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ФГБНУ </a:t>
            </a:r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«АНЦ «Донской»</a:t>
            </a:r>
          </a:p>
        </p:txBody>
      </p:sp>
      <p:pic>
        <p:nvPicPr>
          <p:cNvPr id="18" name="Picture 2" descr="C:\Users\Пахомов В И\Desktop\69034506_vetroyenergetichesike_ustanov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124" y="1160966"/>
            <a:ext cx="3286148" cy="2408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4" descr="http://energorus.com/wp-content/uploads/2012/10/biogas-iz-navoz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020" y="3921913"/>
            <a:ext cx="3320384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6" descr="http://www.abercade.ru/i/photo/1str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5472" y="3769289"/>
            <a:ext cx="3590820" cy="2497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07401" y="1124327"/>
            <a:ext cx="3517110" cy="244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" descr="ФГБНУ «АНЦ «Донской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5" y="172674"/>
            <a:ext cx="103822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12"/>
          <p:cNvSpPr>
            <a:spLocks noChangeArrowheads="1"/>
          </p:cNvSpPr>
          <p:nvPr/>
        </p:nvSpPr>
        <p:spPr bwMode="auto">
          <a:xfrm>
            <a:off x="4290641" y="1493479"/>
            <a:ext cx="1125594" cy="92714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400" dirty="0" smtClean="0">
                <a:solidFill>
                  <a:srgbClr val="DB0029"/>
                </a:solidFill>
                <a:latin typeface="+mj-lt"/>
              </a:rPr>
              <a:t>43 000 га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Пахотных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земель</a:t>
            </a:r>
            <a:endParaRPr lang="en-GB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5339849" y="2444098"/>
            <a:ext cx="1707932" cy="134289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en-US" sz="1200" dirty="0" smtClean="0">
                <a:solidFill>
                  <a:srgbClr val="DB0029"/>
                </a:solidFill>
                <a:latin typeface="+mj-lt"/>
              </a:rPr>
              <a:t>Более 70 %</a:t>
            </a:r>
            <a:r>
              <a:rPr lang="ru-RU" altLang="en-US" sz="1400" dirty="0">
                <a:solidFill>
                  <a:srgbClr val="DB0029"/>
                </a:solidFill>
                <a:latin typeface="+mj-lt"/>
              </a:rPr>
              <a:t/>
            </a:r>
            <a:br>
              <a:rPr lang="ru-RU" altLang="en-US" sz="1400" dirty="0">
                <a:solidFill>
                  <a:srgbClr val="DB0029"/>
                </a:solidFill>
                <a:latin typeface="+mj-lt"/>
              </a:rPr>
            </a:br>
            <a:r>
              <a:rPr lang="ru-RU" altLang="en-US" sz="1200" dirty="0" smtClean="0">
                <a:latin typeface="+mj-lt"/>
              </a:rPr>
              <a:t>семян новых </a:t>
            </a:r>
          </a:p>
          <a:p>
            <a:pPr algn="ctr"/>
            <a:r>
              <a:rPr lang="ru-RU" altLang="en-US" sz="1200" dirty="0" smtClean="0">
                <a:latin typeface="+mj-lt"/>
              </a:rPr>
              <a:t>сортов и гибридов </a:t>
            </a:r>
          </a:p>
          <a:p>
            <a:pPr algn="ctr"/>
            <a:r>
              <a:rPr lang="ru-RU" altLang="en-US" sz="1200" dirty="0" smtClean="0">
                <a:latin typeface="+mj-lt"/>
              </a:rPr>
              <a:t>зерновых и кормовых </a:t>
            </a:r>
          </a:p>
          <a:p>
            <a:pPr algn="ctr"/>
            <a:r>
              <a:rPr lang="ru-RU" altLang="en-US" sz="1200" dirty="0" smtClean="0">
                <a:latin typeface="+mj-lt"/>
              </a:rPr>
              <a:t>культур</a:t>
            </a:r>
            <a:endParaRPr lang="en-GB" sz="1400" dirty="0">
              <a:latin typeface="+mj-lt"/>
            </a:endParaRPr>
          </a:p>
        </p:txBody>
      </p:sp>
      <p:sp>
        <p:nvSpPr>
          <p:cNvPr id="26" name="Oval 12"/>
          <p:cNvSpPr>
            <a:spLocks noChangeArrowheads="1"/>
          </p:cNvSpPr>
          <p:nvPr/>
        </p:nvSpPr>
        <p:spPr bwMode="auto">
          <a:xfrm>
            <a:off x="4417213" y="3642518"/>
            <a:ext cx="1129551" cy="95485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GB" sz="1400" dirty="0" smtClean="0">
                <a:solidFill>
                  <a:srgbClr val="DB0029"/>
                </a:solidFill>
                <a:latin typeface="+mj-lt"/>
              </a:rPr>
              <a:t>15</a:t>
            </a:r>
            <a:r>
              <a:rPr lang="ru-RU" altLang="en-US" sz="1400" dirty="0">
                <a:solidFill>
                  <a:srgbClr val="DB0029"/>
                </a:solidFill>
                <a:latin typeface="+mj-lt"/>
              </a:rPr>
              <a:t/>
            </a:r>
            <a:br>
              <a:rPr lang="ru-RU" altLang="en-US" sz="1400" dirty="0">
                <a:solidFill>
                  <a:srgbClr val="DB0029"/>
                </a:solidFill>
                <a:latin typeface="+mj-lt"/>
              </a:rPr>
            </a:br>
            <a:r>
              <a:rPr lang="ru-RU" sz="1400" dirty="0" smtClean="0">
                <a:latin typeface="+mj-lt"/>
              </a:rPr>
              <a:t>научных </a:t>
            </a:r>
          </a:p>
          <a:p>
            <a:pPr algn="ctr"/>
            <a:r>
              <a:rPr lang="ru-RU" sz="1400" dirty="0" smtClean="0">
                <a:latin typeface="+mj-lt"/>
              </a:rPr>
              <a:t>отделов</a:t>
            </a:r>
            <a:endParaRPr lang="en-GB" sz="1400" dirty="0">
              <a:latin typeface="+mj-lt"/>
            </a:endParaRP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5692152" y="971798"/>
            <a:ext cx="1250284" cy="11468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400" dirty="0" smtClean="0">
                <a:solidFill>
                  <a:srgbClr val="DB0029"/>
                </a:solidFill>
                <a:latin typeface="+mj-lt"/>
              </a:rPr>
              <a:t>22000 тонн</a:t>
            </a:r>
            <a:r>
              <a:rPr lang="ru-RU" altLang="en-US" sz="1400" dirty="0">
                <a:solidFill>
                  <a:srgbClr val="DB0029"/>
                </a:solidFill>
                <a:latin typeface="+mj-lt"/>
              </a:rPr>
              <a:t/>
            </a:r>
            <a:br>
              <a:rPr lang="ru-RU" altLang="en-US" sz="1400" dirty="0">
                <a:solidFill>
                  <a:srgbClr val="DB0029"/>
                </a:solidFill>
                <a:latin typeface="+mj-lt"/>
              </a:rPr>
            </a:br>
            <a:r>
              <a:rPr lang="ru-RU" altLang="en-US" sz="1400" dirty="0" smtClean="0">
                <a:latin typeface="+mj-lt"/>
              </a:rPr>
              <a:t>семян высших</a:t>
            </a:r>
          </a:p>
          <a:p>
            <a:pPr algn="ctr"/>
            <a:r>
              <a:rPr lang="ru-RU" altLang="en-US" sz="1400" dirty="0" smtClean="0">
                <a:latin typeface="+mj-lt"/>
              </a:rPr>
              <a:t> репродукций</a:t>
            </a:r>
            <a:endParaRPr lang="en-GB" sz="1400" dirty="0">
              <a:latin typeface="+mj-lt"/>
            </a:endParaRPr>
          </a:p>
        </p:txBody>
      </p:sp>
      <p:sp>
        <p:nvSpPr>
          <p:cNvPr id="28" name="Oval 12"/>
          <p:cNvSpPr>
            <a:spLocks noChangeArrowheads="1"/>
          </p:cNvSpPr>
          <p:nvPr/>
        </p:nvSpPr>
        <p:spPr bwMode="auto">
          <a:xfrm>
            <a:off x="4253928" y="5018270"/>
            <a:ext cx="1752618" cy="141205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en-US" sz="1400" dirty="0" smtClean="0">
                <a:solidFill>
                  <a:srgbClr val="DB0029"/>
                </a:solidFill>
                <a:latin typeface="+mj-lt"/>
              </a:rPr>
              <a:t>8524</a:t>
            </a:r>
            <a:r>
              <a:rPr lang="ru-RU" altLang="en-US" sz="1400" dirty="0">
                <a:solidFill>
                  <a:srgbClr val="DB0029"/>
                </a:solidFill>
                <a:latin typeface="+mj-lt"/>
              </a:rPr>
              <a:t/>
            </a:r>
            <a:br>
              <a:rPr lang="ru-RU" altLang="en-US" sz="1400" dirty="0">
                <a:solidFill>
                  <a:srgbClr val="DB0029"/>
                </a:solidFill>
                <a:latin typeface="+mj-lt"/>
              </a:rPr>
            </a:br>
            <a:r>
              <a:rPr lang="ru-RU" altLang="en-US" sz="1400" dirty="0" smtClean="0">
                <a:latin typeface="+mj-lt"/>
              </a:rPr>
              <a:t>научных </a:t>
            </a:r>
          </a:p>
          <a:p>
            <a:pPr algn="ctr"/>
            <a:r>
              <a:rPr lang="ru-RU" altLang="en-US" sz="1400" dirty="0" smtClean="0">
                <a:latin typeface="+mj-lt"/>
              </a:rPr>
              <a:t>публикаций </a:t>
            </a:r>
          </a:p>
          <a:p>
            <a:pPr algn="ctr"/>
            <a:r>
              <a:rPr lang="ru-RU" altLang="en-US" sz="1400" dirty="0" smtClean="0">
                <a:latin typeface="+mj-lt"/>
              </a:rPr>
              <a:t>в системе РИНЦ</a:t>
            </a:r>
            <a:endParaRPr lang="en-GB" sz="1400" dirty="0">
              <a:latin typeface="+mj-lt"/>
            </a:endParaRPr>
          </a:p>
        </p:txBody>
      </p: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5752098" y="4306544"/>
            <a:ext cx="1131531" cy="96870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en-US" sz="1400" dirty="0" smtClean="0">
                <a:solidFill>
                  <a:srgbClr val="DB0029"/>
                </a:solidFill>
                <a:latin typeface="+mj-lt"/>
              </a:rPr>
              <a:t>1154</a:t>
            </a:r>
            <a:r>
              <a:rPr lang="ru-RU" altLang="en-US" sz="1400" dirty="0">
                <a:solidFill>
                  <a:srgbClr val="DB0029"/>
                </a:solidFill>
                <a:latin typeface="+mj-lt"/>
              </a:rPr>
              <a:t/>
            </a:r>
            <a:br>
              <a:rPr lang="ru-RU" altLang="en-US" sz="1400" dirty="0">
                <a:solidFill>
                  <a:srgbClr val="DB0029"/>
                </a:solidFill>
                <a:latin typeface="+mj-lt"/>
              </a:rPr>
            </a:br>
            <a:r>
              <a:rPr lang="ru-RU" altLang="en-US" sz="1400" dirty="0" smtClean="0">
                <a:latin typeface="+mj-lt"/>
              </a:rPr>
              <a:t>сотрудника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72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3407434" y="803831"/>
            <a:ext cx="7023499" cy="58886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18361" y="158061"/>
            <a:ext cx="9687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</a:t>
            </a:r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</a:t>
            </a:r>
            <a:r>
              <a:rPr lang="ru-RU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ФГБНУ «Аграрный научный центр «Донской»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3032" y="871567"/>
            <a:ext cx="11865935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latin typeface="Book Antiqua" panose="02040602050305030304" pitchFamily="18" charset="0"/>
              </a:rPr>
              <a:t>31 ноября 2010 г. </a:t>
            </a:r>
            <a:r>
              <a:rPr lang="ru-RU" sz="1700" dirty="0">
                <a:latin typeface="Book Antiqua" panose="02040602050305030304" pitchFamily="18" charset="0"/>
              </a:rPr>
              <a:t>Создана базовая </a:t>
            </a:r>
            <a:r>
              <a:rPr lang="ru-RU" sz="1700" dirty="0" smtClean="0">
                <a:latin typeface="Book Antiqua" panose="02040602050305030304" pitchFamily="18" charset="0"/>
              </a:rPr>
              <a:t>(корпоративная) </a:t>
            </a:r>
            <a:r>
              <a:rPr lang="ru-RU" sz="1700" dirty="0">
                <a:latin typeface="Book Antiqua" panose="02040602050305030304" pitchFamily="18" charset="0"/>
              </a:rPr>
              <a:t>кафедра с ФГБНУ «АНЦ «Донской</a:t>
            </a:r>
            <a:r>
              <a:rPr lang="ru-RU" sz="1700" dirty="0" smtClean="0">
                <a:latin typeface="Book Antiqua" panose="02040602050305030304" pitchFamily="18" charset="0"/>
              </a:rPr>
              <a:t>»:</a:t>
            </a:r>
            <a:r>
              <a:rPr lang="en-US" sz="1700" dirty="0" smtClean="0">
                <a:latin typeface="Book Antiqua" panose="02040602050305030304" pitchFamily="18" charset="0"/>
              </a:rPr>
              <a:t> </a:t>
            </a:r>
            <a:endParaRPr lang="ru-RU" sz="1700" dirty="0" smtClean="0">
              <a:latin typeface="Book Antiqua" panose="02040602050305030304" pitchFamily="18" charset="0"/>
            </a:endParaRPr>
          </a:p>
          <a:p>
            <a:r>
              <a:rPr lang="ru-RU" sz="1700" dirty="0" smtClean="0">
                <a:latin typeface="Book Antiqua" panose="02040602050305030304" pitchFamily="18" charset="0"/>
              </a:rPr>
              <a:t>«Технологии и оборудование переработки продукции агропромышленного комплекса»</a:t>
            </a:r>
          </a:p>
          <a:p>
            <a:r>
              <a:rPr lang="ru-RU" sz="1700" dirty="0" smtClean="0">
                <a:latin typeface="Book Antiqua" panose="02040602050305030304" pitchFamily="18" charset="0"/>
              </a:rPr>
              <a:t>Подготовка</a:t>
            </a:r>
            <a:r>
              <a:rPr lang="en-US" sz="1700" dirty="0" smtClean="0">
                <a:latin typeface="Book Antiqua" panose="02040602050305030304" pitchFamily="18" charset="0"/>
              </a:rPr>
              <a:t> </a:t>
            </a:r>
            <a:r>
              <a:rPr lang="ru-RU" sz="1700" dirty="0" smtClean="0">
                <a:latin typeface="Book Antiqua" panose="02040602050305030304" pitchFamily="18" charset="0"/>
              </a:rPr>
              <a:t>специалистов </a:t>
            </a:r>
            <a:r>
              <a:rPr lang="ru-RU" sz="1700" dirty="0">
                <a:latin typeface="Book Antiqua" panose="02040602050305030304" pitchFamily="18" charset="0"/>
              </a:rPr>
              <a:t>23.05.01 Наземные транспортно-технологические средства (Автомобили и тракторы) и  </a:t>
            </a:r>
            <a:r>
              <a:rPr lang="ru-RU" sz="1700" dirty="0" smtClean="0">
                <a:latin typeface="Book Antiqua" panose="02040602050305030304" pitchFamily="18" charset="0"/>
              </a:rPr>
              <a:t>магистров 23.04.02 </a:t>
            </a:r>
            <a:r>
              <a:rPr lang="ru-RU" sz="1700" dirty="0">
                <a:latin typeface="Book Antiqua" panose="02040602050305030304" pitchFamily="18" charset="0"/>
              </a:rPr>
              <a:t>Наземные транспортно-технологические комплексы («Машины и оборудование обеспечения технологий переработки продукции АПК»)</a:t>
            </a:r>
            <a:endParaRPr lang="ru-RU" sz="1700" dirty="0" smtClean="0">
              <a:latin typeface="Book Antiqua" panose="02040602050305030304" pitchFamily="18" charset="0"/>
            </a:endParaRPr>
          </a:p>
          <a:p>
            <a:endParaRPr lang="ru-RU" sz="1700" b="1" dirty="0" smtClean="0">
              <a:latin typeface="Book Antiqua" panose="02040602050305030304" pitchFamily="18" charset="0"/>
            </a:endParaRPr>
          </a:p>
          <a:p>
            <a:r>
              <a:rPr lang="ru-RU" sz="1700" dirty="0" smtClean="0">
                <a:latin typeface="Book Antiqua" panose="02040602050305030304" pitchFamily="18" charset="0"/>
              </a:rPr>
              <a:t>Соглашение о стратегическом партнерстве в области научно-технической и образовательной деятельности:</a:t>
            </a:r>
          </a:p>
          <a:p>
            <a:pPr marL="285750" indent="-285750">
              <a:buFontTx/>
              <a:buChar char="-"/>
            </a:pPr>
            <a:r>
              <a:rPr lang="ru-RU" sz="1700" dirty="0" smtClean="0">
                <a:latin typeface="Book Antiqua" panose="02040602050305030304" pitchFamily="18" charset="0"/>
              </a:rPr>
              <a:t>Исследование и разработка технологий производств и комплектов </a:t>
            </a:r>
            <a:r>
              <a:rPr lang="ru-RU" sz="1700" dirty="0" err="1" smtClean="0">
                <a:latin typeface="Book Antiqua" panose="02040602050305030304" pitchFamily="18" charset="0"/>
              </a:rPr>
              <a:t>блочно</a:t>
            </a:r>
            <a:r>
              <a:rPr lang="ru-RU" sz="1700" dirty="0" smtClean="0">
                <a:latin typeface="Book Antiqua" panose="02040602050305030304" pitchFamily="18" charset="0"/>
              </a:rPr>
              <a:t>-модульного оборудования для производства кормов по индивидуальной рецептуре различным видам животных, птице, </a:t>
            </a:r>
            <a:r>
              <a:rPr lang="ru-RU" sz="1700" dirty="0" err="1" smtClean="0">
                <a:latin typeface="Book Antiqua" panose="02040602050305030304" pitchFamily="18" charset="0"/>
              </a:rPr>
              <a:t>аквакультурам</a:t>
            </a:r>
            <a:r>
              <a:rPr lang="ru-RU" sz="1700" dirty="0" smtClean="0">
                <a:latin typeface="Book Antiqua" panose="0204060205030503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700" dirty="0" smtClean="0">
                <a:latin typeface="Book Antiqua" panose="02040602050305030304" pitchFamily="18" charset="0"/>
              </a:rPr>
              <a:t>Исследование и разработка энергосберегающих процессов интенсивной тепловой обработки зерновых продуктов для повышения их пищевой и кормовой ценности и получения продуктов нового качества;</a:t>
            </a:r>
          </a:p>
          <a:p>
            <a:pPr marL="285750" indent="-285750">
              <a:buFontTx/>
              <a:buChar char="-"/>
            </a:pPr>
            <a:r>
              <a:rPr lang="ru-RU" sz="1700" dirty="0">
                <a:latin typeface="Book Antiqua" panose="02040602050305030304" pitchFamily="18" charset="0"/>
              </a:rPr>
              <a:t>Селекция, направленная на создание климатически эластичных </a:t>
            </a:r>
            <a:r>
              <a:rPr lang="ru-RU" sz="1700" dirty="0" smtClean="0">
                <a:latin typeface="Book Antiqua" panose="02040602050305030304" pitchFamily="18" charset="0"/>
              </a:rPr>
              <a:t>генотипов;</a:t>
            </a:r>
          </a:p>
          <a:p>
            <a:pPr marL="285750" indent="-285750">
              <a:buFontTx/>
              <a:buChar char="-"/>
            </a:pPr>
            <a:r>
              <a:rPr lang="ru-RU" sz="1700" dirty="0">
                <a:latin typeface="Book Antiqua" panose="02040602050305030304" pitchFamily="18" charset="0"/>
              </a:rPr>
              <a:t>Разработка эффективной системы интегрированной защиты от болезней, </a:t>
            </a:r>
            <a:r>
              <a:rPr lang="ru-RU" sz="1700" dirty="0" smtClean="0">
                <a:latin typeface="Book Antiqua" panose="02040602050305030304" pitchFamily="18" charset="0"/>
              </a:rPr>
              <a:t>вредителей;</a:t>
            </a:r>
            <a:endParaRPr lang="ru-RU" sz="1700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700" dirty="0">
                <a:latin typeface="Book Antiqua" panose="02040602050305030304" pitchFamily="18" charset="0"/>
              </a:rPr>
              <a:t>Разработка ресурсосберегающих, экологически безопасных, высокоточных технологий возделывания новых сортов и </a:t>
            </a:r>
            <a:r>
              <a:rPr lang="ru-RU" sz="1700" dirty="0" smtClean="0">
                <a:latin typeface="Book Antiqua" panose="02040602050305030304" pitchFamily="18" charset="0"/>
              </a:rPr>
              <a:t>гибридов;</a:t>
            </a:r>
          </a:p>
          <a:p>
            <a:pPr marL="285750" indent="-285750">
              <a:buFontTx/>
              <a:buChar char="-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влагоресурсосберегающих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технологий и с.-х. машин для обработки почвы и посева семян</a:t>
            </a:r>
          </a:p>
          <a:p>
            <a:pPr marL="285750" indent="-285750">
              <a:buFontTx/>
              <a:buChar char="-"/>
            </a:pPr>
            <a:r>
              <a:rPr lang="ru-RU" sz="1700" dirty="0">
                <a:latin typeface="Book Antiqua" panose="02040602050305030304" pitchFamily="18" charset="0"/>
              </a:rPr>
              <a:t>Разработка технологии и оборудования для приготовления высокопитательных </a:t>
            </a:r>
            <a:r>
              <a:rPr lang="ru-RU" sz="1700" dirty="0" err="1">
                <a:latin typeface="Book Antiqua" panose="02040602050305030304" pitchFamily="18" charset="0"/>
              </a:rPr>
              <a:t>биобезопасных</a:t>
            </a:r>
            <a:r>
              <a:rPr lang="ru-RU" sz="1700" dirty="0">
                <a:latin typeface="Book Antiqua" panose="02040602050305030304" pitchFamily="18" charset="0"/>
              </a:rPr>
              <a:t> кормов</a:t>
            </a:r>
          </a:p>
          <a:p>
            <a:pPr marL="285750" indent="-285750">
              <a:buFontTx/>
              <a:buChar char="-"/>
            </a:pPr>
            <a:r>
              <a:rPr lang="ru-RU" sz="1700" dirty="0">
                <a:latin typeface="Book Antiqua" panose="02040602050305030304" pitchFamily="18" charset="0"/>
              </a:rPr>
              <a:t>Использование альтернативных видов топлива и СВЧ-энергии в сельскохозяйственном </a:t>
            </a:r>
            <a:r>
              <a:rPr lang="ru-RU" sz="1700" dirty="0" smtClean="0">
                <a:latin typeface="Book Antiqua" panose="02040602050305030304" pitchFamily="18" charset="0"/>
              </a:rPr>
              <a:t>производстве</a:t>
            </a:r>
          </a:p>
          <a:p>
            <a:pPr marL="285750" indent="-285750">
              <a:buFontTx/>
              <a:buChar char="-"/>
            </a:pPr>
            <a:r>
              <a:rPr lang="ru-RU" sz="1700" dirty="0" smtClean="0">
                <a:latin typeface="Book Antiqua" panose="02040602050305030304" pitchFamily="18" charset="0"/>
              </a:rPr>
              <a:t>Контракт на выполнение НИОКР по теме : «Разработка математических и компьютерных моделей зависимостей и условий выделения зерна из колоса при различных способах физико-механического воздействия на него на основе аналитических, численных методов и </a:t>
            </a:r>
            <a:r>
              <a:rPr lang="en-US" sz="1700" dirty="0" smtClean="0">
                <a:latin typeface="Book Antiqua" panose="02040602050305030304" pitchFamily="18" charset="0"/>
              </a:rPr>
              <a:t>CAD – CAE </a:t>
            </a:r>
            <a:r>
              <a:rPr lang="ru-RU" sz="1700" dirty="0" smtClean="0">
                <a:latin typeface="Book Antiqua" panose="02040602050305030304" pitchFamily="18" charset="0"/>
              </a:rPr>
              <a:t>комплексов»</a:t>
            </a:r>
            <a:endParaRPr lang="ru-RU" sz="1700" dirty="0">
              <a:latin typeface="Book Antiqua" panose="02040602050305030304" pitchFamily="18" charset="0"/>
            </a:endParaRPr>
          </a:p>
        </p:txBody>
      </p:sp>
      <p:pic>
        <p:nvPicPr>
          <p:cNvPr id="5122" name="Picture 2" descr="ФГБНУ «АНЦ «Донской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83" y="105602"/>
            <a:ext cx="103822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12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43577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53723" y="74688"/>
            <a:ext cx="968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sz="20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с </a:t>
            </a:r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ФГБНУ «АНЦ «Донской»</a:t>
            </a:r>
          </a:p>
        </p:txBody>
      </p:sp>
      <p:pic>
        <p:nvPicPr>
          <p:cNvPr id="24" name="Picture 2" descr="ФГБНУ «АНЦ «Донской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5" y="172674"/>
            <a:ext cx="103822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52" y="1004546"/>
            <a:ext cx="3901160" cy="2596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46" y="1004546"/>
            <a:ext cx="3859443" cy="2536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30" y="3917796"/>
            <a:ext cx="3901160" cy="2596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22" y="3846512"/>
            <a:ext cx="3907768" cy="260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569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4942936" y="754057"/>
            <a:ext cx="5487997" cy="49774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42936" y="107726"/>
            <a:ext cx="554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с </a:t>
            </a:r>
            <a:r>
              <a:rPr lang="en-US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AMAZONE</a:t>
            </a:r>
            <a:r>
              <a:rPr lang="ru-RU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Werke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779" y="401108"/>
            <a:ext cx="3326890" cy="48741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5"/>
          <a:stretch/>
        </p:blipFill>
        <p:spPr bwMode="auto">
          <a:xfrm>
            <a:off x="4119221" y="1517898"/>
            <a:ext cx="7431664" cy="480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454" y="2115244"/>
            <a:ext cx="2740669" cy="3654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675338" y="5852185"/>
            <a:ext cx="3013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+mj-lt"/>
              </a:rPr>
              <a:t>КЛАСС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AMAZONE-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ДГТУ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+mj-lt"/>
              </a:rPr>
              <a:t>15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сентября 2017 г.</a:t>
            </a:r>
            <a:endParaRPr lang="ru-RU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972" y="1069763"/>
            <a:ext cx="600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+mj-lt"/>
                <a:cs typeface="Times New Roman" pitchFamily="18" charset="0"/>
              </a:rPr>
              <a:t>Дата основания</a:t>
            </a:r>
            <a:r>
              <a:rPr lang="en-US" dirty="0" smtClean="0">
                <a:latin typeface="+mj-lt"/>
                <a:cs typeface="Times New Roman" pitchFamily="18" charset="0"/>
              </a:rPr>
              <a:t> AMAZONE</a:t>
            </a:r>
            <a:r>
              <a:rPr lang="ru-RU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Werke</a:t>
            </a:r>
            <a:r>
              <a:rPr lang="en-US" dirty="0" smtClean="0">
                <a:latin typeface="+mj-lt"/>
                <a:cs typeface="Times New Roman" pitchFamily="18" charset="0"/>
              </a:rPr>
              <a:t> 188</a:t>
            </a:r>
            <a:r>
              <a:rPr lang="ru-RU" dirty="0" smtClean="0">
                <a:latin typeface="+mj-lt"/>
                <a:cs typeface="Times New Roman" pitchFamily="18" charset="0"/>
              </a:rPr>
              <a:t>3 год </a:t>
            </a:r>
            <a:endParaRPr lang="ru-RU" dirty="0">
              <a:latin typeface="+mj-lt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+mj-lt"/>
              </a:rPr>
              <a:t>1800 сотрудников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+mj-lt"/>
              </a:rPr>
              <a:t>3-е место в мире</a:t>
            </a:r>
            <a:r>
              <a:rPr lang="en-US" dirty="0" smtClean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по продаже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46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4942936" y="754057"/>
            <a:ext cx="5487997" cy="49774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42936" y="107726"/>
            <a:ext cx="554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с </a:t>
            </a:r>
            <a:r>
              <a:rPr lang="en-US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AMAZONE</a:t>
            </a:r>
            <a:r>
              <a:rPr lang="ru-RU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Werke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6" y="935017"/>
            <a:ext cx="11139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 Antiqua" panose="02040602050305030304" pitchFamily="18" charset="0"/>
              </a:rPr>
              <a:t>Сентябрь 2017 г</a:t>
            </a:r>
            <a:r>
              <a:rPr lang="ru-RU" b="1" dirty="0">
                <a:latin typeface="Book Antiqua" panose="02040602050305030304" pitchFamily="18" charset="0"/>
              </a:rPr>
              <a:t>. </a:t>
            </a:r>
            <a:r>
              <a:rPr lang="ru-RU" dirty="0">
                <a:latin typeface="Book Antiqua" panose="02040602050305030304" pitchFamily="18" charset="0"/>
              </a:rPr>
              <a:t>Создана </a:t>
            </a:r>
            <a:r>
              <a:rPr lang="ru-RU" dirty="0" smtClean="0">
                <a:latin typeface="Book Antiqua" panose="02040602050305030304" pitchFamily="18" charset="0"/>
              </a:rPr>
              <a:t>совместная площадка </a:t>
            </a:r>
            <a:r>
              <a:rPr lang="ru-RU" dirty="0">
                <a:latin typeface="Book Antiqua" panose="02040602050305030304" pitchFamily="18" charset="0"/>
              </a:rPr>
              <a:t>по внедрению лучших зарубежных практик в сельском хозяйстве по направлению «Точное земледелие» для студентов и сельхоз производителей Ростовской области</a:t>
            </a:r>
            <a:r>
              <a:rPr lang="ru-RU" dirty="0" smtClean="0">
                <a:latin typeface="Book Antiqua" panose="02040602050305030304" pitchFamily="18" charset="0"/>
              </a:rPr>
              <a:t>. </a:t>
            </a:r>
            <a:endParaRPr lang="ru-RU" b="1" dirty="0" smtClean="0">
              <a:latin typeface="Book Antiqua" panose="02040602050305030304" pitchFamily="18" charset="0"/>
            </a:endParaRPr>
          </a:p>
          <a:p>
            <a:endParaRPr lang="ru-RU" b="1" dirty="0" smtClean="0">
              <a:latin typeface="Book Antiqua" panose="0204060205030503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779" y="401108"/>
            <a:ext cx="3326890" cy="4874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3691" y="1869045"/>
            <a:ext cx="6644490" cy="4211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298846" y="1806511"/>
            <a:ext cx="48463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15 сентября 2017 г. </a:t>
            </a:r>
            <a:r>
              <a:rPr lang="ru-RU" dirty="0">
                <a:latin typeface="Book Antiqua" panose="02040602050305030304" pitchFamily="18" charset="0"/>
              </a:rPr>
              <a:t>– Соглашение о стратегическом партнерстве в области научно-технической и образовательной деятельности: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Организация практической работы студентов и аспирантов работа в сельхозпредприятии;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Проведение повышение квалификаций для сельхозпроизводителей (в том числе дилеров) региона;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Организация подготовки и введение в учебный план  университета обучающего  курса  «Современные информационные  технологии в сельхозпроизводстве/Точное земледелие</a:t>
            </a:r>
            <a:r>
              <a:rPr lang="ru-RU" dirty="0" smtClean="0">
                <a:latin typeface="Book Antiqua" panose="02040602050305030304" pitchFamily="18" charset="0"/>
              </a:rPr>
              <a:t>».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8845" y="6160257"/>
            <a:ext cx="993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>
                <a:latin typeface="Book Antiqua" panose="02040602050305030304" pitchFamily="18" charset="0"/>
              </a:rPr>
              <a:t>Современное обучение по курсу </a:t>
            </a:r>
            <a:r>
              <a:rPr lang="en-US" b="1" dirty="0" smtClean="0">
                <a:latin typeface="Book Antiqua" panose="02040602050305030304" pitchFamily="18" charset="0"/>
              </a:rPr>
              <a:t>E-learning Amazone</a:t>
            </a:r>
            <a:r>
              <a:rPr lang="ru-RU" b="1" dirty="0" smtClean="0">
                <a:latin typeface="Book Antiqua" panose="02040602050305030304" pitchFamily="18" charset="0"/>
              </a:rPr>
              <a:t> – Специалисты для клиентов</a:t>
            </a:r>
            <a:endParaRPr lang="ru-RU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73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322694" y="514610"/>
            <a:ext cx="5191213" cy="4993327"/>
          </a:xfrm>
        </p:spPr>
        <p:txBody>
          <a:bodyPr>
            <a:normAutofit fontScale="77500" lnSpcReduction="20000"/>
          </a:bodyPr>
          <a:lstStyle/>
          <a:p>
            <a:pPr marL="109537" indent="0">
              <a:buNone/>
            </a:pPr>
            <a:r>
              <a:rPr lang="ru-RU" altLang="ru-RU" sz="23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Arial" pitchFamily="34" charset="0"/>
                <a:cs typeface="Arial" pitchFamily="34" charset="0"/>
              </a:rPr>
              <a:t>В настоящее время факультет имеет в своем составе 6 кафедр (ДГТУ – 135 кафедр):</a:t>
            </a:r>
          </a:p>
          <a:p>
            <a:pPr marL="0" indent="0">
              <a:buNone/>
            </a:pPr>
            <a:endParaRPr lang="ru-RU" altLang="ru-RU" sz="2300" dirty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Arial" pitchFamily="34" charset="0"/>
              <a:cs typeface="Arial" pitchFamily="34" charset="0"/>
            </a:endParaRPr>
          </a:p>
          <a:p>
            <a:r>
              <a:rPr lang="ru-RU" altLang="ru-RU" sz="23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Arial" pitchFamily="34" charset="0"/>
                <a:cs typeface="Arial" pitchFamily="34" charset="0"/>
              </a:rPr>
              <a:t>«Инженерная и компьютерная графика»</a:t>
            </a:r>
          </a:p>
          <a:p>
            <a:r>
              <a:rPr lang="ru-RU" altLang="ru-RU" sz="23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Arial" pitchFamily="34" charset="0"/>
                <a:cs typeface="Arial" pitchFamily="34" charset="0"/>
              </a:rPr>
              <a:t>«Проектирование  и технический сервис транспортно-технологических систем»</a:t>
            </a:r>
          </a:p>
          <a:p>
            <a:r>
              <a:rPr lang="ru-RU" altLang="ru-RU" sz="23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Arial" pitchFamily="34" charset="0"/>
                <a:cs typeface="Arial" pitchFamily="34" charset="0"/>
              </a:rPr>
              <a:t>«Проектирование и производство сельскохозяйственной техники» (базовая кафедра совместно с КЗ «Ростсельмаш»)</a:t>
            </a:r>
          </a:p>
          <a:p>
            <a:r>
              <a:rPr lang="ru-RU" altLang="ru-RU" sz="23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Arial" pitchFamily="34" charset="0"/>
                <a:cs typeface="Arial" pitchFamily="34" charset="0"/>
              </a:rPr>
              <a:t>«Техника и технология пищевых производств»</a:t>
            </a:r>
          </a:p>
          <a:p>
            <a:r>
              <a:rPr lang="ru-RU" altLang="ru-RU" sz="23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Arial" pitchFamily="34" charset="0"/>
                <a:cs typeface="Arial" pitchFamily="34" charset="0"/>
              </a:rPr>
              <a:t>«Теоретическая и прикладная механика»</a:t>
            </a:r>
          </a:p>
          <a:p>
            <a:r>
              <a:rPr lang="ru-RU" altLang="ru-RU" sz="23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Arial" pitchFamily="34" charset="0"/>
                <a:cs typeface="Arial" pitchFamily="34" charset="0"/>
              </a:rPr>
              <a:t>«Технология и оборудование переработки продукции АПК» (базовая кафедра совместно с АНЦ «Донской</a:t>
            </a:r>
            <a:r>
              <a:rPr lang="ru-RU" altLang="ru-RU" sz="2300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Arial" pitchFamily="34" charset="0"/>
                <a:cs typeface="Arial" pitchFamily="34" charset="0"/>
              </a:rPr>
              <a:t>»)</a:t>
            </a:r>
          </a:p>
          <a:p>
            <a:pPr marL="0" indent="0">
              <a:buNone/>
            </a:pPr>
            <a:endParaRPr lang="ru-RU" altLang="ru-RU" sz="2300" dirty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Arial" pitchFamily="34" charset="0"/>
              <a:cs typeface="Arial" pitchFamily="34" charset="0"/>
            </a:endParaRPr>
          </a:p>
          <a:p>
            <a:pPr marL="109537" indent="0">
              <a:buNone/>
            </a:pPr>
            <a:r>
              <a:rPr lang="ru-RU" altLang="ru-RU" sz="23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Arial" pitchFamily="34" charset="0"/>
                <a:cs typeface="Arial" pitchFamily="34" charset="0"/>
              </a:rPr>
              <a:t>Общий контингент  обучающихся:  614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ru-RU" dirty="0">
              <a:solidFill>
                <a:srgbClr val="0070C0"/>
              </a:solidFill>
              <a:latin typeface="Georgia" pitchFamily="18" charset="0"/>
              <a:ea typeface="Arial" pitchFamily="34" charset="0"/>
              <a:cs typeface="Arial" pitchFamily="34" charset="0"/>
            </a:endParaRPr>
          </a:p>
          <a:p>
            <a:pPr marL="0" indent="0">
              <a:spcBef>
                <a:spcPts val="100"/>
              </a:spcBef>
              <a:buNone/>
            </a:pPr>
            <a:endParaRPr lang="ru-RU" sz="3800" dirty="0">
              <a:solidFill>
                <a:srgbClr val="0070C0"/>
              </a:solidFill>
              <a:latin typeface="Georgia" pitchFamily="18" charset="0"/>
              <a:ea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70C0"/>
              </a:solidFill>
              <a:latin typeface="Georgia" pitchFamily="18" charset="0"/>
              <a:ea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 noEditPoints="1" noChangeArrowheads="1"/>
          </p:cNvSpPr>
          <p:nvPr>
            <p:ph type="title"/>
          </p:nvPr>
        </p:nvSpPr>
        <p:spPr bwMode="auto">
          <a:xfrm>
            <a:off x="3693034" y="114136"/>
            <a:ext cx="4480714" cy="369332"/>
          </a:xfr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ИНФОРМАЦИЯ О ФАКУЛЬТЕТЕ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38636" y="481220"/>
            <a:ext cx="6096000" cy="4537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70000"/>
              </a:lnSpc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Arial" pitchFamily="34" charset="0"/>
                <a:cs typeface="Arial" pitchFamily="34" charset="0"/>
              </a:rPr>
              <a:t>РЕАЛИЗАЦИЯ ОБРАЗОВАТЕЛЬНОЙ ДЕЯТЕЛЬНОСТИ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2694" y="5134907"/>
          <a:ext cx="5006840" cy="1344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3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3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804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eorgia" pitchFamily="18" charset="0"/>
                          <a:ea typeface="Arial" pitchFamily="34" charset="0"/>
                          <a:cs typeface="Arial" pitchFamily="34" charset="0"/>
                        </a:rPr>
                        <a:t>ОБРАЗОВАТЕЛЬНЫЕ ПРОГРАММЫ: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8049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bg1"/>
                          </a:solidFill>
                          <a:latin typeface="Georgia" pitchFamily="18" charset="0"/>
                          <a:ea typeface="Arial" pitchFamily="34" charset="0"/>
                          <a:cs typeface="Arial" pitchFamily="34" charset="0"/>
                        </a:rPr>
                        <a:t>8 – БАКАЛАВРИАТ 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Georgia" pitchFamily="18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Georgia" pitchFamily="18" charset="0"/>
                          <a:ea typeface="Arial" pitchFamily="34" charset="0"/>
                          <a:cs typeface="Arial" pitchFamily="34" charset="0"/>
                        </a:rPr>
                        <a:t>2 – СПЕЦИАЛИТЕТ</a:t>
                      </a:r>
                      <a:endParaRPr lang="ru-RU" sz="1600" kern="1200" dirty="0">
                        <a:solidFill>
                          <a:schemeClr val="bg1"/>
                        </a:solidFill>
                        <a:latin typeface="Georgia" pitchFamily="18" charset="0"/>
                        <a:ea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8049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bg1"/>
                          </a:solidFill>
                          <a:latin typeface="Georgia" pitchFamily="18" charset="0"/>
                          <a:ea typeface="Arial" pitchFamily="34" charset="0"/>
                          <a:cs typeface="Arial" pitchFamily="34" charset="0"/>
                        </a:rPr>
                        <a:t>6 – МАГИСТРАТУРА 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Georgia" pitchFamily="18" charset="0"/>
                          <a:ea typeface="Arial" pitchFamily="34" charset="0"/>
                          <a:cs typeface="Arial" pitchFamily="34" charset="0"/>
                        </a:rPr>
                        <a:t>2 – АСПИРАНТУРА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88805"/>
              </p:ext>
            </p:extLst>
          </p:nvPr>
        </p:nvGraphicFramePr>
        <p:xfrm>
          <a:off x="5513907" y="1024750"/>
          <a:ext cx="6449401" cy="5242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17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4942936" y="754057"/>
            <a:ext cx="5487997" cy="49774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42936" y="107726"/>
            <a:ext cx="554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с </a:t>
            </a:r>
            <a:r>
              <a:rPr lang="en-US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AMAZONE</a:t>
            </a:r>
            <a:r>
              <a:rPr lang="ru-RU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Werke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779" y="401108"/>
            <a:ext cx="3326890" cy="4874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23" y="3735011"/>
            <a:ext cx="3666013" cy="2447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07" y="1009290"/>
            <a:ext cx="3648974" cy="2432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60" y="956345"/>
            <a:ext cx="3427722" cy="2285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999" y="3582183"/>
            <a:ext cx="3509319" cy="2497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44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3" descr="\\DESIGN2\from k\Киселев_Э\Баннер-филиальная-сеть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r="18318"/>
          <a:stretch/>
        </p:blipFill>
        <p:spPr bwMode="auto">
          <a:xfrm>
            <a:off x="6260261" y="1788410"/>
            <a:ext cx="5156393" cy="42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7" y="146020"/>
            <a:ext cx="2380367" cy="76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55156" y="68761"/>
            <a:ext cx="8199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</a:t>
            </a:r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</a:t>
            </a:r>
            <a:r>
              <a:rPr lang="ru-RU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Агротехнологическим холдингом «БИЗОН»</a:t>
            </a:r>
          </a:p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4485036" y="1061999"/>
            <a:ext cx="1207078" cy="94042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en-US" sz="1400" dirty="0" smtClean="0">
                <a:solidFill>
                  <a:srgbClr val="DB0029"/>
                </a:solidFill>
              </a:rPr>
              <a:t>26</a:t>
            </a:r>
            <a:r>
              <a:rPr lang="ru-RU" altLang="en-US" sz="1400" dirty="0">
                <a:solidFill>
                  <a:srgbClr val="DB0029"/>
                </a:solidFill>
              </a:rPr>
              <a:t/>
            </a:r>
            <a:br>
              <a:rPr lang="ru-RU" altLang="en-US" sz="1400" dirty="0">
                <a:solidFill>
                  <a:srgbClr val="DB0029"/>
                </a:solidFill>
              </a:rPr>
            </a:br>
            <a:r>
              <a:rPr lang="ru-RU" altLang="en-US" sz="1400" dirty="0" smtClean="0"/>
              <a:t>филиалов</a:t>
            </a:r>
            <a:endParaRPr lang="en-GB" sz="1400" dirty="0"/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5689494" y="2981479"/>
            <a:ext cx="1436914" cy="117565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200" dirty="0" smtClean="0"/>
              <a:t>Дата основания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pPr algn="ctr"/>
            <a:r>
              <a:rPr lang="ru-RU" sz="1200" dirty="0" smtClean="0"/>
              <a:t>АХ Бизон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1</a:t>
            </a:r>
            <a:r>
              <a:rPr lang="ru-RU" sz="12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994 год </a:t>
            </a:r>
            <a:endParaRPr lang="ru-RU" sz="12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4882263" y="4544135"/>
            <a:ext cx="1614462" cy="128538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marL="177800" indent="0" algn="ctr">
              <a:lnSpc>
                <a:spcPct val="80000"/>
              </a:lnSpc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  <a:latin typeface="Tahoma" panose="020B0604030504040204" pitchFamily="34" charset="0"/>
              </a:rPr>
              <a:t>13 000 Га </a:t>
            </a:r>
            <a:r>
              <a:rPr lang="ru-RU" altLang="ru-RU" sz="1200" dirty="0" smtClean="0">
                <a:solidFill>
                  <a:schemeClr val="tx1"/>
                </a:solidFill>
                <a:latin typeface="Tahoma" panose="020B0604030504040204" pitchFamily="34" charset="0"/>
              </a:rPr>
              <a:t>пашни</a:t>
            </a:r>
          </a:p>
          <a:p>
            <a:pPr marL="177800" indent="0" algn="ctr">
              <a:lnSpc>
                <a:spcPct val="80000"/>
              </a:lnSpc>
              <a:buFontTx/>
              <a:buNone/>
            </a:pPr>
            <a:r>
              <a:rPr lang="ru-RU" altLang="ru-RU" sz="1200" dirty="0" smtClean="0">
                <a:solidFill>
                  <a:schemeClr val="tx1"/>
                </a:solidFill>
                <a:latin typeface="Tahoma" panose="020B0604030504040204" pitchFamily="34" charset="0"/>
              </a:rPr>
              <a:t> для внедрения</a:t>
            </a:r>
          </a:p>
          <a:p>
            <a:pPr marL="177800" indent="0" algn="ctr">
              <a:lnSpc>
                <a:spcPct val="80000"/>
              </a:lnSpc>
              <a:buFontTx/>
              <a:buNone/>
            </a:pPr>
            <a:r>
              <a:rPr lang="ru-RU" altLang="ru-RU" sz="1200" dirty="0" smtClean="0">
                <a:solidFill>
                  <a:schemeClr val="tx1"/>
                </a:solidFill>
                <a:latin typeface="Tahoma" panose="020B0604030504040204" pitchFamily="34" charset="0"/>
              </a:rPr>
              <a:t> инновационных </a:t>
            </a:r>
          </a:p>
          <a:p>
            <a:pPr marL="177800" indent="0" algn="ctr">
              <a:lnSpc>
                <a:spcPct val="80000"/>
              </a:lnSpc>
              <a:buFontTx/>
              <a:buNone/>
            </a:pPr>
            <a:r>
              <a:rPr lang="ru-RU" altLang="ru-RU" sz="1200" dirty="0" smtClean="0">
                <a:solidFill>
                  <a:schemeClr val="tx1"/>
                </a:solidFill>
                <a:latin typeface="Tahoma" panose="020B0604030504040204" pitchFamily="34" charset="0"/>
              </a:rPr>
              <a:t>технологий в РО</a:t>
            </a:r>
            <a:endParaRPr lang="ru-RU" altLang="ru-RU" sz="1200" b="1" dirty="0" smtClean="0">
              <a:solidFill>
                <a:srgbClr val="FF6600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484136059"/>
              </p:ext>
            </p:extLst>
          </p:nvPr>
        </p:nvGraphicFramePr>
        <p:xfrm>
          <a:off x="260476" y="1255616"/>
          <a:ext cx="5034828" cy="4873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26" name="Прямая соединительная линия 25"/>
          <p:cNvCxnSpPr/>
          <p:nvPr/>
        </p:nvCxnSpPr>
        <p:spPr>
          <a:xfrm flipH="1" flipV="1">
            <a:off x="2636322" y="736270"/>
            <a:ext cx="7794612" cy="67561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2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2678412" y="784927"/>
            <a:ext cx="7752522" cy="18904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5156" y="68761"/>
            <a:ext cx="8199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с Агротехнологическим холдингом «БИЗОН»</a:t>
            </a:r>
          </a:p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5" y="892737"/>
            <a:ext cx="10425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 Antiqua" panose="02040602050305030304" pitchFamily="18" charset="0"/>
              </a:rPr>
              <a:t>1 марта 2017 г</a:t>
            </a:r>
            <a:r>
              <a:rPr lang="ru-RU" b="1" dirty="0">
                <a:latin typeface="Book Antiqua" panose="02040602050305030304" pitchFamily="18" charset="0"/>
              </a:rPr>
              <a:t>. </a:t>
            </a:r>
            <a:r>
              <a:rPr lang="ru-RU" b="1" dirty="0" smtClean="0">
                <a:latin typeface="Book Antiqua" panose="02040602050305030304" pitchFamily="18" charset="0"/>
              </a:rPr>
              <a:t>– </a:t>
            </a:r>
            <a:r>
              <a:rPr lang="ru-RU" dirty="0">
                <a:latin typeface="Book Antiqua" panose="02040602050305030304" pitchFamily="18" charset="0"/>
              </a:rPr>
              <a:t>Соглашение о стратегическом партнерстве в области научно-технической и образовательной деятельности:</a:t>
            </a:r>
            <a:endParaRPr lang="ru-RU" b="1" dirty="0" smtClean="0">
              <a:latin typeface="Book Antiqua" panose="02040602050305030304" pitchFamily="18" charset="0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7" y="146020"/>
            <a:ext cx="210978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243209" y="5867499"/>
            <a:ext cx="3692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+mj-lt"/>
              </a:rPr>
              <a:t>КЛАСС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ДГТУ-БИЗОН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+mj-lt"/>
              </a:rPr>
              <a:t>«Цифровое сельское хозяйство»</a:t>
            </a:r>
            <a:endParaRPr lang="en-US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60475" y="1517564"/>
            <a:ext cx="900709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Организация совместной  практической работы  </a:t>
            </a:r>
            <a:r>
              <a:rPr lang="ru-RU" dirty="0" smtClean="0">
                <a:latin typeface="Book Antiqua" panose="02040602050305030304" pitchFamily="18" charset="0"/>
              </a:rPr>
              <a:t>студентов (</a:t>
            </a:r>
            <a:r>
              <a:rPr lang="ru-RU" dirty="0">
                <a:latin typeface="Book Antiqua" panose="02040602050305030304" pitchFamily="18" charset="0"/>
              </a:rPr>
              <a:t>по обслуживанию  систем   дистанционного  контроля , мониторов </a:t>
            </a:r>
            <a:r>
              <a:rPr lang="ru-RU" dirty="0" smtClean="0">
                <a:latin typeface="Book Antiqua" panose="02040602050305030304" pitchFamily="18" charset="0"/>
              </a:rPr>
              <a:t>    урожайности </a:t>
            </a:r>
            <a:r>
              <a:rPr lang="ru-RU" dirty="0">
                <a:latin typeface="Book Antiqua" panose="02040602050305030304" pitchFamily="18" charset="0"/>
              </a:rPr>
              <a:t>комбайнов ,  картированию полей, сбору  и обработки </a:t>
            </a:r>
            <a:r>
              <a:rPr lang="ru-RU" dirty="0" smtClean="0">
                <a:latin typeface="Book Antiqua" panose="02040602050305030304" pitchFamily="18" charset="0"/>
              </a:rPr>
              <a:t>  телеметрических  </a:t>
            </a:r>
            <a:r>
              <a:rPr lang="ru-RU" dirty="0">
                <a:latin typeface="Book Antiqua" panose="02040602050305030304" pitchFamily="18" charset="0"/>
              </a:rPr>
              <a:t>данных  сельхозмашин на базе клиентов АХ </a:t>
            </a:r>
            <a:r>
              <a:rPr lang="ru-RU" dirty="0" smtClean="0">
                <a:latin typeface="Book Antiqua" panose="02040602050305030304" pitchFamily="18" charset="0"/>
              </a:rPr>
              <a:t>  БИЗОН</a:t>
            </a:r>
            <a:r>
              <a:rPr lang="ru-RU" dirty="0">
                <a:latin typeface="Book Antiqua" panose="02040602050305030304" pitchFamily="18" charset="0"/>
              </a:rPr>
              <a:t>)</a:t>
            </a:r>
          </a:p>
          <a:p>
            <a:pPr marL="285750" lvl="0" indent="-285750">
              <a:buFontTx/>
              <a:buChar char="-"/>
            </a:pPr>
            <a:r>
              <a:rPr lang="ru-RU" dirty="0" smtClean="0">
                <a:latin typeface="Book Antiqua" panose="02040602050305030304" pitchFamily="18" charset="0"/>
              </a:rPr>
              <a:t>Организация </a:t>
            </a:r>
            <a:r>
              <a:rPr lang="ru-RU" dirty="0">
                <a:latin typeface="Book Antiqua" panose="02040602050305030304" pitchFamily="18" charset="0"/>
              </a:rPr>
              <a:t>подготовки и введение в учебный план  университета обучающего  курса  «Современные информационные  технологии в сельхозпроизводстве/Точное земледелие»</a:t>
            </a:r>
          </a:p>
          <a:p>
            <a:pPr marL="285750" lvl="0" indent="-285750"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Практическая подготовка  «</a:t>
            </a:r>
            <a:r>
              <a:rPr lang="ru-RU" dirty="0" err="1">
                <a:latin typeface="Book Antiqua" panose="02040602050305030304" pitchFamily="18" charset="0"/>
              </a:rPr>
              <a:t>мехатроников</a:t>
            </a:r>
            <a:r>
              <a:rPr lang="ru-RU" dirty="0">
                <a:latin typeface="Book Antiqua" panose="02040602050305030304" pitchFamily="18" charset="0"/>
              </a:rPr>
              <a:t>»  и  «</a:t>
            </a:r>
            <a:r>
              <a:rPr lang="ru-RU" dirty="0" err="1">
                <a:latin typeface="Book Antiqua" panose="02040602050305030304" pitchFamily="18" charset="0"/>
              </a:rPr>
              <a:t>дигитал</a:t>
            </a:r>
            <a:r>
              <a:rPr lang="ru-RU" dirty="0">
                <a:latin typeface="Book Antiqua" panose="02040602050305030304" pitchFamily="18" charset="0"/>
              </a:rPr>
              <a:t>-менеджеров» </a:t>
            </a:r>
            <a:endParaRPr lang="ru-RU" dirty="0" smtClean="0">
              <a:latin typeface="Book Antiqua" panose="0204060205030503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dirty="0" smtClean="0">
                <a:latin typeface="Book Antiqua" panose="02040602050305030304" pitchFamily="18" charset="0"/>
              </a:rPr>
              <a:t>из </a:t>
            </a:r>
            <a:r>
              <a:rPr lang="ru-RU" dirty="0">
                <a:latin typeface="Book Antiqua" panose="02040602050305030304" pitchFamily="18" charset="0"/>
              </a:rPr>
              <a:t>числа выпускников ДГТУ для дальнейшей их  трудоустройства   на предприятиях </a:t>
            </a:r>
            <a:r>
              <a:rPr lang="ru-RU" dirty="0" smtClean="0">
                <a:latin typeface="Book Antiqua" panose="02040602050305030304" pitchFamily="18" charset="0"/>
              </a:rPr>
              <a:t>отрасли;</a:t>
            </a:r>
            <a:endParaRPr lang="ru-RU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Book Antiqua" panose="02040602050305030304" pitchFamily="18" charset="0"/>
              </a:rPr>
              <a:t>Организация и оборудование  специализированного  учебного класса в </a:t>
            </a:r>
            <a:r>
              <a:rPr lang="ru-RU" dirty="0" smtClean="0">
                <a:latin typeface="Book Antiqua" panose="02040602050305030304" pitchFamily="18" charset="0"/>
              </a:rPr>
              <a:t>университете;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Book Antiqua" panose="02040602050305030304" pitchFamily="18" charset="0"/>
              </a:rPr>
              <a:t>Совместной </a:t>
            </a:r>
            <a:r>
              <a:rPr lang="ru-RU" dirty="0">
                <a:latin typeface="Book Antiqua" panose="02040602050305030304" pitchFamily="18" charset="0"/>
              </a:rPr>
              <a:t>учебно-научной и практической деятельности, обмене информацией ,студентами и стажировках </a:t>
            </a:r>
            <a:r>
              <a:rPr lang="ru-RU" dirty="0" smtClean="0">
                <a:latin typeface="Book Antiqua" panose="02040602050305030304" pitchFamily="18" charset="0"/>
              </a:rPr>
              <a:t>персонала </a:t>
            </a:r>
            <a:r>
              <a:rPr lang="ru-RU" dirty="0">
                <a:latin typeface="Book Antiqua" panose="02040602050305030304" pitchFamily="18" charset="0"/>
              </a:rPr>
              <a:t>, а так же о </a:t>
            </a:r>
            <a:endParaRPr lang="ru-RU" dirty="0" smtClean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Book Antiqua" panose="02040602050305030304" pitchFamily="18" charset="0"/>
              </a:rPr>
              <a:t>совместной  </a:t>
            </a:r>
            <a:r>
              <a:rPr lang="ru-RU" dirty="0" smtClean="0">
                <a:latin typeface="Book Antiqua" panose="02040602050305030304" pitchFamily="18" charset="0"/>
              </a:rPr>
              <a:t>работе </a:t>
            </a:r>
            <a:r>
              <a:rPr lang="ru-RU" dirty="0">
                <a:latin typeface="Book Antiqua" panose="02040602050305030304" pitchFamily="18" charset="0"/>
              </a:rPr>
              <a:t>с компанией   «STARA</a:t>
            </a:r>
            <a:r>
              <a:rPr lang="ru-RU" dirty="0" smtClean="0">
                <a:latin typeface="Book Antiqua" panose="02040602050305030304" pitchFamily="18" charset="0"/>
              </a:rPr>
              <a:t>» </a:t>
            </a:r>
            <a:r>
              <a:rPr lang="ru-RU" dirty="0">
                <a:latin typeface="Book Antiqua" panose="02040602050305030304" pitchFamily="18" charset="0"/>
              </a:rPr>
              <a:t>и  государственным  университетом  региона  </a:t>
            </a:r>
            <a:r>
              <a:rPr lang="ru-RU" dirty="0" smtClean="0">
                <a:latin typeface="Book Antiqua" panose="02040602050305030304" pitchFamily="18" charset="0"/>
              </a:rPr>
              <a:t>Рио-Гранде-де-</a:t>
            </a:r>
            <a:r>
              <a:rPr lang="ru-RU" dirty="0" err="1" smtClean="0">
                <a:latin typeface="Book Antiqua" panose="02040602050305030304" pitchFamily="18" charset="0"/>
              </a:rPr>
              <a:t>сул</a:t>
            </a:r>
            <a:r>
              <a:rPr lang="ru-RU" dirty="0" smtClean="0">
                <a:latin typeface="Book Antiqua" panose="02040602050305030304" pitchFamily="18" charset="0"/>
              </a:rPr>
              <a:t>,  </a:t>
            </a:r>
            <a:r>
              <a:rPr lang="ru-RU" dirty="0">
                <a:latin typeface="Book Antiqua" panose="02040602050305030304" pitchFamily="18" charset="0"/>
              </a:rPr>
              <a:t>Бразилия</a:t>
            </a:r>
          </a:p>
          <a:p>
            <a:pPr marL="285750" indent="-285750">
              <a:buFontTx/>
              <a:buChar char="-"/>
            </a:pP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D818D0B-BBFB-B142-A038-C7E414B08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992" y="3759667"/>
            <a:ext cx="3201357" cy="2130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E49EBE9-DEE4-6C47-B737-8C10E3CBA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18" r="-1037" b="6740"/>
          <a:stretch/>
        </p:blipFill>
        <p:spPr>
          <a:xfrm>
            <a:off x="9179044" y="1442766"/>
            <a:ext cx="2300305" cy="221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763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2678412" y="784927"/>
            <a:ext cx="7752522" cy="18904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5156" y="68761"/>
            <a:ext cx="8199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с Агротехнологическим холдингом «БИЗОН»</a:t>
            </a:r>
          </a:p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7" y="146020"/>
            <a:ext cx="210978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\\DESIGN2\from k\переходная галлерея\филиалы\фото ф.сеть переходная\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114" y="1471446"/>
            <a:ext cx="3858153" cy="2232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\\DESIGN2\from k\переходная галлерея\филиалы\фото ф.сеть переходная\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00" y="3975351"/>
            <a:ext cx="5257800" cy="233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49" y="1475031"/>
            <a:ext cx="3349397" cy="2232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97" y="3975351"/>
            <a:ext cx="3639492" cy="2426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6" y="1471446"/>
            <a:ext cx="3357268" cy="2232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39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2678412" y="784927"/>
            <a:ext cx="7752522" cy="18904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63504" y="128675"/>
            <a:ext cx="4764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с </a:t>
            </a:r>
            <a:r>
              <a:rPr lang="en-US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MARS</a:t>
            </a:r>
            <a:endParaRPr lang="ru-RU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s://pp.userapi.com/c845323/v845323633/12da48/tdETFYXQo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79" y="4048708"/>
            <a:ext cx="3151151" cy="236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848536/v848536633/b0b18/y9XOuEXWwj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99" y="4253634"/>
            <a:ext cx="3498827" cy="195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p.userapi.com/c845120/v845120633/127412/02KMmWBSl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81" y="1046143"/>
            <a:ext cx="3603470" cy="270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Ð°ÑÑÐ¸Ð½ÐºÐ¸ Ð¿Ð¾ Ð·Ð°Ð¿ÑÐ¾ÑÑ ÐºÐ¾Ð¼Ð¿Ð°Ð½Ð¸Ñ Ð¼Ð°ÑÑ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6" y="368010"/>
            <a:ext cx="2363450" cy="5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90877" y="1052784"/>
            <a:ext cx="5780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buAutoNum type="arabicPeriod"/>
            </a:pPr>
            <a:r>
              <a:rPr lang="ru-RU" dirty="0">
                <a:latin typeface="+mj-lt"/>
              </a:rPr>
              <a:t>Разработка технологий получения белковых </a:t>
            </a:r>
            <a:r>
              <a:rPr lang="ru-RU" dirty="0" smtClean="0">
                <a:latin typeface="+mj-lt"/>
              </a:rPr>
              <a:t>концентратов </a:t>
            </a:r>
            <a:r>
              <a:rPr lang="ru-RU" dirty="0">
                <a:latin typeface="+mj-lt"/>
              </a:rPr>
              <a:t>из насекомых;</a:t>
            </a:r>
          </a:p>
          <a:p>
            <a:pPr indent="-342900">
              <a:buAutoNum type="arabicPeriod"/>
            </a:pPr>
            <a:r>
              <a:rPr lang="ru-RU" dirty="0">
                <a:latin typeface="+mj-lt"/>
              </a:rPr>
              <a:t>Определение качества продовольственного сырья и пищевых продуктов;</a:t>
            </a:r>
          </a:p>
          <a:p>
            <a:pPr indent="-342900">
              <a:buAutoNum type="arabicPeriod"/>
            </a:pPr>
            <a:r>
              <a:rPr lang="ru-RU" dirty="0">
                <a:latin typeface="+mj-lt"/>
              </a:rPr>
              <a:t>Разработка рецептуры и оптимизация технологий мясных продуктов;</a:t>
            </a:r>
          </a:p>
          <a:p>
            <a:pPr indent="-342900">
              <a:buAutoNum type="arabicPeriod"/>
            </a:pPr>
            <a:r>
              <a:rPr lang="ru-RU" dirty="0">
                <a:latin typeface="+mj-lt"/>
              </a:rPr>
              <a:t>Дозирование сыпучих продуктов и сырья;</a:t>
            </a:r>
          </a:p>
          <a:p>
            <a:pPr indent="-342900">
              <a:buAutoNum type="arabicPeriod"/>
            </a:pPr>
            <a:r>
              <a:rPr lang="ru-RU" dirty="0">
                <a:latin typeface="+mj-lt"/>
              </a:rPr>
              <a:t>Разработка лечебных, лечебно-профилактических, профилактических продуктов </a:t>
            </a:r>
            <a:r>
              <a:rPr lang="ru-RU" dirty="0" smtClean="0">
                <a:latin typeface="+mj-lt"/>
              </a:rPr>
              <a:t>питания.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80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4245" t="15086" r="4975" b="10361"/>
          <a:stretch/>
        </p:blipFill>
        <p:spPr>
          <a:xfrm>
            <a:off x="520953" y="968320"/>
            <a:ext cx="11067690" cy="5115464"/>
          </a:xfrm>
          <a:prstGeom prst="rect">
            <a:avLst/>
          </a:prstGeom>
        </p:spPr>
      </p:pic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2678412" y="784927"/>
            <a:ext cx="7752522" cy="18904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03563" y="320177"/>
            <a:ext cx="5242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УЧЕБНО-ОПЫТНЫЙ ПОЛИГОН ДГТУ</a:t>
            </a:r>
            <a:endParaRPr lang="ru-RU" sz="20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070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455156" y="68761"/>
            <a:ext cx="8199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</a:p>
          <a:p>
            <a:pPr algn="ctr"/>
            <a:r>
              <a:rPr lang="ru-RU" sz="16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С ЛУДУНСКИМ УНИВЕРСИТЕТОМ, Г. ЯНЬТАЙ (КИТАЙСКАЯ НАРОДНАЯ РЕСПУБЛИКА)</a:t>
            </a:r>
            <a:endParaRPr lang="ru-RU" sz="16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6" name="Содержимое 4"/>
          <p:cNvSpPr txBox="1">
            <a:spLocks/>
          </p:cNvSpPr>
          <p:nvPr/>
        </p:nvSpPr>
        <p:spPr>
          <a:xfrm>
            <a:off x="0" y="1718578"/>
            <a:ext cx="4618856" cy="47091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Основные направления сотрудничества: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Летняя краткосрочная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программа культурного обмена студентами;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Программа академического обмена бакалаврами;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Программа обмена преподавателями;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Совместная магистерская образовательная программа.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37" name="Picture 2" descr="C:\Users\Griha\Downloads\ZJ0I4U1VcNA.jpg"/>
          <p:cNvPicPr>
            <a:picLocks noChangeAspect="1" noChangeArrowheads="1"/>
          </p:cNvPicPr>
          <p:nvPr/>
        </p:nvPicPr>
        <p:blipFill>
          <a:blip r:embed="rId3" cstate="print"/>
          <a:srcRect t="16453" b="7864"/>
          <a:stretch>
            <a:fillRect/>
          </a:stretch>
        </p:blipFill>
        <p:spPr bwMode="auto">
          <a:xfrm>
            <a:off x="8828581" y="2221309"/>
            <a:ext cx="2952328" cy="2979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7"/>
          <a:stretch>
            <a:fillRect/>
          </a:stretch>
        </p:blipFill>
        <p:spPr bwMode="auto">
          <a:xfrm>
            <a:off x="5382394" y="1472441"/>
            <a:ext cx="288341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C:\Users\Griha\YandexDisk\2017 DSTU photoes\20171121-俄罗斯顿河国立技术大学访问鲁东大学 (137).jpg"/>
          <p:cNvPicPr>
            <a:picLocks noChangeAspect="1" noChangeArrowheads="1"/>
          </p:cNvPicPr>
          <p:nvPr/>
        </p:nvPicPr>
        <p:blipFill>
          <a:blip r:embed="rId5" cstate="print"/>
          <a:srcRect t="2372" b="10085"/>
          <a:stretch>
            <a:fillRect/>
          </a:stretch>
        </p:blipFill>
        <p:spPr bwMode="auto">
          <a:xfrm>
            <a:off x="4040929" y="3790699"/>
            <a:ext cx="4441755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8" descr="Картинки по запросу университет Лудонг лог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058" y="105602"/>
            <a:ext cx="1672680" cy="1672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Прямая соединительная линия 17"/>
          <p:cNvCxnSpPr/>
          <p:nvPr/>
        </p:nvCxnSpPr>
        <p:spPr>
          <a:xfrm flipH="1" flipV="1">
            <a:off x="2671948" y="973777"/>
            <a:ext cx="7794612" cy="91312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3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455156" y="68761"/>
            <a:ext cx="81990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 </a:t>
            </a:r>
          </a:p>
          <a:p>
            <a:pPr algn="ctr"/>
            <a:r>
              <a:rPr lang="ru-RU" sz="16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ДГТУ С ЛУДУНСКИМ УНИВЕРСИТЕТОМ, Г. ЯНЬТАЙ</a:t>
            </a:r>
          </a:p>
          <a:p>
            <a:pPr algn="ctr"/>
            <a:r>
              <a:rPr lang="ru-RU" sz="16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(КИТАЙСКАЯ НАРОДНАЯ РЕСПУБЛИКА)</a:t>
            </a:r>
            <a:endParaRPr lang="ru-RU" sz="16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397602" y="1462427"/>
            <a:ext cx="5328592" cy="52174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Проведение совместной Международной конференции «Современные технологии в сельском хозяйстве» в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Лудунском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 университете </a:t>
            </a:r>
            <a:r>
              <a:rPr lang="ru-RU" sz="1700" dirty="0" smtClean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22-25 июля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2018 года;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700" dirty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Проведение совместной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cs typeface="Times New Roman" pitchFamily="18" charset="0"/>
              </a:rPr>
              <a:t>6-й Международной научно-практической конференции «Инновационные технологии в науке и образовании» в ДГТУ в сентябре 2018 года.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19" name="Picture 5" descr="https://pp.userapi.com/c639716/v639716669/4543d/yJCBe1VuVbo.jpg"/>
          <p:cNvPicPr>
            <a:picLocks noChangeAspect="1" noChangeArrowheads="1"/>
          </p:cNvPicPr>
          <p:nvPr/>
        </p:nvPicPr>
        <p:blipFill>
          <a:blip r:embed="rId3" cstate="print"/>
          <a:srcRect t="9133" b="10014"/>
          <a:stretch>
            <a:fillRect/>
          </a:stretch>
        </p:blipFill>
        <p:spPr bwMode="auto">
          <a:xfrm>
            <a:off x="6227805" y="3993693"/>
            <a:ext cx="3751419" cy="2315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8" descr="Картинки по запросу университет Лудонг лог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058" y="105602"/>
            <a:ext cx="1473816" cy="1473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3" name="Прямая соединительная линия 22"/>
          <p:cNvCxnSpPr/>
          <p:nvPr/>
        </p:nvCxnSpPr>
        <p:spPr>
          <a:xfrm flipH="1" flipV="1">
            <a:off x="2481943" y="961901"/>
            <a:ext cx="7960866" cy="67562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1"/>
          <a:stretch/>
        </p:blipFill>
        <p:spPr>
          <a:xfrm>
            <a:off x="1002438" y="3838841"/>
            <a:ext cx="4118919" cy="2624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499" y="1283390"/>
            <a:ext cx="3553310" cy="2362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1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514532" y="318143"/>
            <a:ext cx="819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ТЕРРИТОРИАЛЬНЫЙ КЛАСТЕР «ДОЛИНА ДОНА»</a:t>
            </a:r>
          </a:p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588821" y="748145"/>
            <a:ext cx="7842113" cy="55686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641" y="158017"/>
            <a:ext cx="1224994" cy="14699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687" y="1984057"/>
            <a:ext cx="872902" cy="87290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432955" y="894339"/>
            <a:ext cx="64429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ДГТУ – специализированная организация территориального кластера «Долина Дона»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Задачи кластера: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Подготовка кадров для виноградарско-винодельческой отрасли;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Популяризация Донского виноградарства и виноделия, сохранение и выращивание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автохтонных сортов винограда;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Приток инвестиций;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Увеличение доли рынка, увеличение производства импортозамещающей виноградарской и винодельческой продукции; 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Совместная реализация комплексных проектов, взаимная поддержка реализации интересов участников Кластера при участии в проектах, программах, грантах и других мероприятиях;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Создание розничной сети магазинов «Долина Дона»;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Развитие винных туров на родине русского винограда с дегустациями вина на территории его происхождения;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Снижение производственных издержек,  оптимизация ценообразования и повышение качества в цепях поставок товаров, работ, услуг для участников кластера.</a:t>
            </a:r>
            <a:endParaRPr lang="ru-RU" sz="1600" dirty="0">
              <a:latin typeface="+mj-lt"/>
            </a:endParaRPr>
          </a:p>
        </p:txBody>
      </p:sp>
      <p:pic>
        <p:nvPicPr>
          <p:cNvPr id="24" name="Picture 4" descr="https://pp.userapi.com/c834102/v834102768/5759/Q1euMZ7Lif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360" r="3579" b="1104"/>
          <a:stretch/>
        </p:blipFill>
        <p:spPr bwMode="auto">
          <a:xfrm>
            <a:off x="10319657" y="1548438"/>
            <a:ext cx="1498464" cy="217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10299" y="4313495"/>
            <a:ext cx="1476900" cy="21482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00625" y="2199258"/>
            <a:ext cx="2156721" cy="3568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04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556489" y="303972"/>
            <a:ext cx="8199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ТЕРРИТОРИАЛЬНЫЙ КЛАСТЕР «ДОЛИНА ДОНА»</a:t>
            </a:r>
          </a:p>
          <a:p>
            <a:pPr algn="ctr"/>
            <a:endParaRPr lang="ru-RU" sz="2000" b="1" dirty="0">
              <a:latin typeface="Book Antiqua" panose="0204060205030503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588821" y="748145"/>
            <a:ext cx="7842113" cy="55686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641" y="158017"/>
            <a:ext cx="1224994" cy="14699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29603" y="964455"/>
            <a:ext cx="651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Ключевые участники проекта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6411" y="1533983"/>
            <a:ext cx="71140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00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Департамент потребительского рынка Ростовской области</a:t>
            </a:r>
          </a:p>
          <a:p>
            <a:pPr marL="46800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Донской государственный технический университет (ДГТУ),</a:t>
            </a:r>
          </a:p>
          <a:p>
            <a:pPr marL="46800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ВНИИ виноградарства и виноделия имени Я.И. Потапенко,</a:t>
            </a:r>
          </a:p>
          <a:p>
            <a:pPr marL="46800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Союз Виноградарей и виноделов Дона,</a:t>
            </a:r>
          </a:p>
          <a:p>
            <a:pPr marL="46800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Крупные и малые  винодельческие хозяйства,</a:t>
            </a:r>
          </a:p>
          <a:p>
            <a:pPr marL="46800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Союз виноградарей и виноделов Дона и Волги,</a:t>
            </a:r>
          </a:p>
          <a:p>
            <a:pPr marL="46800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Агротехнологический холдинг ООО «Бизон-</a:t>
            </a:r>
            <a:r>
              <a:rPr lang="ru-RU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Тейд</a:t>
            </a:r>
            <a:r>
              <a:rPr lang="ru-RU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»,</a:t>
            </a:r>
          </a:p>
          <a:p>
            <a:pPr marL="46800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Филиал Банка ВТБ (ПАО) в г. Ростове-на-Дону,</a:t>
            </a:r>
          </a:p>
          <a:p>
            <a:pPr marL="182250"/>
            <a:r>
              <a:rPr lang="ru-RU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  другие бизнес-сообщества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38310" y="4859415"/>
            <a:ext cx="1550510" cy="155051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/>
          <a:srcRect t="30086" b="29330"/>
          <a:stretch/>
        </p:blipFill>
        <p:spPr>
          <a:xfrm>
            <a:off x="3780367" y="5575614"/>
            <a:ext cx="2678356" cy="81419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3089" y="4796377"/>
            <a:ext cx="2714800" cy="138333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1015" y="4557448"/>
            <a:ext cx="2637060" cy="88917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2082" y="4835722"/>
            <a:ext cx="1231902" cy="120476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99859" y="3973813"/>
            <a:ext cx="981618" cy="17238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8310" y="3638248"/>
            <a:ext cx="1402332" cy="957592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ÑÐµÐ¹Ð½Ð° ÑÑÑ Ð½ÑÐ²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34" y="2381273"/>
            <a:ext cx="1985368" cy="133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1910" y="1205347"/>
            <a:ext cx="9048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prstClr val="white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69455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98846" y="70629"/>
            <a:ext cx="1027111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МЕЖДУНАРОДНАЯ И ПРОФЕССИОНАЛЬНО-ОБЩЕСТВЕННАЯ АККРЕДИТАЦИЯ ОБРАЗОВАТЕЛЬНЫХ ПРОГРАММ ФАКУЛЬТЕТА</a:t>
            </a: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128C6B6-97AA-4C8A-A8B0-4F44470E8AD4}" type="slidenum">
              <a:rPr lang="ru-RU" sz="1100" smtClean="0"/>
              <a:pPr>
                <a:defRPr/>
              </a:pPr>
              <a:t>3</a:t>
            </a:fld>
            <a:endParaRPr lang="ru-RU" sz="110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94108BEF-567D-BE43-8C29-8606ACE0F036}"/>
              </a:ext>
            </a:extLst>
          </p:cNvPr>
          <p:cNvSpPr/>
          <p:nvPr/>
        </p:nvSpPr>
        <p:spPr>
          <a:xfrm>
            <a:off x="769455" y="5027548"/>
            <a:ext cx="10721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>
                <a:latin typeface="Book Antiqua" panose="02040602050305030304" pitchFamily="18" charset="0"/>
              </a:rPr>
              <a:t>В 2017 году образовательная программа </a:t>
            </a:r>
            <a:r>
              <a:rPr lang="ru-RU" sz="2000" dirty="0">
                <a:latin typeface="Book Antiqua" panose="02040602050305030304" pitchFamily="18" charset="0"/>
              </a:rPr>
              <a:t>«Процессы и аппараты пищевых производств</a:t>
            </a:r>
            <a:r>
              <a:rPr lang="ru-RU" sz="2000" dirty="0" smtClean="0">
                <a:latin typeface="Book Antiqua" panose="02040602050305030304" pitchFamily="18" charset="0"/>
              </a:rPr>
              <a:t>» (15.04.02 </a:t>
            </a:r>
            <a:r>
              <a:rPr lang="ru-RU" sz="2000" dirty="0">
                <a:latin typeface="Book Antiqua" panose="02040602050305030304" pitchFamily="18" charset="0"/>
              </a:rPr>
              <a:t>Технологические машины и </a:t>
            </a:r>
            <a:r>
              <a:rPr lang="ru-RU" sz="2000" dirty="0" smtClean="0">
                <a:latin typeface="Book Antiqua" panose="02040602050305030304" pitchFamily="18" charset="0"/>
              </a:rPr>
              <a:t>оборудование) успешно прошла процедуру аккредитации Ассоциации инженерного образования  России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40" y="984035"/>
            <a:ext cx="2596800" cy="383812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E0C5D039-E496-F44F-97A9-A659FFFC9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68" y="984035"/>
            <a:ext cx="2677694" cy="383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514532" y="318143"/>
            <a:ext cx="8199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ТЕРРИТОРИАЛЬНЫЙ КЛАСТЕР «ДОЛИНА ДОНА»</a:t>
            </a:r>
          </a:p>
          <a:p>
            <a:pPr algn="ctr"/>
            <a:endParaRPr lang="ru-RU" sz="2000" b="1" dirty="0">
              <a:latin typeface="Book Antiqua" panose="0204060205030503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588821" y="748145"/>
            <a:ext cx="7842113" cy="55686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641" y="158017"/>
            <a:ext cx="1224994" cy="14699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687" y="1709313"/>
            <a:ext cx="872902" cy="872902"/>
          </a:xfrm>
          <a:prstGeom prst="rect">
            <a:avLst/>
          </a:prstGeom>
        </p:spPr>
      </p:pic>
      <p:pic>
        <p:nvPicPr>
          <p:cNvPr id="28" name="Рисунок 27" descr="DSC_52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29988" y="1078772"/>
            <a:ext cx="4602308" cy="3072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48" y="3476908"/>
            <a:ext cx="4559203" cy="3034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79" y="1078772"/>
            <a:ext cx="3037715" cy="2017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17609" t="10462" r="17793" b="12545"/>
          <a:stretch/>
        </p:blipFill>
        <p:spPr>
          <a:xfrm>
            <a:off x="2303253" y="4362218"/>
            <a:ext cx="2994892" cy="2007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444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588821" y="748145"/>
            <a:ext cx="7842113" cy="55686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55252" y="372717"/>
            <a:ext cx="6628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ОРГАНИЗАЦИЯ МЕЖДУНАРОДНЫХ МЕРОПРИЯТИЙ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0" y="1426768"/>
            <a:ext cx="2471955" cy="16435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80" y="4048535"/>
            <a:ext cx="2462487" cy="1641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54" y="1426768"/>
            <a:ext cx="2472231" cy="164377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47" y="4046743"/>
            <a:ext cx="2466180" cy="16437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5" y="1426768"/>
            <a:ext cx="2191694" cy="164377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29" y="1426768"/>
            <a:ext cx="2521619" cy="164955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04477" y="3114872"/>
            <a:ext cx="49906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VI </a:t>
            </a:r>
            <a:r>
              <a:rPr lang="ru-RU" sz="1400" dirty="0" smtClean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Международная научно-практическая конференция </a:t>
            </a:r>
            <a:r>
              <a:rPr lang="ru-RU" sz="1400" dirty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«Инновационные технологии в науке и образовании</a:t>
            </a:r>
            <a:r>
              <a:rPr lang="ru-RU" sz="1400" dirty="0" smtClean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5 – 9 сентября 2018 г.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Планируется: 9-14 сентября 2019 г.</a:t>
            </a:r>
          </a:p>
          <a:p>
            <a:pPr algn="ctr"/>
            <a:endParaRPr lang="ru-RU" sz="1400" dirty="0">
              <a:solidFill>
                <a:srgbClr val="002060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38776" y="5675762"/>
            <a:ext cx="6105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defRPr>
            </a:lvl1pPr>
          </a:lstStyle>
          <a:p>
            <a:r>
              <a:rPr lang="ru-RU" dirty="0"/>
              <a:t>XII </a:t>
            </a:r>
            <a:r>
              <a:rPr lang="ru-RU" dirty="0" smtClean="0"/>
              <a:t>Международная научно-практическая конференция </a:t>
            </a:r>
            <a:r>
              <a:rPr lang="ru-RU" dirty="0"/>
              <a:t>«Состояние и перспективы развития агропромышленного комплекса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28-1 марта 2019 г.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6253145" y="3222593"/>
            <a:ext cx="4918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defRPr>
            </a:lvl1pPr>
          </a:lstStyle>
          <a:p>
            <a:r>
              <a:rPr lang="ru-RU" dirty="0"/>
              <a:t>Международная научно-практическая конференция «Современные технологии в сельском хозяйстве</a:t>
            </a:r>
            <a:r>
              <a:rPr lang="ru-RU" dirty="0"/>
              <a:t>»</a:t>
            </a:r>
          </a:p>
          <a:p>
            <a:r>
              <a:rPr lang="ru-RU" dirty="0"/>
              <a:t>22-25 июля </a:t>
            </a:r>
            <a:r>
              <a:rPr lang="ru-RU" dirty="0" smtClean="0"/>
              <a:t>2018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02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588821" y="748145"/>
            <a:ext cx="7842113" cy="55686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3" name="Picture 2" descr="https://im0-tub-ru.yandex.net/i?id=c25b1754e4f023fb4e82e6717dea5d1b&amp;n=13">
            <a:hlinkClick r:id="rId3"/>
            <a:extLst>
              <a:ext uri="{FF2B5EF4-FFF2-40B4-BE49-F238E27FC236}">
                <a16:creationId xmlns:a16="http://schemas.microsoft.com/office/drawing/2014/main" xmlns="" id="{66DFFE23-CA5B-4B46-923D-C358DF488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98" y="1011647"/>
            <a:ext cx="1691103" cy="1654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avatanplus.com/files/resources/original/56f93ed974418153bd9d8184.png">
            <a:hlinkClick r:id="rId5"/>
            <a:extLst>
              <a:ext uri="{FF2B5EF4-FFF2-40B4-BE49-F238E27FC236}">
                <a16:creationId xmlns:a16="http://schemas.microsoft.com/office/drawing/2014/main" xmlns="" id="{A0DBA671-D2F6-4BC8-9D31-B520480E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712" y="1281334"/>
            <a:ext cx="2147597" cy="1654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avatanplus.com/files/resources/original/577c3c1bd4c28155bd4accdf.png">
            <a:hlinkClick r:id="rId7"/>
            <a:extLst>
              <a:ext uri="{FF2B5EF4-FFF2-40B4-BE49-F238E27FC236}">
                <a16:creationId xmlns:a16="http://schemas.microsoft.com/office/drawing/2014/main" xmlns="" id="{A72294BB-35BF-45FA-9549-4023CE854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417" y="1154160"/>
            <a:ext cx="1380976" cy="1369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xn----7sbbim4af3axn.xn--p1ai/attachments/Image/photo.jpg?template=generic">
            <a:hlinkClick r:id="rId9"/>
            <a:extLst>
              <a:ext uri="{FF2B5EF4-FFF2-40B4-BE49-F238E27FC236}">
                <a16:creationId xmlns:a16="http://schemas.microsoft.com/office/drawing/2014/main" xmlns="" id="{0FE37660-B372-43B5-A2C9-B8412D855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60" y="1151791"/>
            <a:ext cx="1436732" cy="1436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s://avatanplus.com/files/resources/original/57d3d0a9e386c157136717cc.png">
            <a:hlinkClick r:id="rId11"/>
            <a:extLst>
              <a:ext uri="{FF2B5EF4-FFF2-40B4-BE49-F238E27FC236}">
                <a16:creationId xmlns:a16="http://schemas.microsoft.com/office/drawing/2014/main" xmlns="" id="{0A5FF2A4-4413-4401-AFBD-77A68339F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5" y="1151791"/>
            <a:ext cx="1326246" cy="1326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c18d1bd9ac78e1ab08ce-2577b798bfff78039f291c64153e2511.ssl.cf2.rackcdn.com/3511648">
            <a:hlinkClick r:id="rId13"/>
            <a:extLst>
              <a:ext uri="{FF2B5EF4-FFF2-40B4-BE49-F238E27FC236}">
                <a16:creationId xmlns:a16="http://schemas.microsoft.com/office/drawing/2014/main" xmlns="" id="{22127382-B434-46F2-B4F7-827A8DB57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56" y="1302100"/>
            <a:ext cx="1330708" cy="1327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481" y="239600"/>
            <a:ext cx="3145499" cy="409897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3265735" y="397816"/>
            <a:ext cx="5960644" cy="493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СЕТИ</a:t>
            </a:r>
            <a:endParaRPr lang="ru-RU" sz="18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575338" y="2566054"/>
            <a:ext cx="10080630" cy="288207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</a:rPr>
              <a:t>vk.com/</a:t>
            </a:r>
            <a:r>
              <a:rPr lang="en-US" u="sng" dirty="0" err="1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</a:rPr>
              <a:t>apdstu</a:t>
            </a:r>
            <a:r>
              <a:rPr lang="en-US" u="sng" dirty="0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</a:rPr>
              <a:t> </a:t>
            </a:r>
            <a:endParaRPr lang="ru-RU" u="sng" dirty="0" smtClean="0">
              <a:solidFill>
                <a:srgbClr val="0070C0"/>
              </a:solidFill>
              <a:latin typeface="Georgia" panose="02040502050405020303" pitchFamily="18" charset="0"/>
              <a:ea typeface="Arial" charset="0"/>
              <a:cs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</a:rPr>
              <a:t>ok.ru/group/54272145883376</a:t>
            </a:r>
            <a:endParaRPr lang="ru-RU" u="sng" dirty="0" smtClean="0">
              <a:solidFill>
                <a:srgbClr val="0070C0"/>
              </a:solidFill>
              <a:latin typeface="Georgia" panose="02040502050405020303" pitchFamily="18" charset="0"/>
              <a:ea typeface="Arial" charset="0"/>
              <a:cs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  <a:hlinkClick r:id="rId16"/>
              </a:rPr>
              <a:t>www.instagram.com/ap_dstu/</a:t>
            </a:r>
            <a:endParaRPr lang="ru-RU" u="sng" dirty="0" smtClean="0">
              <a:solidFill>
                <a:srgbClr val="0070C0"/>
              </a:solidFill>
              <a:latin typeface="Georgia" panose="02040502050405020303" pitchFamily="18" charset="0"/>
              <a:ea typeface="Arial" charset="0"/>
              <a:cs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  <a:hlinkClick r:id="rId17"/>
              </a:rPr>
              <a:t>www.facebook.com/groups/AgroProms/</a:t>
            </a:r>
            <a:endParaRPr lang="ru-RU" u="sng" dirty="0" smtClean="0">
              <a:solidFill>
                <a:srgbClr val="0070C0"/>
              </a:solidFill>
              <a:latin typeface="Georgia" panose="02040502050405020303" pitchFamily="18" charset="0"/>
              <a:ea typeface="Arial" charset="0"/>
              <a:cs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</a:rPr>
              <a:t>twitter.com/</a:t>
            </a:r>
            <a:r>
              <a:rPr lang="en-US" u="sng" dirty="0" err="1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</a:rPr>
              <a:t>ap_dstu?s</a:t>
            </a:r>
            <a:r>
              <a:rPr lang="en-US" u="sng" dirty="0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</a:rPr>
              <a:t>=09</a:t>
            </a:r>
            <a:endParaRPr lang="ru-RU" u="sng" dirty="0" smtClean="0">
              <a:solidFill>
                <a:srgbClr val="0070C0"/>
              </a:solidFill>
              <a:latin typeface="Georgia" panose="02040502050405020303" pitchFamily="18" charset="0"/>
              <a:ea typeface="Arial" charset="0"/>
              <a:cs typeface="Arial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</a:rPr>
              <a:t>www.youtube.com/channel/UCUHY_R-I0iKrj9xGpcAB4xA</a:t>
            </a:r>
            <a:r>
              <a:rPr lang="ru-RU" u="sng" dirty="0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55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875">
              <a:tabLst>
                <a:tab pos="11206163" algn="l"/>
              </a:tabLst>
            </a:pPr>
            <a:r>
              <a:rPr lang="en-US" sz="12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200" b="1" dirty="0">
              <a:ln w="22225">
                <a:noFill/>
                <a:prstDash val="solid"/>
              </a:ln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2667000" y="618887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326644" y="105602"/>
            <a:ext cx="52673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457200" eaLnBrk="1" fontAlgn="auto" hangingPunct="1">
              <a:spcAft>
                <a:spcPts val="0"/>
              </a:spcAft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n-GB" sz="3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12" y="5639399"/>
            <a:ext cx="11666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9B2"/>
                </a:solidFill>
                <a:latin typeface="Book Antiqua" panose="02040602050305030304" pitchFamily="18" charset="0"/>
              </a:rPr>
              <a:t>СПАСИБО ЗА ВНИМАНИЕ!</a:t>
            </a:r>
            <a:endParaRPr lang="ru-RU" sz="3200" b="1" dirty="0">
              <a:solidFill>
                <a:srgbClr val="0079B2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2" y="0"/>
            <a:ext cx="12211052" cy="52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prstClr val="white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69455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98846" y="70629"/>
            <a:ext cx="1027111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ГЕОГРАФИЯ КОНТИНГЕНТА ОБУЧАЮЩИХСЯ </a:t>
            </a:r>
          </a:p>
        </p:txBody>
      </p:sp>
      <p:pic>
        <p:nvPicPr>
          <p:cNvPr id="17" name="Рисунок 16" descr="http://texmettravel.com/flags/columbia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570" y="909261"/>
            <a:ext cx="1635384" cy="124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://latesthdwallpapers1.com/wp-content/uploads/2015/03/Georgia-National-Flag-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49" y="2770960"/>
            <a:ext cx="1491427" cy="112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://flag.kuda.ua/wp-content/uploads/2015/01/179.-Uzbekistan-1024x5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83" y="4749620"/>
            <a:ext cx="1717473" cy="96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://riorico.com.ua/wp-content/uploads/2017/02/Flag_Ukrainy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61" y="922605"/>
            <a:ext cx="1623931" cy="123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://posolstva-russia.gorpnz.ru/images/turkmenistan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979" y="2822552"/>
            <a:ext cx="1571578" cy="113725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рямоугольник 22"/>
          <p:cNvSpPr/>
          <p:nvPr/>
        </p:nvSpPr>
        <p:spPr>
          <a:xfrm>
            <a:off x="754166" y="2285008"/>
            <a:ext cx="1298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Georgia" panose="02040502050405020303" pitchFamily="18" charset="0"/>
                <a:ea typeface="Arial" charset="0"/>
                <a:cs typeface="Arial" charset="0"/>
              </a:rPr>
              <a:t>Йемен</a:t>
            </a:r>
            <a:endParaRPr lang="ru-RU" sz="2800" dirty="0">
              <a:solidFill>
                <a:srgbClr val="0070C0"/>
              </a:solidFill>
              <a:latin typeface="Georgia" panose="02040502050405020303" pitchFamily="18" charset="0"/>
              <a:ea typeface="Arial" charset="0"/>
              <a:cs typeface="Arial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83631" y="3959805"/>
            <a:ext cx="2161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Палестина  </a:t>
            </a:r>
            <a:endParaRPr lang="ru-RU" sz="28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39224" y="2191976"/>
            <a:ext cx="1880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Колумбия</a:t>
            </a:r>
            <a:endParaRPr lang="ru-RU" sz="28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864702" y="3968226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Грузия</a:t>
            </a:r>
            <a:endParaRPr lang="ru-RU" sz="28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650605" y="5882991"/>
            <a:ext cx="22461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smtClean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Узбекистан</a:t>
            </a:r>
            <a:endParaRPr lang="ru-RU" sz="3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867748" y="2245891"/>
            <a:ext cx="1622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Украина</a:t>
            </a:r>
            <a:endParaRPr lang="ru-RU" sz="28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779687" y="4118430"/>
            <a:ext cx="2584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Туркменистан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579999" y="988212"/>
            <a:ext cx="707701" cy="1100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007730" y="2889162"/>
            <a:ext cx="644771" cy="10706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681829" y="1223323"/>
            <a:ext cx="468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888103" y="1151026"/>
            <a:ext cx="7649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49</a:t>
            </a:r>
            <a:endParaRPr lang="ru-RU" sz="4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1389716" y="3003786"/>
            <a:ext cx="442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Georgia" panose="02040502050405020303" pitchFamily="18" charset="0"/>
              </a:rPr>
              <a:t>7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819960" y="3100145"/>
            <a:ext cx="4058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750208" y="5003307"/>
            <a:ext cx="468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3</a:t>
            </a:r>
            <a:endParaRPr lang="ru-RU" sz="4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39" name="Picture 2" descr="ÐÐ°ÑÑÐ¸Ð½ÐºÐ¸ Ð¿Ð¾ Ð·Ð°Ð¿ÑÐ¾ÑÑ Ð¹ÐµÐ¼ÐµÐ½ ÑÐ»Ð°Ð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4" y="947269"/>
            <a:ext cx="1647511" cy="110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ÐÐ°ÑÑÐ¸Ð½ÐºÐ¸ Ð¿Ð¾ Ð·Ð°Ð¿ÑÐ¾ÑÑ Ð¿Ð°Ð»ÐµÑÑÐ¸Ð½Ð° ÑÐ»Ð°Ð³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10" y="2889163"/>
            <a:ext cx="1816518" cy="90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ÐÐ°ÑÑÐ¸Ð½ÐºÐ¸ Ð¿Ð¾ Ð·Ð°Ð¿ÑÐ¾ÑÑ Ð·Ð°Ð¼Ð±Ð¸Ñ ÑÐ»Ð°Ð³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44" y="4787321"/>
            <a:ext cx="1555526" cy="103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2861644" y="5946501"/>
            <a:ext cx="153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Замбия </a:t>
            </a:r>
            <a:endParaRPr lang="ru-RU" sz="28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786091" y="4637249"/>
            <a:ext cx="644771" cy="14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Georgia" panose="02040502050405020303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41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prstClr val="white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69455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98846" y="70629"/>
            <a:ext cx="1027111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ТРУДОУСТРОЕННЫХ ВЫПУСКНИКОВ ПО СПЕЦИАЛЬНОСТИ</a:t>
            </a:r>
          </a:p>
        </p:txBody>
      </p:sp>
      <p:graphicFrame>
        <p:nvGraphicFramePr>
          <p:cNvPr id="1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599380"/>
              </p:ext>
            </p:extLst>
          </p:nvPr>
        </p:nvGraphicFramePr>
        <p:xfrm>
          <a:off x="673770" y="1124327"/>
          <a:ext cx="10112763" cy="5139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66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prstClr val="white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69455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1007638" y="70629"/>
            <a:ext cx="978166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КОМАНДА ЭКСПЕРТОВ АИОР ФАКУЛЬТЕТА «АГРОПРОМЫШЛЕННЫЙ»</a:t>
            </a:r>
            <a:endParaRPr lang="ru-RU" altLang="ru-RU" sz="20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73" y="871567"/>
            <a:ext cx="1499286" cy="22489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528" y="3279087"/>
            <a:ext cx="1423340" cy="2133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r="3360"/>
          <a:stretch/>
        </p:blipFill>
        <p:spPr>
          <a:xfrm>
            <a:off x="5020859" y="1137006"/>
            <a:ext cx="1501165" cy="20989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r="22676"/>
          <a:stretch/>
        </p:blipFill>
        <p:spPr>
          <a:xfrm>
            <a:off x="8575862" y="1097051"/>
            <a:ext cx="1640249" cy="19976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r="20147"/>
          <a:stretch/>
        </p:blipFill>
        <p:spPr>
          <a:xfrm>
            <a:off x="2942314" y="3244945"/>
            <a:ext cx="1862671" cy="21292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9455" y="3108110"/>
            <a:ext cx="2266203" cy="107532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Book Antiqua" panose="02040602050305030304" pitchFamily="18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>
                <a:latin typeface="+mj-lt"/>
                <a:ea typeface="Arial" charset="0"/>
                <a:cs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spcBef>
                <a:spcPts val="600"/>
              </a:spcBef>
            </a:pPr>
            <a:r>
              <a:rPr lang="ru-RU" sz="1400" dirty="0"/>
              <a:t>Рудой Дмитрий Владимирович</a:t>
            </a:r>
          </a:p>
          <a:p>
            <a:pPr algn="ctr">
              <a:spcBef>
                <a:spcPts val="600"/>
              </a:spcBef>
            </a:pPr>
            <a:r>
              <a:rPr lang="ru-RU" sz="1400" dirty="0"/>
              <a:t>Декан факультета «Агропромышленный», к.т.н.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10186" y="5390461"/>
            <a:ext cx="2711457" cy="127747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>
                <a:latin typeface="Book Antiqua" panose="02040602050305030304" pitchFamily="18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>
                <a:latin typeface="+mj-lt"/>
                <a:ea typeface="Arial" charset="0"/>
                <a:cs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err="1"/>
              <a:t>Тупольских</a:t>
            </a:r>
            <a:r>
              <a:rPr lang="ru-RU" dirty="0"/>
              <a:t> Татьяна Ильинична</a:t>
            </a:r>
          </a:p>
          <a:p>
            <a:r>
              <a:rPr lang="ru-RU" dirty="0"/>
              <a:t>Заведующая кафедрой «Техника и технология пищевых производств», к.т.н.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01927" y="5484336"/>
            <a:ext cx="3406541" cy="137893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>
                <a:latin typeface="Book Antiqua" panose="02040602050305030304" pitchFamily="18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>
                <a:latin typeface="+mj-lt"/>
                <a:ea typeface="Arial" charset="0"/>
                <a:cs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err="1"/>
              <a:t>Бутовченко</a:t>
            </a:r>
            <a:r>
              <a:rPr lang="ru-RU" dirty="0"/>
              <a:t> Андрей Владимирович</a:t>
            </a:r>
          </a:p>
          <a:p>
            <a:r>
              <a:rPr lang="ru-RU" dirty="0"/>
              <a:t>Заведующий кафедрой «Проектирование и технический сервис транспортно-технологических систем», к.т.н.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97627" y="3201628"/>
            <a:ext cx="2326015" cy="118923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>
                <a:latin typeface="Book Antiqua" panose="02040602050305030304" pitchFamily="18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>
                <a:latin typeface="+mj-lt"/>
                <a:ea typeface="Arial" charset="0"/>
                <a:cs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err="1"/>
              <a:t>Шумская</a:t>
            </a:r>
            <a:r>
              <a:rPr lang="ru-RU" dirty="0"/>
              <a:t> Наталия Николаевна </a:t>
            </a:r>
          </a:p>
          <a:p>
            <a:r>
              <a:rPr lang="ru-RU" dirty="0"/>
              <a:t>Руководитель секции «Виноделие и биотехнология», к.т.н.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60684" y="3214935"/>
            <a:ext cx="2642671" cy="143489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>
                <a:latin typeface="Book Antiqua" panose="02040602050305030304" pitchFamily="18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>
                <a:latin typeface="+mj-lt"/>
                <a:ea typeface="Arial" charset="0"/>
                <a:cs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err="1"/>
              <a:t>Ольшевская</a:t>
            </a:r>
            <a:r>
              <a:rPr lang="ru-RU" dirty="0"/>
              <a:t> Анастасия Владимировна</a:t>
            </a:r>
          </a:p>
          <a:p>
            <a:r>
              <a:rPr lang="ru-RU" dirty="0"/>
              <a:t>Заместитель декана факультета «Агропромышленный», к.т.н.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08" y="183895"/>
            <a:ext cx="727110" cy="11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prstClr val="white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69455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13133" y="6572381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100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98846" y="70629"/>
            <a:ext cx="1027111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КАДРОВОГО РЕЗЕРВА</a:t>
            </a:r>
            <a:endParaRPr lang="ru-RU" sz="20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128C6B6-97AA-4C8A-A8B0-4F44470E8AD4}" type="slidenum">
              <a:rPr lang="ru-RU" sz="1100" smtClean="0"/>
              <a:pPr>
                <a:defRPr/>
              </a:pPr>
              <a:t>7</a:t>
            </a:fld>
            <a:endParaRPr lang="ru-RU" sz="1100" dirty="0"/>
          </a:p>
        </p:txBody>
      </p:sp>
      <p:sp>
        <p:nvSpPr>
          <p:cNvPr id="26" name="Объект 4"/>
          <p:cNvSpPr txBox="1">
            <a:spLocks/>
          </p:cNvSpPr>
          <p:nvPr/>
        </p:nvSpPr>
        <p:spPr>
          <a:xfrm>
            <a:off x="597694" y="1453048"/>
            <a:ext cx="10461370" cy="56166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>
              <a:latin typeface="Book Antiqua" panose="02040602050305030304" pitchFamily="18" charset="0"/>
            </a:endParaRPr>
          </a:p>
          <a:p>
            <a:r>
              <a:rPr lang="ru-RU" sz="2000" dirty="0" smtClean="0">
                <a:latin typeface="Book Antiqua" panose="02040602050305030304" pitchFamily="18" charset="0"/>
              </a:rPr>
              <a:t>Подготовка </a:t>
            </a:r>
            <a:r>
              <a:rPr lang="ru-RU" sz="2000" dirty="0">
                <a:latin typeface="Book Antiqua" panose="02040602050305030304" pitchFamily="18" charset="0"/>
              </a:rPr>
              <a:t>и воспитание научных и преподавательских кадров нового поколения со студенческой скамьи: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>
                <a:latin typeface="+mj-lt"/>
                <a:ea typeface="Arial" charset="0"/>
                <a:cs typeface="Arial" charset="0"/>
              </a:rPr>
              <a:t>	 </a:t>
            </a:r>
            <a:r>
              <a:rPr lang="ru-RU" sz="2000" dirty="0" smtClean="0">
                <a:latin typeface="+mj-lt"/>
              </a:rPr>
              <a:t>Активисты </a:t>
            </a:r>
            <a:r>
              <a:rPr lang="ru-RU" sz="2000" dirty="0">
                <a:latin typeface="+mj-lt"/>
              </a:rPr>
              <a:t>факультета - 40 человек;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>
                <a:latin typeface="+mj-lt"/>
              </a:rPr>
              <a:t>	 </a:t>
            </a:r>
            <a:r>
              <a:rPr lang="ru-RU" sz="2000" dirty="0" smtClean="0">
                <a:latin typeface="+mj-lt"/>
              </a:rPr>
              <a:t>Участие </a:t>
            </a:r>
            <a:r>
              <a:rPr lang="ru-RU" sz="2000" dirty="0">
                <a:latin typeface="+mj-lt"/>
              </a:rPr>
              <a:t>в совместных проектах («Долина Дона», </a:t>
            </a:r>
            <a:r>
              <a:rPr lang="en-US" sz="2000" dirty="0">
                <a:latin typeface="+mj-lt"/>
              </a:rPr>
              <a:t>Cyber Grow</a:t>
            </a:r>
            <a:r>
              <a:rPr lang="ru-RU" sz="2000" dirty="0">
                <a:latin typeface="+mj-lt"/>
              </a:rPr>
              <a:t>) </a:t>
            </a:r>
            <a:r>
              <a:rPr lang="ru-RU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Book Antiqua" panose="02040602050305030304" pitchFamily="18" charset="0"/>
              </a:rPr>
              <a:t>Привлечение </a:t>
            </a:r>
            <a:r>
              <a:rPr lang="ru-RU" sz="2000" dirty="0">
                <a:latin typeface="Book Antiqua" panose="02040602050305030304" pitchFamily="18" charset="0"/>
              </a:rPr>
              <a:t>внешних сотрудников (РАН, ОАО КЗ РОСТСЕЛЬМАШ, ООО БИЗОН-ТРЕЙД, </a:t>
            </a:r>
            <a:r>
              <a:rPr lang="en-US" sz="2000" dirty="0">
                <a:latin typeface="Book Antiqua" panose="02040602050305030304" pitchFamily="18" charset="0"/>
              </a:rPr>
              <a:t>MARS, AMAZONE-WERKE</a:t>
            </a:r>
            <a:r>
              <a:rPr lang="ru-RU" sz="2000" dirty="0">
                <a:latin typeface="Book Antiqua" panose="02040602050305030304" pitchFamily="18" charset="0"/>
              </a:rPr>
              <a:t>) для разработки и сопровождения учебных </a:t>
            </a:r>
            <a:r>
              <a:rPr lang="ru-RU" sz="2000" dirty="0" smtClean="0">
                <a:latin typeface="Book Antiqua" panose="02040602050305030304" pitchFamily="18" charset="0"/>
              </a:rPr>
              <a:t>дисциплин.</a:t>
            </a:r>
            <a:endParaRPr lang="ru-RU" sz="2000" dirty="0">
              <a:latin typeface="Book Antiqua" panose="02040602050305030304" pitchFamily="18" charset="0"/>
            </a:endParaRPr>
          </a:p>
          <a:p>
            <a:r>
              <a:rPr lang="ru-RU" sz="2000" dirty="0" smtClean="0">
                <a:latin typeface="Book Antiqua" panose="02040602050305030304" pitchFamily="18" charset="0"/>
              </a:rPr>
              <a:t>Создание </a:t>
            </a:r>
            <a:r>
              <a:rPr lang="ru-RU" sz="2000" dirty="0">
                <a:latin typeface="Book Antiqua" panose="02040602050305030304" pitchFamily="18" charset="0"/>
              </a:rPr>
              <a:t>ассоциаций родственных кафедр ЮФО, СКФО, Центральной России и ПФО с целью развития новых направлений в образовательной и научной деятельности (мобильность ППС и сотрудников вузов-партнеров</a:t>
            </a:r>
            <a:r>
              <a:rPr lang="ru-RU" sz="2000" dirty="0" smtClean="0">
                <a:latin typeface="Book Antiqua" panose="02040602050305030304" pitchFamily="18" charset="0"/>
              </a:rPr>
              <a:t>).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9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prstClr val="white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951486" y="862717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1140056" y="977965"/>
            <a:ext cx="8648040" cy="544090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31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63245" y="44515"/>
            <a:ext cx="6021238" cy="933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2400" b="1" dirty="0">
              <a:solidFill>
                <a:srgbClr val="C00000"/>
              </a:solidFill>
              <a:latin typeface="Times New Roman"/>
            </a:endParaRPr>
          </a:p>
        </p:txBody>
      </p:sp>
      <p:grpSp>
        <p:nvGrpSpPr>
          <p:cNvPr id="15" name="Группа 34"/>
          <p:cNvGrpSpPr/>
          <p:nvPr/>
        </p:nvGrpSpPr>
        <p:grpSpPr>
          <a:xfrm>
            <a:off x="4363068" y="913305"/>
            <a:ext cx="2614080" cy="2035330"/>
            <a:chOff x="3140268" y="1064526"/>
            <a:chExt cx="2614080" cy="2035330"/>
          </a:xfrm>
        </p:grpSpPr>
        <p:sp>
          <p:nvSpPr>
            <p:cNvPr id="16" name="Овал 15"/>
            <p:cNvSpPr/>
            <p:nvPr/>
          </p:nvSpPr>
          <p:spPr>
            <a:xfrm>
              <a:off x="3162348" y="1064526"/>
              <a:ext cx="2592000" cy="1764000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40268" y="2515081"/>
              <a:ext cx="2513616" cy="5847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Book Antiqua" panose="02040602050305030304" pitchFamily="18" charset="0"/>
                </a:rPr>
                <a:t>Цифровые технологии   в растениеводстве</a:t>
              </a:r>
            </a:p>
          </p:txBody>
        </p:sp>
      </p:grpSp>
      <p:grpSp>
        <p:nvGrpSpPr>
          <p:cNvPr id="18" name="Группа 30"/>
          <p:cNvGrpSpPr/>
          <p:nvPr/>
        </p:nvGrpSpPr>
        <p:grpSpPr>
          <a:xfrm>
            <a:off x="7300967" y="1468945"/>
            <a:ext cx="2613169" cy="1994719"/>
            <a:chOff x="6242799" y="1995550"/>
            <a:chExt cx="2613169" cy="1994719"/>
          </a:xfrm>
        </p:grpSpPr>
        <p:sp>
          <p:nvSpPr>
            <p:cNvPr id="19" name="Овал 18"/>
            <p:cNvSpPr/>
            <p:nvPr/>
          </p:nvSpPr>
          <p:spPr>
            <a:xfrm>
              <a:off x="6242799" y="1995550"/>
              <a:ext cx="2592000" cy="1764000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42352" y="3405494"/>
              <a:ext cx="2513616" cy="5847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Book Antiqua" panose="02040602050305030304" pitchFamily="18" charset="0"/>
                </a:rPr>
                <a:t>Цифровые технологии    в  животноводстве</a:t>
              </a:r>
            </a:p>
          </p:txBody>
        </p:sp>
      </p:grpSp>
      <p:grpSp>
        <p:nvGrpSpPr>
          <p:cNvPr id="21" name="Группа 31"/>
          <p:cNvGrpSpPr/>
          <p:nvPr/>
        </p:nvGrpSpPr>
        <p:grpSpPr>
          <a:xfrm>
            <a:off x="7300966" y="3529629"/>
            <a:ext cx="2592000" cy="2419345"/>
            <a:chOff x="6242799" y="4220988"/>
            <a:chExt cx="2592000" cy="2419345"/>
          </a:xfrm>
        </p:grpSpPr>
        <p:sp>
          <p:nvSpPr>
            <p:cNvPr id="22" name="Овал 21"/>
            <p:cNvSpPr/>
            <p:nvPr/>
          </p:nvSpPr>
          <p:spPr>
            <a:xfrm>
              <a:off x="6242799" y="4220988"/>
              <a:ext cx="2592000" cy="1764000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81991" y="5809336"/>
              <a:ext cx="2513616" cy="83099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Book Antiqua" panose="02040602050305030304" pitchFamily="18" charset="0"/>
                </a:rPr>
                <a:t>Хранение </a:t>
              </a:r>
              <a:br>
                <a:rPr lang="ru-RU" sz="1600" dirty="0">
                  <a:latin typeface="Book Antiqua" panose="02040602050305030304" pitchFamily="18" charset="0"/>
                </a:rPr>
              </a:br>
              <a:r>
                <a:rPr lang="ru-RU" sz="1600" dirty="0">
                  <a:latin typeface="Book Antiqua" panose="02040602050305030304" pitchFamily="18" charset="0"/>
                </a:rPr>
                <a:t>и переработка продукции</a:t>
              </a:r>
            </a:p>
          </p:txBody>
        </p:sp>
      </p:grpSp>
      <p:grpSp>
        <p:nvGrpSpPr>
          <p:cNvPr id="24" name="Группа 32"/>
          <p:cNvGrpSpPr/>
          <p:nvPr/>
        </p:nvGrpSpPr>
        <p:grpSpPr>
          <a:xfrm>
            <a:off x="4319516" y="4161510"/>
            <a:ext cx="2592000" cy="2009771"/>
            <a:chOff x="3300542" y="4753037"/>
            <a:chExt cx="2592000" cy="2009771"/>
          </a:xfrm>
        </p:grpSpPr>
        <p:sp>
          <p:nvSpPr>
            <p:cNvPr id="25" name="Овал 24"/>
            <p:cNvSpPr/>
            <p:nvPr/>
          </p:nvSpPr>
          <p:spPr>
            <a:xfrm>
              <a:off x="3300542" y="4753037"/>
              <a:ext cx="2592000" cy="1764000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00542" y="6424254"/>
              <a:ext cx="2513616" cy="33855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Book Antiqua" panose="02040602050305030304" pitchFamily="18" charset="0"/>
                </a:rPr>
                <a:t>Сельский социум</a:t>
              </a:r>
            </a:p>
          </p:txBody>
        </p:sp>
      </p:grpSp>
      <p:grpSp>
        <p:nvGrpSpPr>
          <p:cNvPr id="27" name="Группа 33"/>
          <p:cNvGrpSpPr/>
          <p:nvPr/>
        </p:nvGrpSpPr>
        <p:grpSpPr>
          <a:xfrm>
            <a:off x="1400209" y="3597868"/>
            <a:ext cx="2592000" cy="2329920"/>
            <a:chOff x="533114" y="4220988"/>
            <a:chExt cx="2592000" cy="2329920"/>
          </a:xfrm>
        </p:grpSpPr>
        <p:sp>
          <p:nvSpPr>
            <p:cNvPr id="28" name="Овал 27"/>
            <p:cNvSpPr/>
            <p:nvPr/>
          </p:nvSpPr>
          <p:spPr>
            <a:xfrm>
              <a:off x="533114" y="4220988"/>
              <a:ext cx="2592000" cy="1764000"/>
            </a:xfrm>
            <a:prstGeom prst="ellipse">
              <a:avLst/>
            </a:prstGeom>
            <a:blipFill>
              <a:blip r:embed="rId7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3114" y="5719911"/>
              <a:ext cx="2513616" cy="83099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Book Antiqua" panose="02040602050305030304" pitchFamily="18" charset="0"/>
                </a:rPr>
                <a:t>Энергообеспечение, возобновляемые источники энергии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441153" y="1318816"/>
            <a:ext cx="2592000" cy="2179498"/>
            <a:chOff x="533114" y="1995550"/>
            <a:chExt cx="2592000" cy="2179498"/>
          </a:xfrm>
        </p:grpSpPr>
        <p:sp>
          <p:nvSpPr>
            <p:cNvPr id="31" name="Овал 30"/>
            <p:cNvSpPr/>
            <p:nvPr/>
          </p:nvSpPr>
          <p:spPr>
            <a:xfrm>
              <a:off x="533114" y="1995550"/>
              <a:ext cx="2592000" cy="1764000"/>
            </a:xfrm>
            <a:prstGeom prst="ellipse">
              <a:avLst/>
            </a:prstGeom>
            <a:blipFill>
              <a:blip r:embed="rId8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3114" y="3344051"/>
              <a:ext cx="2513616" cy="83099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Book Antiqua" panose="02040602050305030304" pitchFamily="18" charset="0"/>
                </a:rPr>
                <a:t>Управление сельскохозяйственным предприятием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303563" y="320177"/>
            <a:ext cx="5040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ЦИФРОВОЕ СЕЛЬСКОЕ ХОЗЯЙСТВО</a:t>
            </a:r>
            <a:endParaRPr lang="ru-RU" sz="2000" b="1" dirty="0">
              <a:solidFill>
                <a:srgbClr val="0079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13133" y="6572381"/>
            <a:ext cx="5136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Данные представлены из </a:t>
            </a:r>
            <a:r>
              <a:rPr lang="ru-RU" sz="1100" dirty="0" smtClean="0">
                <a:solidFill>
                  <a:schemeClr val="bg1"/>
                </a:solidFill>
                <a:latin typeface="+mj-lt"/>
              </a:rPr>
              <a:t>доклада</a:t>
            </a:r>
            <a:r>
              <a:rPr lang="ru-RU" sz="1100" dirty="0" smtClean="0">
                <a:solidFill>
                  <a:schemeClr val="bg1"/>
                </a:solidFill>
              </a:rPr>
              <a:t> академика-секретаря РАН Ю.Ф. Лачуги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10786533" y="0"/>
            <a:ext cx="1086695" cy="1377086"/>
          </a:xfrm>
          <a:prstGeom prst="round2SameRect">
            <a:avLst>
              <a:gd name="adj1" fmla="val 0"/>
              <a:gd name="adj2" fmla="val 12347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1200" b="1" dirty="0" smtClean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00" b="1" dirty="0" smtClean="0">
              <a:ln w="22225">
                <a:noFill/>
                <a:prstDash val="solid"/>
              </a:ln>
              <a:solidFill>
                <a:srgbClr val="FFFFFF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800" b="1" dirty="0">
              <a:ln w="22225">
                <a:noFill/>
                <a:prstDash val="solid"/>
              </a:ln>
              <a:solidFill>
                <a:srgbClr val="FFFF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32115"/>
            <a:ext cx="777598" cy="839452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6581232"/>
            <a:ext cx="12192000" cy="28203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9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0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900" b="1" dirty="0">
              <a:ln w="22225">
                <a:noFill/>
                <a:prstDash val="solid"/>
              </a:ln>
              <a:solidFill>
                <a:prstClr val="white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prstClr val="white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1" y="0"/>
            <a:ext cx="597695" cy="644816"/>
            <a:chOff x="-1" y="0"/>
            <a:chExt cx="597695" cy="64481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520953" cy="644816"/>
              <a:chOff x="0" y="0"/>
              <a:chExt cx="520953" cy="644816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6467" y="0"/>
                <a:ext cx="1821" cy="644816"/>
              </a:xfrm>
              <a:prstGeom prst="line">
                <a:avLst/>
              </a:prstGeom>
              <a:ln w="12700">
                <a:solidFill>
                  <a:srgbClr val="C8CF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>
                <a:off x="112934" y="0"/>
                <a:ext cx="0" cy="557383"/>
              </a:xfrm>
              <a:prstGeom prst="line">
                <a:avLst/>
              </a:prstGeom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0" y="105602"/>
                <a:ext cx="520953" cy="0"/>
              </a:xfrm>
              <a:prstGeom prst="line">
                <a:avLst/>
              </a:prstGeom>
              <a:ln w="12700">
                <a:solidFill>
                  <a:srgbClr val="0079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1" y="52388"/>
              <a:ext cx="597695" cy="3208"/>
            </a:xfrm>
            <a:prstGeom prst="line">
              <a:avLst/>
            </a:prstGeom>
            <a:ln w="12700">
              <a:solidFill>
                <a:srgbClr val="F6D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 flipH="1">
            <a:off x="769455" y="803831"/>
            <a:ext cx="9687356" cy="0"/>
          </a:xfrm>
          <a:prstGeom prst="line">
            <a:avLst/>
          </a:prstGeom>
          <a:ln>
            <a:solidFill>
              <a:srgbClr val="0079B2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13133" y="6572381"/>
            <a:ext cx="5136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+mj-lt"/>
              </a:rPr>
              <a:t>Данные представлены из доклада академика-секретаря РАН Ю.Ф. Лачуги</a:t>
            </a:r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3588888" y="1576676"/>
            <a:ext cx="717062" cy="116450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85959" y="1043564"/>
            <a:ext cx="2192939" cy="49582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872911" y="1043564"/>
            <a:ext cx="2242764" cy="4958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79869" y="250361"/>
            <a:ext cx="9143999" cy="1242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900"/>
              </a:lnSpc>
            </a:pPr>
            <a:r>
              <a:rPr lang="ru-RU" sz="2000" b="1" dirty="0">
                <a:solidFill>
                  <a:srgbClr val="0079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ЦИФРОВЫЕ ТЕХНОЛОГИИ В РАСТЕНИЕВОДСТВЕ</a:t>
            </a:r>
          </a:p>
        </p:txBody>
      </p:sp>
      <p:pic>
        <p:nvPicPr>
          <p:cNvPr id="21" name="Picture 4" descr="https://blog.cloudsecurityalliance.org/wp-content/uploads/2015/10/Ubiquitous-Network-Acces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4842"/>
          <a:stretch/>
        </p:blipFill>
        <p:spPr bwMode="auto">
          <a:xfrm>
            <a:off x="4340530" y="1154268"/>
            <a:ext cx="2087850" cy="18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51126" y="1143356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+mj-lt"/>
              </a:rPr>
              <a:t>Средства </a:t>
            </a:r>
            <a:br>
              <a:rPr lang="ru-RU" sz="1600" b="1" dirty="0" smtClean="0">
                <a:latin typeface="+mj-lt"/>
              </a:rPr>
            </a:br>
            <a:r>
              <a:rPr lang="ru-RU" sz="1600" b="1" dirty="0" smtClean="0">
                <a:latin typeface="+mj-lt"/>
              </a:rPr>
              <a:t>мониторинга</a:t>
            </a:r>
            <a:endParaRPr lang="ru-RU" sz="1600" b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89810" y="2913019"/>
            <a:ext cx="3525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+mj-lt"/>
              </a:rPr>
              <a:t>Система передачи информации</a:t>
            </a:r>
            <a:endParaRPr lang="ru-RU" sz="1600" b="1" dirty="0">
              <a:latin typeface="+mj-lt"/>
            </a:endParaRPr>
          </a:p>
        </p:txBody>
      </p:sp>
      <p:pic>
        <p:nvPicPr>
          <p:cNvPr id="24" name="Рисунок 23" descr="C:\Users\Ростислав\Downloads\_MG_2952.JPG"/>
          <p:cNvPicPr/>
          <p:nvPr/>
        </p:nvPicPr>
        <p:blipFill>
          <a:blip r:embed="rId4" cstate="print"/>
          <a:srcRect l="15258" t="9119" r="22057"/>
          <a:stretch>
            <a:fillRect/>
          </a:stretch>
        </p:blipFill>
        <p:spPr bwMode="auto">
          <a:xfrm>
            <a:off x="8126576" y="1872479"/>
            <a:ext cx="1787257" cy="1348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564635" y="5291748"/>
            <a:ext cx="4370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  <a:ea typeface="Chevin Pro Thin"/>
                <a:cs typeface="Chevin Pro Thin"/>
              </a:rPr>
              <a:t>Распределенная информационно-управляющая система передачи решений</a:t>
            </a:r>
            <a:r>
              <a:rPr lang="en-US" sz="1600" dirty="0" smtClean="0">
                <a:latin typeface="+mj-lt"/>
                <a:ea typeface="Chevin Pro Thin"/>
                <a:cs typeface="Chevin Pro Thin"/>
              </a:rPr>
              <a:t> </a:t>
            </a:r>
            <a:r>
              <a:rPr lang="ru-RU" sz="1600" dirty="0" smtClean="0">
                <a:latin typeface="+mj-lt"/>
                <a:ea typeface="Chevin Pro Thin"/>
                <a:cs typeface="Chevin Pro Thin"/>
              </a:rPr>
              <a:t>на исполнительные </a:t>
            </a:r>
            <a:r>
              <a:rPr lang="ru-RU" sz="1600" dirty="0">
                <a:latin typeface="+mj-lt"/>
                <a:ea typeface="Chevin Pro Thin"/>
                <a:cs typeface="Chevin Pro Thin"/>
              </a:rPr>
              <a:t>роботизированные технические </a:t>
            </a:r>
            <a:r>
              <a:rPr lang="ru-RU" sz="1600" dirty="0" smtClean="0">
                <a:latin typeface="+mj-lt"/>
                <a:ea typeface="Chevin Pro Thin"/>
                <a:cs typeface="Chevin Pro Thin"/>
              </a:rPr>
              <a:t>средства</a:t>
            </a:r>
            <a:endParaRPr lang="ru-RU" sz="1600" dirty="0">
              <a:latin typeface="+mj-lt"/>
              <a:ea typeface="Chevin Pro Thin"/>
              <a:cs typeface="Chevin Pro Thin"/>
            </a:endParaRPr>
          </a:p>
        </p:txBody>
      </p:sp>
      <p:pic>
        <p:nvPicPr>
          <p:cNvPr id="26" name="Picture 7" descr="PICT005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9"/>
          <a:stretch/>
        </p:blipFill>
        <p:spPr>
          <a:xfrm>
            <a:off x="1573438" y="1833973"/>
            <a:ext cx="1811425" cy="992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666" y="2970167"/>
            <a:ext cx="1828845" cy="999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shade val="50000"/>
              </a:schemeClr>
            </a:solidFill>
          </a:ln>
          <a:effectLst/>
        </p:spPr>
      </p:pic>
      <p:pic>
        <p:nvPicPr>
          <p:cNvPr id="28" name="Picture 4" descr="Элеком 20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6576" y="3323931"/>
            <a:ext cx="1787257" cy="1243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7826" r="10456" b="6817"/>
          <a:stretch/>
        </p:blipFill>
        <p:spPr>
          <a:xfrm>
            <a:off x="8126576" y="4629431"/>
            <a:ext cx="1752428" cy="1207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shade val="50000"/>
              </a:schemeClr>
            </a:solidFill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7845615" y="1071216"/>
            <a:ext cx="23618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atin typeface="+mj-lt"/>
              </a:rPr>
              <a:t>Исполнительные роботизированные технические средства</a:t>
            </a:r>
            <a:endParaRPr lang="ru-RU" sz="1500" b="1" dirty="0">
              <a:latin typeface="+mj-lt"/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5400000">
            <a:off x="5460290" y="2964704"/>
            <a:ext cx="543693" cy="116450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7130635" y="4102753"/>
            <a:ext cx="674035" cy="116450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2" descr="http://effects1.ru/png/kartinka/tekhnika/1/sputniki/kosmicheskij_apparat_14-32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29" y="4770494"/>
            <a:ext cx="1843684" cy="1110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/>
          <a:extLst/>
        </p:spPr>
      </p:pic>
      <p:pic>
        <p:nvPicPr>
          <p:cNvPr id="34" name="Рисунок 1" descr="E:\Мои документы\!!!МАТЕРИАЛЫ _НА 2010 ГОД\ТВЕРЬ 2010\Готовые материалы\Слои с рельефом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295" y="3859745"/>
            <a:ext cx="1400785" cy="146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54" y="3888984"/>
            <a:ext cx="1991126" cy="14328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26" y="1102412"/>
            <a:ext cx="1362622" cy="13626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86" y="4013449"/>
            <a:ext cx="1673367" cy="77994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828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 Antiqua"/>
        <a:ea typeface=""/>
        <a:cs typeface=""/>
      </a:majorFont>
      <a:minorFont>
        <a:latin typeface="Arial Unicode M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5804</TotalTime>
  <Words>1908</Words>
  <Application>Microsoft Office PowerPoint</Application>
  <PresentationFormat>Широкоэкранный</PresentationFormat>
  <Paragraphs>598</Paragraphs>
  <Slides>33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 Unicode MS</vt:lpstr>
      <vt:lpstr>Arial</vt:lpstr>
      <vt:lpstr>Book Antiqua</vt:lpstr>
      <vt:lpstr>Calibri</vt:lpstr>
      <vt:lpstr>Chevin Pro Thin</vt:lpstr>
      <vt:lpstr>Georgia</vt:lpstr>
      <vt:lpstr>Tahoma</vt:lpstr>
      <vt:lpstr>Times New Roman</vt:lpstr>
      <vt:lpstr>Verdana</vt:lpstr>
      <vt:lpstr>Wingdings</vt:lpstr>
      <vt:lpstr>Office Theme</vt:lpstr>
      <vt:lpstr>Презентация PowerPoint</vt:lpstr>
      <vt:lpstr>ИНФОРМАЦИЯ О ФАКУЛЬТЕТЕ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Константин Константинович</dc:creator>
  <cp:lastModifiedBy>Пользователь Windows</cp:lastModifiedBy>
  <cp:revision>518</cp:revision>
  <cp:lastPrinted>2017-09-27T11:33:43Z</cp:lastPrinted>
  <dcterms:created xsi:type="dcterms:W3CDTF">2017-04-06T13:54:06Z</dcterms:created>
  <dcterms:modified xsi:type="dcterms:W3CDTF">2019-03-12T14:43:09Z</dcterms:modified>
</cp:coreProperties>
</file>