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6" r:id="rId4"/>
    <p:sldId id="270" r:id="rId5"/>
    <p:sldId id="259" r:id="rId6"/>
    <p:sldId id="260" r:id="rId7"/>
    <p:sldId id="261" r:id="rId8"/>
    <p:sldId id="271" r:id="rId9"/>
    <p:sldId id="272" r:id="rId10"/>
    <p:sldId id="262" r:id="rId11"/>
    <p:sldId id="268" r:id="rId12"/>
    <p:sldId id="264" r:id="rId13"/>
    <p:sldId id="269" r:id="rId14"/>
    <p:sldId id="274" r:id="rId15"/>
    <p:sldId id="275" r:id="rId16"/>
    <p:sldId id="276" r:id="rId17"/>
    <p:sldId id="277" r:id="rId18"/>
    <p:sldId id="263" r:id="rId19"/>
    <p:sldId id="273" r:id="rId20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9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228F2-059F-4110-BD55-0EBE866FA3B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EA461-65DF-4343-A5BC-CC077DE12D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63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78AD3-90C2-48A8-A308-0426D2B19344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D067E-72FF-4579-8C83-6CBBCE5EE9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067E-72FF-4579-8C83-6CBBCE5EE9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38DC-5A92-4E10-904D-420CF3BA4BE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3C2-F200-497C-B23F-35F84C731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38DC-5A92-4E10-904D-420CF3BA4BE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3C2-F200-497C-B23F-35F84C731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38DC-5A92-4E10-904D-420CF3BA4BE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3C2-F200-497C-B23F-35F84C731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38DC-5A92-4E10-904D-420CF3BA4BE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3C2-F200-497C-B23F-35F84C731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38DC-5A92-4E10-904D-420CF3BA4BE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3C2-F200-497C-B23F-35F84C731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38DC-5A92-4E10-904D-420CF3BA4BE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3C2-F200-497C-B23F-35F84C731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38DC-5A92-4E10-904D-420CF3BA4BE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3C2-F200-497C-B23F-35F84C731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38DC-5A92-4E10-904D-420CF3BA4BE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3C2-F200-497C-B23F-35F84C731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38DC-5A92-4E10-904D-420CF3BA4BE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3C2-F200-497C-B23F-35F84C731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38DC-5A92-4E10-904D-420CF3BA4BE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3C2-F200-497C-B23F-35F84C731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38DC-5A92-4E10-904D-420CF3BA4BE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3C2-F200-497C-B23F-35F84C731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38DC-5A92-4E10-904D-420CF3BA4BE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13C2-F200-497C-B23F-35F84C731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1656730"/>
          </a:xfrm>
          <a:solidFill>
            <a:schemeClr val="accent3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/>
              <a:t>ФОРМИРОВАНИЕ НАУЧНО-ИССЛЕДОВАТЕЛЬСКИХ КОМПЕТЕНЦИЙ  </a:t>
            </a:r>
            <a:r>
              <a:rPr lang="ru-RU" sz="3200" dirty="0" smtClean="0"/>
              <a:t>ИНЖЕНЕРОВ НА ОСНОВЕ ЦИФРОВЫХ ТЕХНОЛОГИЙ МОДЕЛИРОВАНИЯ</a:t>
            </a:r>
            <a:endParaRPr lang="ru-RU" sz="32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560" y="3789040"/>
            <a:ext cx="8229600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lvl="1" algn="ctr" eaLnBrk="1" hangingPunct="1">
              <a:lnSpc>
                <a:spcPct val="98000"/>
              </a:lnSpc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0" lvl="1" algn="ctr" eaLnBrk="1" hangingPunct="1">
              <a:lnSpc>
                <a:spcPct val="98000"/>
              </a:lnSpc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Рамиль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Ф. Маликов 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0" lvl="1" algn="ctr" eaLnBrk="1" hangingPunct="1">
              <a:lnSpc>
                <a:spcPct val="98000"/>
              </a:lnSpc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Алмаз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Р.Исхаков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0" lvl="1" algn="ctr" eaLnBrk="1" hangingPunct="1">
              <a:lnSpc>
                <a:spcPct val="98000"/>
              </a:lnSpc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Башкирский государственный педагогический 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0" lvl="1" algn="ctr" eaLnBrk="1" hangingPunct="1">
              <a:lnSpc>
                <a:spcPct val="98000"/>
              </a:lnSpc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университет им. М.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Акмуллы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Уфа, Россия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0" lvl="1" algn="ctr" eaLnBrk="1" hangingPunct="1">
              <a:lnSpc>
                <a:spcPct val="98000"/>
              </a:lnSpc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13848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14400" y="2492896"/>
            <a:ext cx="8229600" cy="1152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lvl="1" algn="ctr" eaLnBrk="1" hangingPunct="1">
              <a:lnSpc>
                <a:spcPct val="98000"/>
              </a:lnSpc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0" lvl="1" algn="ctr" eaLnBrk="1" hangingPunct="1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Аделя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Р.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Усманова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0" lvl="1" algn="ctr" eaLnBrk="1" hangingPunct="1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Башкирский государственный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университет,</a:t>
            </a:r>
          </a:p>
          <a:p>
            <a:pPr marL="0" lvl="1" algn="ctr" eaLnBrk="1" hangingPunct="1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Уфа, Россия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0" lvl="1" algn="ctr" eaLnBrk="1" hangingPunct="1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2123728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259632" y="5805264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Фонд задач по моделированию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0882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С целью оказания помощи в  освоении основ математического и компьютерного моделирования и создания фонда задач по моделированию, нами были разработаны и изданы ряд учебных пособий. Часть этих работ выложены в открытом доступе на сайте Национального общества имитационного моделирования http:// </a:t>
            </a:r>
            <a:r>
              <a:rPr lang="ru-RU" dirty="0" err="1" smtClean="0"/>
              <a:t>simulation.su</a:t>
            </a:r>
            <a:r>
              <a:rPr lang="ru-RU" dirty="0" smtClean="0"/>
              <a:t> или в Интернете.</a:t>
            </a:r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403648" y="5949280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093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4571628" y="0"/>
          <a:ext cx="4572372" cy="6093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Точечный рисунок" r:id="rId4" imgW="4858428" imgH="6314286" progId="PBrush">
                  <p:embed/>
                </p:oleObj>
              </mc:Choice>
              <mc:Fallback>
                <p:oleObj name="Точечный рисунок" r:id="rId4" imgW="4858428" imgH="6314286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628" y="0"/>
                        <a:ext cx="4572372" cy="6093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556048" y="6101680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403648" y="5949280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594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594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899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403648" y="5949280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580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"/>
            <a:ext cx="4957540" cy="6061050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556048" y="6101680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4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5192" y="0"/>
            <a:ext cx="5086694" cy="5903054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75656" y="5949280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41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475656" y="5949280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  <p:pic>
        <p:nvPicPr>
          <p:cNvPr id="33794" name="Рисунок 4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02256" cy="515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424535" y="5432539"/>
            <a:ext cx="6294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Цифровая модель сложного перекрестка (Центральный рынок, г.Уфа)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5" name="Рисунок 456" descr="Описание: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859741" cy="4464496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55576" y="5013176"/>
            <a:ext cx="7092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Интерфейс ввода данных цифровой установки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«Устройство обработки и сжатия данных»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971600" y="5661248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Литература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Маликов Р.Ф. Практикум по компьютерному моделированию физических явлений и объектов: учебное пособие. – Уфа: Изд-во </a:t>
            </a:r>
            <a:r>
              <a:rPr lang="ru-RU" dirty="0" err="1" smtClean="0"/>
              <a:t>БашГПУ</a:t>
            </a:r>
            <a:r>
              <a:rPr lang="ru-RU" dirty="0" smtClean="0"/>
              <a:t>, 2004. – 235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Жданов </a:t>
            </a:r>
            <a:r>
              <a:rPr lang="ru-RU" dirty="0"/>
              <a:t>Э.Р., Маликов Р.Ф., Хисматуллин Р.К. Компьютерное моделирование физических явлений и процессов методом Монте-Карло: </a:t>
            </a:r>
            <a:r>
              <a:rPr lang="ru-RU" dirty="0" err="1"/>
              <a:t>учеб.-методическое</a:t>
            </a:r>
            <a:r>
              <a:rPr lang="ru-RU" dirty="0"/>
              <a:t> пособие. – Уфа, БГПУ, 2005. – 123 с.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Маликов Р.Ф. Основы систем компьютерного моделирования: учеб. пособие. – Уфа: Изд-во БГПУ,  2008. – 279с.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Маликов </a:t>
            </a:r>
            <a:r>
              <a:rPr lang="ru-RU" dirty="0"/>
              <a:t>Р.Ф. Основы математического моделирования: учеб. пособие для вузов. – М.: Горячая линия-Телеком, 2010. – 348с.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Маликов Р.Ф. Основы разработки компьютерных моделей сложных систем. – – Уфа: Изд-во БГПУ, 2012. – 256с.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Маликов Р.Ф. Практикум по имитационному моделированию сложных систем в среде </a:t>
            </a:r>
            <a:r>
              <a:rPr lang="ru-RU" dirty="0" err="1" smtClean="0"/>
              <a:t>Anylogic</a:t>
            </a:r>
            <a:r>
              <a:rPr lang="ru-RU" dirty="0" smtClean="0"/>
              <a:t> 6. – Уфа: Изд-во БГПУ, 2013. – 296</a:t>
            </a:r>
            <a:r>
              <a:rPr lang="en-US" dirty="0" smtClean="0"/>
              <a:t>c</a:t>
            </a:r>
            <a:r>
              <a:rPr lang="ru-RU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Маликов </a:t>
            </a:r>
            <a:r>
              <a:rPr lang="ru-RU" dirty="0"/>
              <a:t>Р.Ф. Практикум по дискретно-событийному моделированию сложных систем в расширенном редакторе GPSS WORLD. – Уфа: Изд-во БГПУ, 2017. – 280с</a:t>
            </a:r>
            <a:r>
              <a:rPr lang="ru-RU" dirty="0" smtClean="0"/>
              <a:t>.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556048" y="6101680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"/>
            <a:ext cx="8229600" cy="62068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ahoma" pitchFamily="34" charset="0"/>
              </a:rPr>
              <a:t>Благодарим за внимание!</a:t>
            </a:r>
            <a:endParaRPr lang="ru-RU" dirty="0">
              <a:latin typeface="Tahoma" pitchFamily="34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403648" y="1484784"/>
            <a:ext cx="5416052" cy="3837887"/>
            <a:chOff x="1635057" y="991554"/>
            <a:chExt cx="5416076" cy="3837903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5057" y="2863770"/>
              <a:ext cx="1800576" cy="196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5"/>
            <p:cNvSpPr>
              <a:spLocks noChangeArrowheads="1"/>
            </p:cNvSpPr>
            <p:nvPr/>
          </p:nvSpPr>
          <p:spPr bwMode="auto">
            <a:xfrm>
              <a:off x="5307480" y="2791762"/>
              <a:ext cx="1671645" cy="40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dirty="0">
                  <a:latin typeface="Tahoma" pitchFamily="34" charset="0"/>
                </a:rPr>
                <a:t>Профессор</a:t>
              </a:r>
            </a:p>
          </p:txBody>
        </p:sp>
        <p:sp>
          <p:nvSpPr>
            <p:cNvPr id="11" name="Прямоугольник 5"/>
            <p:cNvSpPr>
              <a:spLocks noChangeArrowheads="1"/>
            </p:cNvSpPr>
            <p:nvPr/>
          </p:nvSpPr>
          <p:spPr bwMode="auto">
            <a:xfrm>
              <a:off x="5379489" y="991554"/>
              <a:ext cx="1671644" cy="40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dirty="0">
                  <a:latin typeface="Tahoma" pitchFamily="34" charset="0"/>
                </a:rPr>
                <a:t>Доцент</a:t>
              </a:r>
            </a:p>
          </p:txBody>
        </p:sp>
      </p:grp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180020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64904"/>
            <a:ext cx="1368152" cy="173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764704"/>
            <a:ext cx="1296144" cy="173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схаков А.Р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365104"/>
            <a:ext cx="1372450" cy="1678310"/>
          </a:xfrm>
          <a:prstGeom prst="rect">
            <a:avLst/>
          </a:prstGeom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5220072" y="4941168"/>
            <a:ext cx="1671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</a:rPr>
              <a:t>Доцент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Введение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84313"/>
            <a:ext cx="7561263" cy="41767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2400" dirty="0" smtClean="0"/>
              <a:t>      </a:t>
            </a:r>
            <a:r>
              <a:rPr lang="ru-RU" sz="2400" dirty="0"/>
              <a:t>Освоение </a:t>
            </a:r>
            <a:r>
              <a:rPr lang="ru-RU" sz="2400" dirty="0" smtClean="0"/>
              <a:t>технологий </a:t>
            </a:r>
            <a:r>
              <a:rPr lang="ru-RU" sz="2400" dirty="0"/>
              <a:t>математического и компьютерного моделирования предусмотрено </a:t>
            </a:r>
            <a:r>
              <a:rPr lang="ru-RU" sz="2400" dirty="0" smtClean="0"/>
              <a:t>Федеральным государственным </a:t>
            </a:r>
            <a:r>
              <a:rPr lang="ru-RU" sz="2400" dirty="0"/>
              <a:t>образовательным стандартом многих </a:t>
            </a:r>
            <a:r>
              <a:rPr lang="ru-RU" sz="2400" dirty="0" smtClean="0"/>
              <a:t>направлений</a:t>
            </a:r>
            <a:r>
              <a:rPr lang="ru-RU" sz="2400" dirty="0"/>
              <a:t>:</a:t>
            </a:r>
            <a:r>
              <a:rPr lang="ru-RU" sz="2400" dirty="0" smtClean="0"/>
              <a:t>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010000 – Математика и механика,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020000 – Компьютерные и информационные науки,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030000 – Физика и астрономия,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090000 – Информатика и вычислительная техника,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040304 </a:t>
            </a:r>
            <a:r>
              <a:rPr lang="ru-RU" sz="2400" dirty="0"/>
              <a:t>- Профессиональное обучение (информатика, ВТ и компьютерные технологии</a:t>
            </a:r>
            <a:r>
              <a:rPr lang="ru-RU" sz="2400" dirty="0" smtClean="0"/>
              <a:t>)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И др. </a:t>
            </a:r>
            <a:endParaRPr lang="ru-RU" sz="2400" dirty="0"/>
          </a:p>
          <a:p>
            <a:pPr algn="just">
              <a:lnSpc>
                <a:spcPct val="90000"/>
              </a:lnSpc>
            </a:pPr>
            <a:endParaRPr lang="ru-RU" sz="2400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59632" y="5733256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27584" y="1864856"/>
            <a:ext cx="77768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основу формирования научно-исследовательской компетенции  с помощью компьютерного моделирования и информационных технологий мы предлагаем парадигму уровней моделирования: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учебно-познавательное моделирование;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учебно-исследовательское моделирование;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научно-исследовательское моделирование;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профессиональное моделирование;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− промышленное моделирование.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764704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Уровни (ступени) математического моделирования </a:t>
            </a:r>
            <a:endParaRPr lang="ru-RU" sz="3200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115616" y="5517232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221088"/>
            <a:ext cx="475252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</a:t>
            </a:r>
            <a:r>
              <a:rPr lang="ru-RU" dirty="0" err="1" smtClean="0">
                <a:solidFill>
                  <a:schemeClr val="tx1"/>
                </a:solidFill>
              </a:rPr>
              <a:t>Учебно-познавательное</a:t>
            </a:r>
            <a:r>
              <a:rPr lang="ru-RU" dirty="0" smtClean="0">
                <a:solidFill>
                  <a:schemeClr val="tx1"/>
                </a:solidFill>
              </a:rPr>
              <a:t> моделирование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501008"/>
            <a:ext cx="475252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</a:t>
            </a:r>
            <a:r>
              <a:rPr lang="ru-RU" dirty="0" err="1" smtClean="0">
                <a:solidFill>
                  <a:schemeClr val="tx1"/>
                </a:solidFill>
              </a:rPr>
              <a:t>Учебно-исследовательское</a:t>
            </a:r>
            <a:r>
              <a:rPr lang="ru-RU" dirty="0" smtClean="0">
                <a:solidFill>
                  <a:schemeClr val="tx1"/>
                </a:solidFill>
              </a:rPr>
              <a:t>  моделирование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475252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Научно-исследовательское  моделирование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060848"/>
            <a:ext cx="4176464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Профессиональное  моделирование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412776"/>
            <a:ext cx="3888432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Промышленное  моделирование </a:t>
            </a:r>
            <a:endParaRPr lang="ru-RU" dirty="0"/>
          </a:p>
        </p:txBody>
      </p:sp>
      <p:sp>
        <p:nvSpPr>
          <p:cNvPr id="15" name="Полилиния 14"/>
          <p:cNvSpPr/>
          <p:nvPr/>
        </p:nvSpPr>
        <p:spPr>
          <a:xfrm>
            <a:off x="395536" y="3068960"/>
            <a:ext cx="528251" cy="1152128"/>
          </a:xfrm>
          <a:custGeom>
            <a:avLst/>
            <a:gdLst>
              <a:gd name="connsiteX0" fmla="*/ 40783 w 1135487"/>
              <a:gd name="connsiteY0" fmla="*/ 1526146 h 1526146"/>
              <a:gd name="connsiteX1" fmla="*/ 182451 w 1135487"/>
              <a:gd name="connsiteY1" fmla="*/ 148107 h 1526146"/>
              <a:gd name="connsiteX2" fmla="*/ 1135487 w 1135487"/>
              <a:gd name="connsiteY2" fmla="*/ 637504 h 1526146"/>
              <a:gd name="connsiteX3" fmla="*/ 1135487 w 1135487"/>
              <a:gd name="connsiteY3" fmla="*/ 637504 h 152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487" h="1526146">
                <a:moveTo>
                  <a:pt x="40783" y="1526146"/>
                </a:moveTo>
                <a:cubicBezTo>
                  <a:pt x="20391" y="911180"/>
                  <a:pt x="0" y="296214"/>
                  <a:pt x="182451" y="148107"/>
                </a:cubicBezTo>
                <a:cubicBezTo>
                  <a:pt x="364902" y="0"/>
                  <a:pt x="1135487" y="637504"/>
                  <a:pt x="1135487" y="637504"/>
                </a:cubicBezTo>
                <a:lnTo>
                  <a:pt x="1135487" y="637504"/>
                </a:lnTo>
              </a:path>
            </a:pathLst>
          </a:cu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899592" y="2276872"/>
            <a:ext cx="576064" cy="1224136"/>
          </a:xfrm>
          <a:custGeom>
            <a:avLst/>
            <a:gdLst>
              <a:gd name="connsiteX0" fmla="*/ 40783 w 1135487"/>
              <a:gd name="connsiteY0" fmla="*/ 1526146 h 1526146"/>
              <a:gd name="connsiteX1" fmla="*/ 182451 w 1135487"/>
              <a:gd name="connsiteY1" fmla="*/ 148107 h 1526146"/>
              <a:gd name="connsiteX2" fmla="*/ 1135487 w 1135487"/>
              <a:gd name="connsiteY2" fmla="*/ 637504 h 1526146"/>
              <a:gd name="connsiteX3" fmla="*/ 1135487 w 1135487"/>
              <a:gd name="connsiteY3" fmla="*/ 637504 h 152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487" h="1526146">
                <a:moveTo>
                  <a:pt x="40783" y="1526146"/>
                </a:moveTo>
                <a:cubicBezTo>
                  <a:pt x="20391" y="911180"/>
                  <a:pt x="0" y="296214"/>
                  <a:pt x="182451" y="148107"/>
                </a:cubicBezTo>
                <a:cubicBezTo>
                  <a:pt x="364902" y="0"/>
                  <a:pt x="1135487" y="637504"/>
                  <a:pt x="1135487" y="637504"/>
                </a:cubicBezTo>
                <a:lnTo>
                  <a:pt x="1135487" y="637504"/>
                </a:lnTo>
              </a:path>
            </a:pathLst>
          </a:cu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475656" y="1628800"/>
            <a:ext cx="576064" cy="1152128"/>
          </a:xfrm>
          <a:custGeom>
            <a:avLst/>
            <a:gdLst>
              <a:gd name="connsiteX0" fmla="*/ 40783 w 1135487"/>
              <a:gd name="connsiteY0" fmla="*/ 1526146 h 1526146"/>
              <a:gd name="connsiteX1" fmla="*/ 182451 w 1135487"/>
              <a:gd name="connsiteY1" fmla="*/ 148107 h 1526146"/>
              <a:gd name="connsiteX2" fmla="*/ 1135487 w 1135487"/>
              <a:gd name="connsiteY2" fmla="*/ 637504 h 1526146"/>
              <a:gd name="connsiteX3" fmla="*/ 1135487 w 1135487"/>
              <a:gd name="connsiteY3" fmla="*/ 637504 h 152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487" h="1526146">
                <a:moveTo>
                  <a:pt x="40783" y="1526146"/>
                </a:moveTo>
                <a:cubicBezTo>
                  <a:pt x="20391" y="911180"/>
                  <a:pt x="0" y="296214"/>
                  <a:pt x="182451" y="148107"/>
                </a:cubicBezTo>
                <a:cubicBezTo>
                  <a:pt x="364902" y="0"/>
                  <a:pt x="1135487" y="637504"/>
                  <a:pt x="1135487" y="637504"/>
                </a:cubicBezTo>
                <a:lnTo>
                  <a:pt x="1135487" y="637504"/>
                </a:lnTo>
              </a:path>
            </a:pathLst>
          </a:cu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979712" y="908720"/>
            <a:ext cx="576064" cy="1152128"/>
          </a:xfrm>
          <a:custGeom>
            <a:avLst/>
            <a:gdLst>
              <a:gd name="connsiteX0" fmla="*/ 40783 w 1135487"/>
              <a:gd name="connsiteY0" fmla="*/ 1526146 h 1526146"/>
              <a:gd name="connsiteX1" fmla="*/ 182451 w 1135487"/>
              <a:gd name="connsiteY1" fmla="*/ 148107 h 1526146"/>
              <a:gd name="connsiteX2" fmla="*/ 1135487 w 1135487"/>
              <a:gd name="connsiteY2" fmla="*/ 637504 h 1526146"/>
              <a:gd name="connsiteX3" fmla="*/ 1135487 w 1135487"/>
              <a:gd name="connsiteY3" fmla="*/ 637504 h 152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487" h="1526146">
                <a:moveTo>
                  <a:pt x="40783" y="1526146"/>
                </a:moveTo>
                <a:cubicBezTo>
                  <a:pt x="20391" y="911180"/>
                  <a:pt x="0" y="296214"/>
                  <a:pt x="182451" y="148107"/>
                </a:cubicBezTo>
                <a:cubicBezTo>
                  <a:pt x="364902" y="0"/>
                  <a:pt x="1135487" y="637504"/>
                  <a:pt x="1135487" y="637504"/>
                </a:cubicBezTo>
                <a:lnTo>
                  <a:pt x="1135487" y="637504"/>
                </a:lnTo>
              </a:path>
            </a:pathLst>
          </a:cu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0" y="260648"/>
            <a:ext cx="622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Уровни (ступени) моделирования </a:t>
            </a:r>
            <a:endParaRPr lang="ru-RU" sz="3200" dirty="0"/>
          </a:p>
        </p:txBody>
      </p:sp>
      <p:pic>
        <p:nvPicPr>
          <p:cNvPr id="20" name="Рисунок 19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2664296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ÐÐ°ÑÑÐ¸Ð½ÐºÐ¸ Ð¿Ð¾ Ð·Ð°Ð¿ÑÐ¾ÑÑ Ð·Ð°ÑÐ¸ÑÐ° ÐºÑÑÑÐ¾Ð²Ð¾Ð¹ ÑÐ°Ð±Ð¾ÑÑ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2376264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ÐÐ°ÑÑÐ¸Ð½ÐºÐ¸ Ð¿Ð¾ Ð·Ð°Ð¿ÑÐ¾ÑÑ Ð·Ð°ÑÐ¸ÑÐ° ÐÐÐ 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13176"/>
            <a:ext cx="280831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ÐÐ°ÑÑÐ¸Ð½ÐºÐ¸ Ð¿Ð¾ Ð·Ð°Ð¿ÑÐ¾ÑÑ ÐÐ°ÑÑÐ½Ð¾-Ð¸ÑÑÐ»ÐµÐ´Ð¾Ð²Ð°ÑÐµÐ»ÑÑÐºÐ¾Ðµ Ð¼Ð¾Ð´ÐµÐ»Ð¸ÑÐ¾Ð²Ð°Ð½Ð¸Ð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808312" cy="19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ÐÐ°ÑÑÐ¸Ð½ÐºÐ¸ Ð¿Ð¾ Ð·Ð°Ð¿ÑÐ¾ÑÑ Ð¿ÑÐ¾ÑÐµÑÑÐ¸Ð¾Ð½Ð°Ð»ÑÐ½Ð¾Ðµ  Ð¼Ð°ÑÐµÐ¼Ð°ÑÐ¸ÑÐµÑÐºÐ¾Ðµ Ð¼Ð¾Ð´ÐµÐ»Ð¸ÑÐ¾Ð²Ð°Ð½Ð¸Ð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808312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ÐÐ°ÑÑÐ¸Ð½ÐºÐ¸ Ð¿Ð¾ Ð·Ð°Ð¿ÑÐ¾ÑÑ Ð¿ÑÐ¾Ð¼ÑÑÐ»ÐµÐ½Ð½Ð¾Ðµ Ð¼Ð¾Ð´ÐµÐ»Ð¸ÑÐ¾Ð²Ð°Ð½Ð¸Ðµ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808312" cy="1820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Учебно-познавательное моделирование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При </a:t>
            </a:r>
            <a:r>
              <a:rPr lang="ru-RU" i="1" dirty="0" smtClean="0"/>
              <a:t>учебно-познавательном моделировании </a:t>
            </a:r>
            <a:r>
              <a:rPr lang="ru-RU" dirty="0" smtClean="0"/>
              <a:t>происходит передача знаний, где на алгоритме построения этих моделей «ученик» знакомится с основными методологиями и информационными системами и технологиями компьютерного моделирования, приобретает знания и навыки разработки моделей. Обычно эти модели являются не сложными по объему и логике, простыми в разработке, мы определяем их как типовые. Построение такой модели укладываются в рамки учебного процесса в форме лабораторных и практических занятий. Модели данного вида  являются прототипами построения учебных моделей для других объектов и систем.  </a:t>
            </a:r>
          </a:p>
          <a:p>
            <a:endParaRPr lang="ru-RU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59632" y="5805264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/>
              <a:t>Учебно-исследовательское моделирование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0851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i="1" dirty="0" smtClean="0"/>
              <a:t>Учебно-исследовательское моделирование </a:t>
            </a:r>
            <a:r>
              <a:rPr lang="ru-RU" dirty="0" smtClean="0"/>
              <a:t>отличается продолжительностью разработки, и может быть отнесено к УИРС. Процесс разработки одной модели может занимать несколько занятий или выполняются в рамках курсовых работ по моделированию на третьем и курсового проектирования на четвертом курсах. Во время выполнения курсовых работ студент проявляет  самостоятельное научное творчество. Он приобретает навыки работы с научной литературой, анализа и критического отбора необходимой информации.</a:t>
            </a:r>
          </a:p>
          <a:p>
            <a:pPr algn="just"/>
            <a:r>
              <a:rPr lang="ru-RU" dirty="0" smtClean="0"/>
              <a:t>Если на втором курсе требования к курсовой работе минимальны, и написание её не представляет большого труда для студента, то уже на следующий год требования заметно повышаются и написание работы превращается в творческий процесс. При выполнении курсовых работ и проектов происходит первичное формирование научно-исследовательских навыков «ученика». Здесь происходит обучение не по готовым разработкам, ученик самостоятельно проектирует и разрабатывает модели аналогичных или подобных объектов и систем.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59632" y="5805264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Научно-исследовательское </a:t>
            </a:r>
            <a:r>
              <a:rPr lang="ru-RU" sz="3200" dirty="0"/>
              <a:t>моделирование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2453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800" dirty="0" smtClean="0"/>
              <a:t>выполняется в рамках договорных, а также квалификационных и диссертационных работ на кафедрах учебных заведений. Исследования такого рода относится к НИРС и дополняют учебный процесс. </a:t>
            </a:r>
          </a:p>
          <a:p>
            <a:pPr algn="just">
              <a:buNone/>
            </a:pPr>
            <a:r>
              <a:rPr lang="ru-RU" sz="2800" dirty="0" smtClean="0"/>
              <a:t>Научно-исследовательское моделирование можно подразделить на несколько ступеней связанных с уровнем образования и типом учреждения:</a:t>
            </a:r>
          </a:p>
          <a:p>
            <a:pPr algn="just">
              <a:buNone/>
            </a:pPr>
            <a:r>
              <a:rPr lang="ru-RU" sz="2800" dirty="0" smtClean="0"/>
              <a:t>− выполнение квалификационной работы на уровне </a:t>
            </a:r>
            <a:r>
              <a:rPr lang="ru-RU" sz="2800" dirty="0" err="1" smtClean="0"/>
              <a:t>бакалавриата</a:t>
            </a:r>
            <a:r>
              <a:rPr lang="ru-RU" sz="2800" dirty="0" smtClean="0"/>
              <a:t>;</a:t>
            </a:r>
          </a:p>
          <a:p>
            <a:pPr algn="just">
              <a:buNone/>
            </a:pPr>
            <a:r>
              <a:rPr lang="ru-RU" sz="2800" dirty="0" smtClean="0"/>
              <a:t>− магистерская  квалификационная  работа,  выполняемая  в  рамках исследовательской темы в учебном заведении или академической темы в исследовательском учреждении; </a:t>
            </a:r>
          </a:p>
          <a:p>
            <a:pPr algn="just">
              <a:buNone/>
            </a:pPr>
            <a:r>
              <a:rPr lang="ru-RU" sz="2800" dirty="0" smtClean="0"/>
              <a:t>− выполнение научно-исследовательской квалификационной работы на уровне аспирантуры  в  учебных  заведениях  или  в  научно-исследовательских лабораториях академических институтов.</a:t>
            </a:r>
          </a:p>
          <a:p>
            <a:pPr algn="just">
              <a:buNone/>
            </a:pPr>
            <a:r>
              <a:rPr lang="ru-RU" sz="2800" dirty="0" smtClean="0"/>
              <a:t>Модели, изучаемые и разрабатываемые «учениками» на каждом уровне образования бывают достаточно сложными и функциональными и, чаще всего, имеют научную значимость и практическую ориентированность.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59632" y="5805264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33656" cy="374441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   </a:t>
            </a:r>
            <a:r>
              <a:rPr lang="ru-RU" sz="7200" dirty="0" smtClean="0"/>
              <a:t>Профессиональное и промышленное моделирование реализуется в основном на производстве. Создание компьютерной модели проводится командой разработчика, которая профессионально занимается подобными работами. Здесь два направления :</a:t>
            </a:r>
          </a:p>
          <a:p>
            <a:pPr algn="just">
              <a:lnSpc>
                <a:spcPct val="120000"/>
              </a:lnSpc>
            </a:pPr>
            <a:r>
              <a:rPr lang="ru-RU" sz="7200" dirty="0" smtClean="0"/>
              <a:t>Разработка имитационных моделей в промышленности  (производство цифровых двойников) . </a:t>
            </a:r>
          </a:p>
          <a:p>
            <a:pPr>
              <a:lnSpc>
                <a:spcPct val="120000"/>
              </a:lnSpc>
            </a:pPr>
            <a:r>
              <a:rPr lang="ru-RU" sz="7200" dirty="0" smtClean="0"/>
              <a:t>Разработка промышленных моделей встроенных в производственный процесс.</a:t>
            </a:r>
            <a:r>
              <a:rPr lang="ru-RU" altLang="ru-RU" sz="7200" b="1" dirty="0" smtClean="0"/>
              <a:t>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altLang="ru-RU" sz="7200" b="1" dirty="0" smtClean="0"/>
              <a:t>Виды  моделей цифрового производства</a:t>
            </a:r>
          </a:p>
          <a:p>
            <a:pPr algn="just">
              <a:lnSpc>
                <a:spcPct val="120000"/>
              </a:lnSpc>
            </a:pPr>
            <a:r>
              <a:rPr lang="ru-RU" altLang="ru-RU" sz="7200" dirty="0" smtClean="0"/>
              <a:t>Модели сборочных конвейеров;</a:t>
            </a:r>
          </a:p>
          <a:p>
            <a:pPr algn="just">
              <a:lnSpc>
                <a:spcPct val="120000"/>
              </a:lnSpc>
            </a:pPr>
            <a:r>
              <a:rPr lang="ru-RU" altLang="ru-RU" sz="7200" dirty="0" smtClean="0"/>
              <a:t>Модели складских процессов;</a:t>
            </a:r>
          </a:p>
          <a:p>
            <a:pPr algn="just">
              <a:lnSpc>
                <a:spcPct val="120000"/>
              </a:lnSpc>
            </a:pPr>
            <a:r>
              <a:rPr lang="ru-RU" altLang="ru-RU" sz="7200" dirty="0" smtClean="0"/>
              <a:t>Системы транспортировки грузов по территории предприятия;</a:t>
            </a:r>
          </a:p>
          <a:p>
            <a:pPr algn="just">
              <a:lnSpc>
                <a:spcPct val="120000"/>
              </a:lnSpc>
            </a:pPr>
            <a:r>
              <a:rPr lang="ru-RU" altLang="ru-RU" sz="7200" dirty="0" smtClean="0"/>
              <a:t>- др. </a:t>
            </a:r>
            <a:endParaRPr lang="ru-RU" altLang="ru-RU" sz="7200" b="1" dirty="0" smtClean="0"/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83529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88924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Математическое моделирование в промышленности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(e-Manufacturing)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331640" y="6137920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Промышленные модели</a:t>
            </a:r>
            <a:endParaRPr lang="ru-RU" sz="3200" dirty="0"/>
          </a:p>
        </p:txBody>
      </p:sp>
      <p:pic>
        <p:nvPicPr>
          <p:cNvPr id="4" name="Содержимое 3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403648" y="5949280"/>
            <a:ext cx="64807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Тренды современного инженерного образования в условиях </a:t>
            </a: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глобализации и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цифровизации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  <a:p>
            <a:pPr algn="ctr" eaLnBrk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2019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Март 12-13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,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Ростов-на-Дону,</a:t>
            </a:r>
            <a:r>
              <a:rPr lang="en-GB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DejaVu Sans" charset="0"/>
              </a:rPr>
              <a:t>Россия</a:t>
            </a: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1166</Words>
  <Application>Microsoft Office PowerPoint</Application>
  <PresentationFormat>Экран (4:3)</PresentationFormat>
  <Paragraphs>123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Точечный рисунок</vt:lpstr>
      <vt:lpstr>ФОРМИРОВАНИЕ НАУЧНО-ИССЛЕДОВАТЕЛЬСКИХ КОМПЕТЕНЦИЙ  ИНЖЕНЕРОВ НА ОСНОВЕ ЦИФРОВЫХ ТЕХНОЛОГИЙ МОДЕЛИРОВАНИЯ</vt:lpstr>
      <vt:lpstr>Введение</vt:lpstr>
      <vt:lpstr>Презентация PowerPoint</vt:lpstr>
      <vt:lpstr>Презентация PowerPoint</vt:lpstr>
      <vt:lpstr>Учебно-познавательное моделирование</vt:lpstr>
      <vt:lpstr>Учебно-исследовательское моделирование</vt:lpstr>
      <vt:lpstr>Научно-исследовательское моделирование</vt:lpstr>
      <vt:lpstr>Презентация PowerPoint</vt:lpstr>
      <vt:lpstr>Промышленные модели</vt:lpstr>
      <vt:lpstr>Фонд задач по моделированию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НАУЧНО-ИССЛЕДОВАТЕЛЬСКИХ КОМПЕТЕНЦИЙ   СТУДЕНТОВ НА ОСНОВЕ МАТЕМАТИЧЕСКОГО и КОМПЬЮТЕРНОГО  МОДЕЛИРОВАНИЯ</dc:title>
  <dc:creator>user</dc:creator>
  <cp:lastModifiedBy>днс</cp:lastModifiedBy>
  <cp:revision>74</cp:revision>
  <cp:lastPrinted>2018-09-07T08:11:06Z</cp:lastPrinted>
  <dcterms:created xsi:type="dcterms:W3CDTF">2018-08-23T18:04:27Z</dcterms:created>
  <dcterms:modified xsi:type="dcterms:W3CDTF">2019-03-13T07:41:58Z</dcterms:modified>
</cp:coreProperties>
</file>