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63" r:id="rId5"/>
    <p:sldId id="260" r:id="rId6"/>
    <p:sldId id="262" r:id="rId7"/>
    <p:sldId id="264" r:id="rId8"/>
    <p:sldId id="266" r:id="rId9"/>
    <p:sldId id="265" r:id="rId10"/>
    <p:sldId id="267" r:id="rId11"/>
    <p:sldId id="277" r:id="rId12"/>
    <p:sldId id="278" r:id="rId13"/>
    <p:sldId id="280" r:id="rId14"/>
    <p:sldId id="281" r:id="rId15"/>
    <p:sldId id="282" r:id="rId16"/>
    <p:sldId id="279" r:id="rId17"/>
    <p:sldId id="283" r:id="rId18"/>
    <p:sldId id="276" r:id="rId19"/>
    <p:sldId id="284" r:id="rId20"/>
    <p:sldId id="285" r:id="rId21"/>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F1C8398-3099-4475-BB11-A4FFA562B189}" type="datetimeFigureOut">
              <a:rPr lang="ru-RU" smtClean="0"/>
              <a:t>21.08.2018</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30DA0FE-E600-4CC8-BF86-45D7B9DC1775}" type="slidenum">
              <a:rPr lang="ru-RU" smtClean="0"/>
              <a:t>‹#›</a:t>
            </a:fld>
            <a:endParaRPr lang="ru-RU"/>
          </a:p>
        </p:txBody>
      </p:sp>
    </p:spTree>
    <p:extLst>
      <p:ext uri="{BB962C8B-B14F-4D97-AF65-F5344CB8AC3E}">
        <p14:creationId xmlns:p14="http://schemas.microsoft.com/office/powerpoint/2010/main" val="350178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0DA0FE-E600-4CC8-BF86-45D7B9DC1775}" type="slidenum">
              <a:rPr lang="ru-RU" smtClean="0"/>
              <a:t>3</a:t>
            </a:fld>
            <a:endParaRPr lang="ru-RU"/>
          </a:p>
        </p:txBody>
      </p:sp>
    </p:spTree>
    <p:extLst>
      <p:ext uri="{BB962C8B-B14F-4D97-AF65-F5344CB8AC3E}">
        <p14:creationId xmlns:p14="http://schemas.microsoft.com/office/powerpoint/2010/main" val="115656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529E0DF-D7BC-47F5-802C-6C5F523B1432}" type="slidenum">
              <a:rPr lang="ru-RU" smtClean="0"/>
              <a:t>4</a:t>
            </a:fld>
            <a:endParaRPr lang="ru-RU"/>
          </a:p>
        </p:txBody>
      </p:sp>
    </p:spTree>
    <p:extLst>
      <p:ext uri="{BB962C8B-B14F-4D97-AF65-F5344CB8AC3E}">
        <p14:creationId xmlns:p14="http://schemas.microsoft.com/office/powerpoint/2010/main" val="166100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добавить РХЗ</a:t>
            </a:r>
            <a:endParaRPr lang="ru-RU" dirty="0"/>
          </a:p>
        </p:txBody>
      </p:sp>
      <p:sp>
        <p:nvSpPr>
          <p:cNvPr id="4" name="Номер слайда 3"/>
          <p:cNvSpPr>
            <a:spLocks noGrp="1"/>
          </p:cNvSpPr>
          <p:nvPr>
            <p:ph type="sldNum" sz="quarter" idx="10"/>
          </p:nvPr>
        </p:nvSpPr>
        <p:spPr/>
        <p:txBody>
          <a:bodyPr/>
          <a:lstStyle/>
          <a:p>
            <a:fld id="{630DA0FE-E600-4CC8-BF86-45D7B9DC1775}" type="slidenum">
              <a:rPr lang="ru-RU" smtClean="0"/>
              <a:t>5</a:t>
            </a:fld>
            <a:endParaRPr lang="ru-RU"/>
          </a:p>
        </p:txBody>
      </p:sp>
    </p:spTree>
    <p:extLst>
      <p:ext uri="{BB962C8B-B14F-4D97-AF65-F5344CB8AC3E}">
        <p14:creationId xmlns:p14="http://schemas.microsoft.com/office/powerpoint/2010/main" val="383034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effectLst/>
            </a:endParaRPr>
          </a:p>
        </p:txBody>
      </p:sp>
      <p:sp>
        <p:nvSpPr>
          <p:cNvPr id="4" name="Номер слайда 3"/>
          <p:cNvSpPr>
            <a:spLocks noGrp="1"/>
          </p:cNvSpPr>
          <p:nvPr>
            <p:ph type="sldNum" sz="quarter" idx="10"/>
          </p:nvPr>
        </p:nvSpPr>
        <p:spPr/>
        <p:txBody>
          <a:bodyPr/>
          <a:lstStyle/>
          <a:p>
            <a:fld id="{630DA0FE-E600-4CC8-BF86-45D7B9DC1775}" type="slidenum">
              <a:rPr lang="ru-RU" smtClean="0"/>
              <a:t>7</a:t>
            </a:fld>
            <a:endParaRPr lang="ru-RU"/>
          </a:p>
        </p:txBody>
      </p:sp>
    </p:spTree>
    <p:extLst>
      <p:ext uri="{BB962C8B-B14F-4D97-AF65-F5344CB8AC3E}">
        <p14:creationId xmlns:p14="http://schemas.microsoft.com/office/powerpoint/2010/main" val="229264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Общая сводка квалификационных работ за пять лет  по направлениям 210201, 11.03.03., 11.03.02, 11.04.03. Всего выполнено работ 350. Из них по тематикам предприятий ОПК 330. По укрупнённой группе  425 Из них по тематикам предприятий ОПК 401</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630DA0FE-E600-4CC8-BF86-45D7B9DC1775}" type="slidenum">
              <a:rPr lang="ru-RU" smtClean="0"/>
              <a:t>9</a:t>
            </a:fld>
            <a:endParaRPr lang="ru-RU"/>
          </a:p>
        </p:txBody>
      </p:sp>
    </p:spTree>
    <p:extLst>
      <p:ext uri="{BB962C8B-B14F-4D97-AF65-F5344CB8AC3E}">
        <p14:creationId xmlns:p14="http://schemas.microsoft.com/office/powerpoint/2010/main" val="1230876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3974D4-9E00-42A8-9150-296F43A0F571}" type="datetime1">
              <a:rPr lang="ru-RU" smtClean="0"/>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281221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EBADC1-AE57-463D-B78B-FEB999B8EFB8}" type="datetime1">
              <a:rPr lang="ru-RU" smtClean="0"/>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381167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253419-4083-4343-A1D9-9B26AD4B1C68}" type="datetime1">
              <a:rPr lang="ru-RU" smtClean="0"/>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406140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CEF20C-BFE4-4185-972C-031C49808753}" type="datetime1">
              <a:rPr lang="ru-RU" smtClean="0"/>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205496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DD78A9-BAB9-4743-AF7E-3CCD0912ECDC}" type="datetime1">
              <a:rPr lang="ru-RU" smtClean="0"/>
              <a:t>21.08.2018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346605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92EDCF-AC2C-484A-97ED-5D455A213FB3}" type="datetime1">
              <a:rPr lang="ru-RU" smtClean="0"/>
              <a:t>21.08.2018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388277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D72F15-2B6B-4E1B-AF41-02EE1E237FB1}" type="datetime1">
              <a:rPr lang="ru-RU" smtClean="0"/>
              <a:t>21.08.2018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281142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DC9008-03FC-4986-88D3-D0D86A93BF22}" type="datetime1">
              <a:rPr lang="ru-RU" smtClean="0"/>
              <a:t>21.08.2018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320849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54CA43-5DA4-4A53-BB2B-C6688FA28352}" type="datetime1">
              <a:rPr lang="ru-RU" smtClean="0"/>
              <a:t>21.08.2018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138991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C664E6-5BAE-4CC7-9B17-2B50A38EDC1C}" type="datetime1">
              <a:rPr lang="ru-RU" smtClean="0"/>
              <a:t>21.08.2018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407657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69DC416-18F6-48B7-B393-D5CA57DC9F99}" type="datetime1">
              <a:rPr lang="ru-RU" smtClean="0"/>
              <a:t>21.08.2018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38E5C9-B382-47AA-950F-C735DB2BD1FA}" type="slidenum">
              <a:rPr lang="ru-RU" smtClean="0"/>
              <a:t>‹#›</a:t>
            </a:fld>
            <a:endParaRPr lang="ru-RU"/>
          </a:p>
        </p:txBody>
      </p:sp>
    </p:spTree>
    <p:extLst>
      <p:ext uri="{BB962C8B-B14F-4D97-AF65-F5344CB8AC3E}">
        <p14:creationId xmlns:p14="http://schemas.microsoft.com/office/powerpoint/2010/main" val="428465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77ACC-924B-4723-B7D9-D1AF19EA747C}" type="datetime1">
              <a:rPr lang="ru-RU" smtClean="0"/>
              <a:t>21.08.2018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8E5C9-B382-47AA-950F-C735DB2BD1FA}" type="slidenum">
              <a:rPr lang="ru-RU" smtClean="0"/>
              <a:t>‹#›</a:t>
            </a:fld>
            <a:endParaRPr lang="ru-RU"/>
          </a:p>
        </p:txBody>
      </p:sp>
    </p:spTree>
    <p:extLst>
      <p:ext uri="{BB962C8B-B14F-4D97-AF65-F5344CB8AC3E}">
        <p14:creationId xmlns:p14="http://schemas.microsoft.com/office/powerpoint/2010/main" val="2966025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2708920"/>
            <a:ext cx="8928992" cy="2592288"/>
          </a:xfrm>
        </p:spPr>
        <p:txBody>
          <a:bodyPr>
            <a:noAutofit/>
          </a:bodyPr>
          <a:lstStyle/>
          <a:p>
            <a:r>
              <a:rPr lang="ru-RU" sz="3400" b="1" dirty="0" smtClean="0"/>
              <a:t>Организация взаимодействия </a:t>
            </a:r>
            <a:br>
              <a:rPr lang="ru-RU" sz="3400" b="1" dirty="0" smtClean="0"/>
            </a:br>
            <a:r>
              <a:rPr lang="ru-RU" sz="3400" b="1" dirty="0" smtClean="0"/>
              <a:t>Тамбовского государственного технического университета с промышленными предприятиями и организациями МО РФ </a:t>
            </a:r>
            <a:br>
              <a:rPr lang="ru-RU" sz="3400" b="1" dirty="0" smtClean="0"/>
            </a:br>
            <a:r>
              <a:rPr lang="ru-RU" sz="3400" b="1" dirty="0" smtClean="0"/>
              <a:t>по реализации инновационных технологий</a:t>
            </a:r>
            <a:endParaRPr lang="ru-RU" sz="34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379" y="764704"/>
            <a:ext cx="2335765" cy="153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395536" y="5721694"/>
            <a:ext cx="8668224" cy="1091682"/>
          </a:xfrm>
          <a:prstGeom prst="rect">
            <a:avLst/>
          </a:prstGeom>
        </p:spPr>
        <p:txBody>
          <a:bodyPr vert="horz" lIns="68415" tIns="34208" rIns="68415" bIns="34208" rtlCol="0" anchor="b">
            <a:normAutofit/>
          </a:bodyPr>
          <a:lstStyle/>
          <a:p>
            <a:pPr algn="r" defTabSz="718362">
              <a:lnSpc>
                <a:spcPct val="150000"/>
              </a:lnSpc>
              <a:spcBef>
                <a:spcPct val="0"/>
              </a:spcBef>
            </a:pPr>
            <a:r>
              <a:rPr lang="ru-RU" sz="1800" b="1" dirty="0" smtClean="0">
                <a:solidFill>
                  <a:schemeClr val="tx2">
                    <a:lumMod val="75000"/>
                  </a:schemeClr>
                </a:solidFill>
                <a:ea typeface="+mj-ea"/>
                <a:cs typeface="Times New Roman" pitchFamily="18" charset="0"/>
              </a:rPr>
              <a:t>Ректор проф. М.Н. Краснянский</a:t>
            </a:r>
          </a:p>
          <a:p>
            <a:pPr algn="r" defTabSz="718362">
              <a:lnSpc>
                <a:spcPct val="150000"/>
              </a:lnSpc>
              <a:spcBef>
                <a:spcPct val="0"/>
              </a:spcBef>
            </a:pPr>
            <a:r>
              <a:rPr lang="ru-RU" b="1" dirty="0" smtClean="0">
                <a:solidFill>
                  <a:schemeClr val="tx2">
                    <a:lumMod val="75000"/>
                  </a:schemeClr>
                </a:solidFill>
                <a:ea typeface="+mj-ea"/>
                <a:cs typeface="Times New Roman" pitchFamily="18" charset="0"/>
              </a:rPr>
              <a:t>Проректор по научно-инновационной деятельности, проф. Д.Ю. Муромцев</a:t>
            </a:r>
            <a:endParaRPr lang="ru-RU" sz="1800" b="1" dirty="0" smtClean="0">
              <a:solidFill>
                <a:schemeClr val="tx2">
                  <a:lumMod val="75000"/>
                </a:schemeClr>
              </a:solidFill>
              <a:ea typeface="+mj-ea"/>
              <a:cs typeface="Times New Roman" pitchFamily="18" charset="0"/>
            </a:endParaRPr>
          </a:p>
        </p:txBody>
      </p:sp>
      <p:sp>
        <p:nvSpPr>
          <p:cNvPr id="6" name="Прямоугольник 5"/>
          <p:cNvSpPr/>
          <p:nvPr/>
        </p:nvSpPr>
        <p:spPr>
          <a:xfrm>
            <a:off x="179512" y="42920"/>
            <a:ext cx="8884248" cy="794064"/>
          </a:xfrm>
          <a:prstGeom prst="rect">
            <a:avLst/>
          </a:prstGeom>
        </p:spPr>
        <p:txBody>
          <a:bodyPr wrap="square">
            <a:spAutoFit/>
          </a:bodyPr>
          <a:lstStyle/>
          <a:p>
            <a:pPr lvl="0" algn="ctr" defTabSz="718362">
              <a:lnSpc>
                <a:spcPct val="120000"/>
              </a:lnSpc>
              <a:spcBef>
                <a:spcPct val="0"/>
              </a:spcBef>
            </a:pPr>
            <a:r>
              <a:rPr lang="ru-RU" sz="1400" b="1" dirty="0" smtClean="0">
                <a:solidFill>
                  <a:srgbClr val="44546A">
                    <a:lumMod val="75000"/>
                  </a:srgbClr>
                </a:solidFill>
                <a:cs typeface="Times New Roman" pitchFamily="18" charset="0"/>
              </a:rPr>
              <a:t>федеральное государственное бюджетное образовательное учреждение высшего образования</a:t>
            </a:r>
            <a:br>
              <a:rPr lang="ru-RU" sz="1400" b="1" dirty="0" smtClean="0">
                <a:solidFill>
                  <a:srgbClr val="44546A">
                    <a:lumMod val="75000"/>
                  </a:srgbClr>
                </a:solidFill>
                <a:cs typeface="Times New Roman" pitchFamily="18" charset="0"/>
              </a:rPr>
            </a:br>
            <a:r>
              <a:rPr lang="ru-RU" sz="2400" b="1" dirty="0" smtClean="0">
                <a:solidFill>
                  <a:srgbClr val="44546A">
                    <a:lumMod val="75000"/>
                  </a:srgbClr>
                </a:solidFill>
                <a:cs typeface="Times New Roman" pitchFamily="18" charset="0"/>
              </a:rPr>
              <a:t>«Тамбовский государственный технический университет»</a:t>
            </a:r>
          </a:p>
        </p:txBody>
      </p:sp>
    </p:spTree>
    <p:extLst>
      <p:ext uri="{BB962C8B-B14F-4D97-AF65-F5344CB8AC3E}">
        <p14:creationId xmlns:p14="http://schemas.microsoft.com/office/powerpoint/2010/main" val="143984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Подготовка кадров на базе предприятий ОПК</a:t>
            </a:r>
            <a:endParaRPr lang="ru-RU" sz="3000" b="1" dirty="0"/>
          </a:p>
        </p:txBody>
      </p:sp>
      <p:sp>
        <p:nvSpPr>
          <p:cNvPr id="7" name="Прямоугольник 6"/>
          <p:cNvSpPr/>
          <p:nvPr/>
        </p:nvSpPr>
        <p:spPr>
          <a:xfrm>
            <a:off x="179512" y="1124744"/>
            <a:ext cx="6984776" cy="5786199"/>
          </a:xfrm>
          <a:prstGeom prst="rect">
            <a:avLst/>
          </a:prstGeom>
        </p:spPr>
        <p:txBody>
          <a:bodyPr wrap="square">
            <a:spAutoFit/>
          </a:bodyPr>
          <a:lstStyle/>
          <a:p>
            <a:pPr>
              <a:spcAft>
                <a:spcPts val="600"/>
              </a:spcAft>
            </a:pPr>
            <a:r>
              <a:rPr lang="ru-RU" sz="1500" b="1" dirty="0">
                <a:latin typeface="+mj-lt"/>
                <a:ea typeface="Segoe UI" panose="020B0502040204020203" pitchFamily="34" charset="0"/>
                <a:cs typeface="Segoe UI" panose="020B0502040204020203" pitchFamily="34" charset="0"/>
              </a:rPr>
              <a:t>Проекты с АО «Тамбовский научно-исследовательский институт радиотехники «ЭФИР</a:t>
            </a:r>
            <a:r>
              <a:rPr lang="ru-RU" sz="1500" b="1" dirty="0" smtClean="0">
                <a:latin typeface="+mj-lt"/>
                <a:ea typeface="Segoe UI" panose="020B0502040204020203" pitchFamily="34" charset="0"/>
                <a:cs typeface="Segoe UI" panose="020B0502040204020203" pitchFamily="34" charset="0"/>
              </a:rPr>
              <a:t>» (всего 5 проектов):</a:t>
            </a:r>
            <a:endParaRPr lang="ru-RU" sz="1500" b="1" dirty="0">
              <a:latin typeface="+mj-lt"/>
              <a:ea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высококвалифицированных специалистов по исследованию и разработке современных систем магистральной </a:t>
            </a:r>
            <a:r>
              <a:rPr lang="ru-RU" sz="1500" dirty="0" smtClean="0">
                <a:latin typeface="+mj-lt"/>
                <a:ea typeface="Segoe UI" panose="020B0502040204020203" pitchFamily="34" charset="0"/>
                <a:cs typeface="Segoe UI" panose="020B0502040204020203" pitchFamily="34" charset="0"/>
              </a:rPr>
              <a:t>радиосвязи;</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высококвалифицированных специалистов в области исследования и разработки специальных средств связи и радиоэлектронной борьбы</a:t>
            </a:r>
            <a:r>
              <a:rPr lang="ru-RU" sz="1500" dirty="0" smtClean="0">
                <a:latin typeface="+mj-lt"/>
                <a:ea typeface="Segoe UI" panose="020B0502040204020203" pitchFamily="34" charset="0"/>
                <a:cs typeface="Segoe UI" panose="020B0502040204020203" pitchFamily="34" charset="0"/>
              </a:rPr>
              <a:t>;</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квалифицированных специалистов среднего звена по разработке систем радиоэлектронной борьбы и др.</a:t>
            </a:r>
          </a:p>
          <a:p>
            <a:pPr>
              <a:spcAft>
                <a:spcPts val="600"/>
              </a:spcAft>
            </a:pPr>
            <a:endParaRPr lang="ru-RU" sz="1500" dirty="0">
              <a:latin typeface="+mj-lt"/>
              <a:ea typeface="Segoe UI" panose="020B0502040204020203" pitchFamily="34" charset="0"/>
              <a:cs typeface="Segoe UI" panose="020B0502040204020203" pitchFamily="34" charset="0"/>
            </a:endParaRPr>
          </a:p>
          <a:p>
            <a:pPr>
              <a:spcAft>
                <a:spcPts val="600"/>
              </a:spcAft>
            </a:pPr>
            <a:r>
              <a:rPr lang="ru-RU" sz="1500" b="1" dirty="0">
                <a:latin typeface="+mj-lt"/>
                <a:ea typeface="Segoe UI" panose="020B0502040204020203" pitchFamily="34" charset="0"/>
                <a:cs typeface="Segoe UI" panose="020B0502040204020203" pitchFamily="34" charset="0"/>
              </a:rPr>
              <a:t>Проекты с АО «Завод «</a:t>
            </a:r>
            <a:r>
              <a:rPr lang="ru-RU" sz="1500" b="1" dirty="0" err="1">
                <a:latin typeface="+mj-lt"/>
                <a:ea typeface="Segoe UI" panose="020B0502040204020203" pitchFamily="34" charset="0"/>
                <a:cs typeface="Segoe UI" panose="020B0502040204020203" pitchFamily="34" charset="0"/>
              </a:rPr>
              <a:t>Тамбоваппарат</a:t>
            </a:r>
            <a:r>
              <a:rPr lang="ru-RU" sz="1500" b="1" dirty="0" smtClean="0">
                <a:latin typeface="+mj-lt"/>
                <a:ea typeface="Segoe UI" panose="020B0502040204020203" pitchFamily="34" charset="0"/>
                <a:cs typeface="Segoe UI" panose="020B0502040204020203" pitchFamily="34" charset="0"/>
              </a:rPr>
              <a:t>» (2 проекта):</a:t>
            </a:r>
            <a:endParaRPr lang="ru-RU" sz="1500" b="1" dirty="0">
              <a:latin typeface="+mj-lt"/>
              <a:ea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высококвалифицированных специалистов по проектированию современных систем </a:t>
            </a:r>
            <a:r>
              <a:rPr lang="ru-RU" sz="1500" dirty="0" smtClean="0">
                <a:latin typeface="+mj-lt"/>
                <a:ea typeface="Segoe UI" panose="020B0502040204020203" pitchFamily="34" charset="0"/>
                <a:cs typeface="Segoe UI" panose="020B0502040204020203" pitchFamily="34" charset="0"/>
              </a:rPr>
              <a:t>связи;</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квалифицированных специалистов среднего звена по разработке программного обеспечения технологии изготовления современных средств связи</a:t>
            </a:r>
            <a:r>
              <a:rPr lang="ru-RU" sz="1500" dirty="0" smtClean="0">
                <a:latin typeface="+mj-lt"/>
                <a:ea typeface="Segoe UI" panose="020B0502040204020203" pitchFamily="34" charset="0"/>
                <a:cs typeface="Segoe UI" panose="020B0502040204020203" pitchFamily="34" charset="0"/>
              </a:rPr>
              <a:t>.</a:t>
            </a:r>
            <a:endParaRPr lang="en-US" sz="1500" dirty="0" smtClean="0">
              <a:latin typeface="+mj-lt"/>
              <a:ea typeface="Segoe UI" panose="020B0502040204020203" pitchFamily="34" charset="0"/>
              <a:cs typeface="Segoe UI" panose="020B0502040204020203" pitchFamily="34" charset="0"/>
            </a:endParaRPr>
          </a:p>
          <a:p>
            <a:pPr>
              <a:spcAft>
                <a:spcPts val="600"/>
              </a:spcAft>
            </a:pPr>
            <a:endParaRPr lang="ru-RU" sz="1500" b="1" dirty="0" smtClean="0">
              <a:latin typeface="+mj-lt"/>
              <a:ea typeface="Segoe UI" panose="020B0502040204020203" pitchFamily="34" charset="0"/>
              <a:cs typeface="Segoe UI" panose="020B0502040204020203" pitchFamily="34" charset="0"/>
            </a:endParaRPr>
          </a:p>
          <a:p>
            <a:pPr>
              <a:spcAft>
                <a:spcPts val="600"/>
              </a:spcAft>
            </a:pPr>
            <a:r>
              <a:rPr lang="ru-RU" sz="1500" b="1" dirty="0" smtClean="0">
                <a:latin typeface="+mj-lt"/>
                <a:ea typeface="Segoe UI" panose="020B0502040204020203" pitchFamily="34" charset="0"/>
                <a:cs typeface="Segoe UI" panose="020B0502040204020203" pitchFamily="34" charset="0"/>
              </a:rPr>
              <a:t>Проекты </a:t>
            </a:r>
            <a:r>
              <a:rPr lang="ru-RU" sz="1500" b="1" dirty="0">
                <a:latin typeface="+mj-lt"/>
                <a:ea typeface="Segoe UI" panose="020B0502040204020203" pitchFamily="34" charset="0"/>
                <a:cs typeface="Segoe UI" panose="020B0502040204020203" pitchFamily="34" charset="0"/>
              </a:rPr>
              <a:t>с ПАО «Тамбовский завод «Электроприбор» </a:t>
            </a:r>
            <a:r>
              <a:rPr lang="ru-RU" sz="1500" b="1" dirty="0" smtClean="0">
                <a:latin typeface="+mj-lt"/>
                <a:ea typeface="Segoe UI" panose="020B0502040204020203" pitchFamily="34" charset="0"/>
                <a:cs typeface="Segoe UI" panose="020B0502040204020203" pitchFamily="34" charset="0"/>
              </a:rPr>
              <a:t>(7 проектов)</a:t>
            </a:r>
            <a:endParaRPr lang="ru-RU" sz="1500" b="1" dirty="0">
              <a:latin typeface="+mj-lt"/>
              <a:ea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современное </a:t>
            </a:r>
            <a:r>
              <a:rPr lang="ru-RU" sz="1500" dirty="0">
                <a:latin typeface="+mj-lt"/>
                <a:ea typeface="Segoe UI" panose="020B0502040204020203" pitchFamily="34" charset="0"/>
                <a:cs typeface="Segoe UI" panose="020B0502040204020203" pitchFamily="34" charset="0"/>
              </a:rPr>
              <a:t>оборудование и технологии механической обработки деталей и </a:t>
            </a:r>
            <a:r>
              <a:rPr lang="ru-RU" sz="1500" dirty="0" smtClean="0">
                <a:latin typeface="+mj-lt"/>
                <a:ea typeface="Segoe UI" panose="020B0502040204020203" pitchFamily="34" charset="0"/>
                <a:cs typeface="Segoe UI" panose="020B0502040204020203" pitchFamily="34" charset="0"/>
              </a:rPr>
              <a:t>изделий;</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проектирование </a:t>
            </a:r>
            <a:r>
              <a:rPr lang="ru-RU" sz="1500" dirty="0">
                <a:latin typeface="+mj-lt"/>
                <a:ea typeface="Segoe UI" panose="020B0502040204020203" pitchFamily="34" charset="0"/>
                <a:cs typeface="Segoe UI" panose="020B0502040204020203" pitchFamily="34" charset="0"/>
              </a:rPr>
              <a:t>и эксплуатация современных </a:t>
            </a:r>
            <a:r>
              <a:rPr lang="ru-RU" sz="1500" dirty="0" err="1">
                <a:latin typeface="+mj-lt"/>
                <a:ea typeface="Segoe UI" panose="020B0502040204020203" pitchFamily="34" charset="0"/>
                <a:cs typeface="Segoe UI" panose="020B0502040204020203" pitchFamily="34" charset="0"/>
              </a:rPr>
              <a:t>мехатронных</a:t>
            </a:r>
            <a:r>
              <a:rPr lang="ru-RU" sz="1500" dirty="0">
                <a:latin typeface="+mj-lt"/>
                <a:ea typeface="Segoe UI" panose="020B0502040204020203" pitchFamily="34" charset="0"/>
                <a:cs typeface="Segoe UI" panose="020B0502040204020203" pitchFamily="34" charset="0"/>
              </a:rPr>
              <a:t> систем на предприятии ОПК</a:t>
            </a:r>
            <a:r>
              <a:rPr lang="ru-RU" sz="1500" dirty="0" smtClean="0">
                <a:latin typeface="+mj-lt"/>
                <a:ea typeface="Segoe UI" panose="020B0502040204020203" pitchFamily="34" charset="0"/>
                <a:cs typeface="Segoe UI" panose="020B0502040204020203" pitchFamily="34" charset="0"/>
              </a:rPr>
              <a:t>.</a:t>
            </a:r>
            <a:endParaRPr lang="ru-RU" sz="1500" dirty="0">
              <a:latin typeface="+mj-lt"/>
              <a:ea typeface="Segoe UI" panose="020B0502040204020203" pitchFamily="34" charset="0"/>
              <a:cs typeface="Segoe UI" panose="020B0502040204020203" pitchFamily="34" charset="0"/>
            </a:endParaRPr>
          </a:p>
        </p:txBody>
      </p:sp>
      <p:sp>
        <p:nvSpPr>
          <p:cNvPr id="2" name="Номер слайда 1"/>
          <p:cNvSpPr>
            <a:spLocks noGrp="1"/>
          </p:cNvSpPr>
          <p:nvPr>
            <p:ph type="sldNum" sz="quarter" idx="12"/>
          </p:nvPr>
        </p:nvSpPr>
        <p:spPr/>
        <p:txBody>
          <a:bodyPr/>
          <a:lstStyle/>
          <a:p>
            <a:fld id="{4338E5C9-B382-47AA-950F-C735DB2BD1FA}" type="slidenum">
              <a:rPr lang="ru-RU" sz="1600" b="1" smtClean="0">
                <a:solidFill>
                  <a:schemeClr val="tx1"/>
                </a:solidFill>
              </a:rPr>
              <a:t>10</a:t>
            </a:fld>
            <a:endParaRPr lang="ru-RU" sz="1600" b="1" dirty="0">
              <a:solidFill>
                <a:schemeClr val="tx1"/>
              </a:solidFill>
            </a:endParaRPr>
          </a:p>
        </p:txBody>
      </p:sp>
      <p:pic>
        <p:nvPicPr>
          <p:cNvPr id="3074" name="Picture 2" descr="D:\TSTU Photo\2017\Открытие ЦКП Радиоэлектроника и связь 07.02.2017\IMG_7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736" y="4981618"/>
            <a:ext cx="1991750" cy="13277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rgey\Downloads\ARMY2017_Belousov\foto\DSC_0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735" y="3068960"/>
            <a:ext cx="1991751" cy="1325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ergey\Downloads\Foto2\Oktabr\IMG_97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736" y="1268760"/>
            <a:ext cx="1991751" cy="132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64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Тематика научных исследований </a:t>
            </a:r>
            <a:br>
              <a:rPr lang="ru-RU" sz="3000" b="1" dirty="0" smtClean="0"/>
            </a:br>
            <a:r>
              <a:rPr lang="ru-RU" sz="3000" b="1" dirty="0" smtClean="0"/>
              <a:t>с предприятиями ОПК</a:t>
            </a:r>
            <a:endParaRPr lang="ru-RU" sz="3000" b="1" dirty="0"/>
          </a:p>
        </p:txBody>
      </p:sp>
      <p:sp>
        <p:nvSpPr>
          <p:cNvPr id="7" name="Прямоугольник 6"/>
          <p:cNvSpPr/>
          <p:nvPr/>
        </p:nvSpPr>
        <p:spPr>
          <a:xfrm>
            <a:off x="179512" y="1139254"/>
            <a:ext cx="8784976" cy="5386090"/>
          </a:xfrm>
          <a:prstGeom prst="rect">
            <a:avLst/>
          </a:prstGeom>
        </p:spPr>
        <p:txBody>
          <a:bodyPr wrap="square">
            <a:spAutoFit/>
          </a:bodyPr>
          <a:lstStyle/>
          <a:p>
            <a:pPr>
              <a:spcAft>
                <a:spcPts val="1800"/>
              </a:spcAft>
            </a:pPr>
            <a:r>
              <a:rPr lang="ru-RU" sz="1600" b="1" dirty="0" smtClean="0">
                <a:latin typeface="+mj-lt"/>
                <a:ea typeface="Segoe UI" panose="020B0502040204020203" pitchFamily="34" charset="0"/>
                <a:cs typeface="Segoe UI" panose="020B0502040204020203" pitchFamily="34" charset="0"/>
              </a:rPr>
              <a:t>АО ТНИИР «Эфир»:</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исследование и разработка современных систем магистральной радиосвязи;</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помехоустойчивость канала связи с подвижными объектами;</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разработка информационно-управляющей системы помехоустойчивого радиоканала связи;</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алгоритмическое обеспечение информационно-измерительной и управляющей системы, повышающее устойчивость радиорелейной станции к действию имитационных помех и др.</a:t>
            </a:r>
            <a:r>
              <a:rPr lang="ru-RU" sz="1600" b="1" dirty="0" smtClean="0">
                <a:latin typeface="+mj-lt"/>
                <a:ea typeface="Segoe UI" panose="020B0502040204020203" pitchFamily="34" charset="0"/>
                <a:cs typeface="Segoe UI" panose="020B0502040204020203" pitchFamily="34" charset="0"/>
              </a:rPr>
              <a:t/>
            </a:r>
            <a:br>
              <a:rPr lang="ru-RU" sz="1600" b="1" dirty="0" smtClean="0">
                <a:latin typeface="+mj-lt"/>
                <a:ea typeface="Segoe UI" panose="020B0502040204020203" pitchFamily="34" charset="0"/>
                <a:cs typeface="Segoe UI" panose="020B0502040204020203" pitchFamily="34" charset="0"/>
              </a:rPr>
            </a:br>
            <a:endParaRPr lang="ru-RU" sz="1600" b="1" dirty="0" smtClean="0">
              <a:latin typeface="+mj-lt"/>
              <a:ea typeface="Segoe UI" panose="020B0502040204020203" pitchFamily="34" charset="0"/>
              <a:cs typeface="Segoe UI" panose="020B0502040204020203" pitchFamily="34" charset="0"/>
            </a:endParaRPr>
          </a:p>
          <a:p>
            <a:pPr>
              <a:spcAft>
                <a:spcPts val="1800"/>
              </a:spcAft>
            </a:pPr>
            <a:r>
              <a:rPr lang="ru-RU" sz="1600" b="1" dirty="0" smtClean="0">
                <a:latin typeface="+mj-lt"/>
                <a:ea typeface="Segoe UI" panose="020B0502040204020203" pitchFamily="34" charset="0"/>
                <a:cs typeface="Segoe UI" panose="020B0502040204020203" pitchFamily="34" charset="0"/>
              </a:rPr>
              <a:t>АО «Тамбовский завод «Октябрь»:</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исследование вопросов построения автоматических устройств согласования антенн подвижных радиостанций средней мощности коротковолнового диапазона;</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информационно-управляющая система устройствами согласования антенно-фидерного комплекса с фазированной антенной решёткой;</a:t>
            </a:r>
          </a:p>
          <a:p>
            <a:pPr marL="285750" indent="-285750">
              <a:spcAft>
                <a:spcPts val="1800"/>
              </a:spcAft>
              <a:buFont typeface="Arial" panose="020B0604020202020204" pitchFamily="34" charset="0"/>
              <a:buChar char="•"/>
            </a:pPr>
            <a:r>
              <a:rPr lang="ru-RU" sz="1600" dirty="0" smtClean="0">
                <a:latin typeface="+mj-lt"/>
                <a:ea typeface="Segoe UI" panose="020B0502040204020203" pitchFamily="34" charset="0"/>
                <a:cs typeface="Segoe UI" panose="020B0502040204020203" pitchFamily="34" charset="0"/>
              </a:rPr>
              <a:t>разработка информационно-управляющей системы радиостанцией </a:t>
            </a:r>
            <a:r>
              <a:rPr lang="ru-RU" sz="1600" dirty="0" err="1" smtClean="0">
                <a:latin typeface="+mj-lt"/>
                <a:ea typeface="Segoe UI" panose="020B0502040204020203" pitchFamily="34" charset="0"/>
                <a:cs typeface="Segoe UI" panose="020B0502040204020203" pitchFamily="34" charset="0"/>
              </a:rPr>
              <a:t>декаметрового</a:t>
            </a:r>
            <a:r>
              <a:rPr lang="ru-RU" sz="1600" dirty="0" smtClean="0">
                <a:latin typeface="+mj-lt"/>
                <a:ea typeface="Segoe UI" panose="020B0502040204020203" pitchFamily="34" charset="0"/>
                <a:cs typeface="Segoe UI" panose="020B0502040204020203" pitchFamily="34" charset="0"/>
              </a:rPr>
              <a:t> диапазона с передающей кольцевой фазированной антенной решеткой и др.</a:t>
            </a:r>
          </a:p>
        </p:txBody>
      </p:sp>
      <p:sp>
        <p:nvSpPr>
          <p:cNvPr id="2" name="Номер слайда 1"/>
          <p:cNvSpPr>
            <a:spLocks noGrp="1"/>
          </p:cNvSpPr>
          <p:nvPr>
            <p:ph type="sldNum" sz="quarter" idx="12"/>
          </p:nvPr>
        </p:nvSpPr>
        <p:spPr/>
        <p:txBody>
          <a:bodyPr/>
          <a:lstStyle/>
          <a:p>
            <a:fld id="{4338E5C9-B382-47AA-950F-C735DB2BD1FA}" type="slidenum">
              <a:rPr lang="ru-RU" sz="1600" b="1" smtClean="0">
                <a:solidFill>
                  <a:schemeClr val="tx1"/>
                </a:solidFill>
              </a:rPr>
              <a:t>11</a:t>
            </a:fld>
            <a:endParaRPr lang="ru-RU" sz="1600" b="1" dirty="0">
              <a:solidFill>
                <a:schemeClr val="tx1"/>
              </a:solidFill>
            </a:endParaRPr>
          </a:p>
        </p:txBody>
      </p:sp>
    </p:spTree>
    <p:extLst>
      <p:ext uri="{BB962C8B-B14F-4D97-AF65-F5344CB8AC3E}">
        <p14:creationId xmlns:p14="http://schemas.microsoft.com/office/powerpoint/2010/main" val="278812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Тематика научных исследований </a:t>
            </a:r>
            <a:br>
              <a:rPr lang="ru-RU" sz="3000" b="1" dirty="0" smtClean="0"/>
            </a:br>
            <a:r>
              <a:rPr lang="ru-RU" sz="3000" b="1" dirty="0" smtClean="0"/>
              <a:t>с предприятиями ОПК</a:t>
            </a:r>
            <a:endParaRPr lang="ru-RU" sz="3000" b="1" dirty="0"/>
          </a:p>
        </p:txBody>
      </p:sp>
      <p:sp>
        <p:nvSpPr>
          <p:cNvPr id="7" name="Прямоугольник 6"/>
          <p:cNvSpPr/>
          <p:nvPr/>
        </p:nvSpPr>
        <p:spPr>
          <a:xfrm>
            <a:off x="179512" y="1196752"/>
            <a:ext cx="8784976" cy="5570756"/>
          </a:xfrm>
          <a:prstGeom prst="rect">
            <a:avLst/>
          </a:prstGeom>
        </p:spPr>
        <p:txBody>
          <a:bodyPr wrap="square">
            <a:spAutoFit/>
          </a:bodyPr>
          <a:lstStyle/>
          <a:p>
            <a:pPr>
              <a:spcAft>
                <a:spcPts val="1200"/>
              </a:spcAft>
            </a:pPr>
            <a:r>
              <a:rPr lang="ru-RU" altLang="ru-RU" sz="1600" b="1" dirty="0" smtClean="0">
                <a:latin typeface="+mj-lt"/>
                <a:ea typeface="Segoe UI" panose="020B0502040204020203" pitchFamily="34" charset="0"/>
                <a:cs typeface="Segoe UI" panose="020B0502040204020203" pitchFamily="34" charset="0"/>
              </a:rPr>
              <a:t>АО «ТЗ «</a:t>
            </a:r>
            <a:r>
              <a:rPr lang="ru-RU" altLang="ru-RU" sz="1600" b="1" dirty="0" err="1" smtClean="0">
                <a:latin typeface="+mj-lt"/>
                <a:ea typeface="Segoe UI" panose="020B0502040204020203" pitchFamily="34" charset="0"/>
                <a:cs typeface="Segoe UI" panose="020B0502040204020203" pitchFamily="34" charset="0"/>
              </a:rPr>
              <a:t>Ревтруд</a:t>
            </a:r>
            <a:r>
              <a:rPr lang="ru-RU" altLang="ru-RU" sz="1600" b="1" dirty="0" smtClean="0">
                <a:latin typeface="+mj-lt"/>
                <a:ea typeface="Segoe UI" panose="020B0502040204020203" pitchFamily="34" charset="0"/>
                <a:cs typeface="Segoe UI" panose="020B0502040204020203" pitchFamily="34" charset="0"/>
              </a:rPr>
              <a:t>»:</a:t>
            </a: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исследование и разработка специальных средств связи и радиоэлектронной борьбы;</a:t>
            </a: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разработка интеллектуальных систем управления комплексами и средствами радиоэлектронной борьбы;</a:t>
            </a: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разработка интеллектуальной системы управления гибридной антенной решёткой для систем беспроводного широкополосного доступа и др.</a:t>
            </a:r>
            <a:br>
              <a:rPr lang="ru-RU" altLang="ru-RU" sz="1600" dirty="0" smtClean="0">
                <a:latin typeface="+mj-lt"/>
                <a:ea typeface="Segoe UI" panose="020B0502040204020203" pitchFamily="34" charset="0"/>
                <a:cs typeface="Segoe UI" panose="020B0502040204020203" pitchFamily="34" charset="0"/>
              </a:rPr>
            </a:br>
            <a:endParaRPr lang="ru-RU" altLang="ru-RU" sz="1600" dirty="0" smtClean="0">
              <a:latin typeface="+mj-lt"/>
              <a:ea typeface="Segoe UI" panose="020B0502040204020203" pitchFamily="34" charset="0"/>
              <a:cs typeface="Segoe UI" panose="020B0502040204020203" pitchFamily="34" charset="0"/>
            </a:endParaRPr>
          </a:p>
          <a:p>
            <a:pPr>
              <a:spcAft>
                <a:spcPts val="1200"/>
              </a:spcAft>
            </a:pPr>
            <a:r>
              <a:rPr lang="ru-RU" altLang="ru-RU" sz="1600" b="1" dirty="0" smtClean="0">
                <a:latin typeface="+mj-lt"/>
                <a:ea typeface="Segoe UI" panose="020B0502040204020203" pitchFamily="34" charset="0"/>
                <a:cs typeface="Segoe UI" panose="020B0502040204020203" pitchFamily="34" charset="0"/>
              </a:rPr>
              <a:t>АО «ТЗ «Электроприбор»:</a:t>
            </a: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технология неразъемного соединения разнородных материалов;</a:t>
            </a: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технологии вакуумного напыления и др.</a:t>
            </a:r>
          </a:p>
          <a:p>
            <a:pPr>
              <a:spcAft>
                <a:spcPts val="1200"/>
              </a:spcAft>
            </a:pPr>
            <a:endParaRPr lang="ru-RU" altLang="ru-RU" sz="1600" b="1" dirty="0" smtClean="0">
              <a:latin typeface="+mj-lt"/>
              <a:ea typeface="Segoe UI" panose="020B0502040204020203" pitchFamily="34" charset="0"/>
              <a:cs typeface="Segoe UI" panose="020B0502040204020203" pitchFamily="34" charset="0"/>
            </a:endParaRPr>
          </a:p>
          <a:p>
            <a:pPr>
              <a:spcAft>
                <a:spcPts val="1200"/>
              </a:spcAft>
            </a:pPr>
            <a:r>
              <a:rPr lang="ru-RU" altLang="ru-RU" sz="1600" b="1" dirty="0" smtClean="0">
                <a:latin typeface="+mj-lt"/>
                <a:ea typeface="Segoe UI" panose="020B0502040204020203" pitchFamily="34" charset="0"/>
                <a:cs typeface="Segoe UI" panose="020B0502040204020203" pitchFamily="34" charset="0"/>
              </a:rPr>
              <a:t>ОАО «Корпорация «</a:t>
            </a:r>
            <a:r>
              <a:rPr lang="ru-RU" altLang="ru-RU" sz="1600" b="1" dirty="0" err="1" smtClean="0">
                <a:latin typeface="+mj-lt"/>
                <a:ea typeface="Segoe UI" panose="020B0502040204020203" pitchFamily="34" charset="0"/>
                <a:cs typeface="Segoe UI" panose="020B0502040204020203" pitchFamily="34" charset="0"/>
              </a:rPr>
              <a:t>Росхимзащита</a:t>
            </a:r>
            <a:r>
              <a:rPr lang="ru-RU" altLang="ru-RU" sz="1600" b="1" dirty="0" smtClean="0">
                <a:latin typeface="+mj-lt"/>
                <a:ea typeface="Segoe UI" panose="020B0502040204020203" pitchFamily="34" charset="0"/>
                <a:cs typeface="Segoe UI" panose="020B0502040204020203" pitchFamily="34" charset="0"/>
              </a:rPr>
              <a:t>»:</a:t>
            </a: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разработка </a:t>
            </a:r>
            <a:r>
              <a:rPr lang="ru-RU" altLang="ru-RU" sz="1600" dirty="0">
                <a:latin typeface="+mj-lt"/>
                <a:ea typeface="Segoe UI" panose="020B0502040204020203" pitchFamily="34" charset="0"/>
                <a:cs typeface="Segoe UI" panose="020B0502040204020203" pitchFamily="34" charset="0"/>
              </a:rPr>
              <a:t>учебного тренажёра шахтного изолирующего </a:t>
            </a:r>
            <a:r>
              <a:rPr lang="ru-RU" altLang="ru-RU" sz="1600" dirty="0" smtClean="0">
                <a:latin typeface="+mj-lt"/>
                <a:ea typeface="Segoe UI" panose="020B0502040204020203" pitchFamily="34" charset="0"/>
                <a:cs typeface="Segoe UI" panose="020B0502040204020203" pitchFamily="34" charset="0"/>
              </a:rPr>
              <a:t>самоспасателя</a:t>
            </a:r>
            <a:r>
              <a:rPr lang="en-US" altLang="ru-RU" sz="1600" dirty="0" smtClean="0">
                <a:latin typeface="+mj-lt"/>
                <a:ea typeface="Segoe UI" panose="020B0502040204020203" pitchFamily="34" charset="0"/>
                <a:cs typeface="Segoe UI" panose="020B0502040204020203" pitchFamily="34" charset="0"/>
              </a:rPr>
              <a:t>;</a:t>
            </a:r>
            <a:endParaRPr lang="ru-RU" altLang="ru-RU" sz="1600" dirty="0" smtClean="0">
              <a:latin typeface="+mj-lt"/>
              <a:ea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создание </a:t>
            </a:r>
            <a:r>
              <a:rPr lang="ru-RU" altLang="ru-RU" sz="1600" dirty="0">
                <a:latin typeface="+mj-lt"/>
                <a:ea typeface="Segoe UI" panose="020B0502040204020203" pitchFamily="34" charset="0"/>
                <a:cs typeface="Segoe UI" panose="020B0502040204020203" pitchFamily="34" charset="0"/>
              </a:rPr>
              <a:t>нового поколения </a:t>
            </a:r>
            <a:r>
              <a:rPr lang="ru-RU" altLang="ru-RU" sz="1600" dirty="0" err="1">
                <a:latin typeface="+mj-lt"/>
                <a:ea typeface="Segoe UI" panose="020B0502040204020203" pitchFamily="34" charset="0"/>
                <a:cs typeface="Segoe UI" panose="020B0502040204020203" pitchFamily="34" charset="0"/>
              </a:rPr>
              <a:t>наноструктурированных</a:t>
            </a:r>
            <a:r>
              <a:rPr lang="ru-RU" altLang="ru-RU" sz="1600" dirty="0">
                <a:latin typeface="+mj-lt"/>
                <a:ea typeface="Segoe UI" panose="020B0502040204020203" pitchFamily="34" charset="0"/>
                <a:cs typeface="Segoe UI" panose="020B0502040204020203" pitchFamily="34" charset="0"/>
              </a:rPr>
              <a:t> сорбентов для жидкофазного извлечения загрязнителей различной химической природы, в том числе, методом электроуправляемой </a:t>
            </a:r>
            <a:r>
              <a:rPr lang="ru-RU" altLang="ru-RU" sz="1600" dirty="0" smtClean="0">
                <a:latin typeface="+mj-lt"/>
                <a:ea typeface="Segoe UI" panose="020B0502040204020203" pitchFamily="34" charset="0"/>
                <a:cs typeface="Segoe UI" panose="020B0502040204020203" pitchFamily="34" charset="0"/>
              </a:rPr>
              <a:t>сорбции</a:t>
            </a:r>
            <a:r>
              <a:rPr lang="en-US" altLang="ru-RU" sz="1600" dirty="0" smtClean="0">
                <a:latin typeface="+mj-lt"/>
                <a:ea typeface="Segoe UI" panose="020B0502040204020203" pitchFamily="34" charset="0"/>
                <a:cs typeface="Segoe UI" panose="020B0502040204020203" pitchFamily="34" charset="0"/>
              </a:rPr>
              <a:t>.</a:t>
            </a:r>
            <a:endParaRPr lang="ru-RU" altLang="ru-RU" sz="1600" dirty="0">
              <a:latin typeface="+mj-lt"/>
              <a:ea typeface="Segoe UI" panose="020B0502040204020203" pitchFamily="34" charset="0"/>
              <a:cs typeface="Segoe UI" panose="020B0502040204020203" pitchFamily="34" charset="0"/>
            </a:endParaRPr>
          </a:p>
        </p:txBody>
      </p:sp>
      <p:sp>
        <p:nvSpPr>
          <p:cNvPr id="2" name="Номер слайда 1"/>
          <p:cNvSpPr>
            <a:spLocks noGrp="1"/>
          </p:cNvSpPr>
          <p:nvPr>
            <p:ph type="sldNum" sz="quarter" idx="12"/>
          </p:nvPr>
        </p:nvSpPr>
        <p:spPr/>
        <p:txBody>
          <a:bodyPr/>
          <a:lstStyle/>
          <a:p>
            <a:fld id="{4338E5C9-B382-47AA-950F-C735DB2BD1FA}" type="slidenum">
              <a:rPr lang="ru-RU" sz="1600" b="1" smtClean="0">
                <a:solidFill>
                  <a:schemeClr val="tx1"/>
                </a:solidFill>
              </a:rPr>
              <a:t>12</a:t>
            </a:fld>
            <a:endParaRPr lang="ru-RU" sz="1600" b="1" dirty="0">
              <a:solidFill>
                <a:schemeClr val="tx1"/>
              </a:solidFill>
            </a:endParaRPr>
          </a:p>
        </p:txBody>
      </p:sp>
    </p:spTree>
    <p:extLst>
      <p:ext uri="{BB962C8B-B14F-4D97-AF65-F5344CB8AC3E}">
        <p14:creationId xmlns:p14="http://schemas.microsoft.com/office/powerpoint/2010/main" val="3293246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Взаимодействие университета с Межвидовым </a:t>
            </a:r>
            <a:r>
              <a:rPr lang="ru-RU" sz="3000" b="1" dirty="0"/>
              <a:t>центром подготовки и боевого применения войск </a:t>
            </a:r>
            <a:r>
              <a:rPr lang="ru-RU" sz="3000" b="1" dirty="0" smtClean="0"/>
              <a:t>РЭБ</a:t>
            </a:r>
            <a:endParaRPr lang="ru-RU" sz="3000" b="1" dirty="0"/>
          </a:p>
        </p:txBody>
      </p:sp>
      <p:sp>
        <p:nvSpPr>
          <p:cNvPr id="7" name="Прямоугольник 6"/>
          <p:cNvSpPr/>
          <p:nvPr/>
        </p:nvSpPr>
        <p:spPr>
          <a:xfrm>
            <a:off x="179512" y="1150287"/>
            <a:ext cx="8784976" cy="5416868"/>
          </a:xfrm>
          <a:prstGeom prst="rect">
            <a:avLst/>
          </a:prstGeom>
        </p:spPr>
        <p:txBody>
          <a:bodyPr wrap="square">
            <a:spAutoFit/>
          </a:bodyPr>
          <a:lstStyle/>
          <a:p>
            <a:pPr>
              <a:spcAft>
                <a:spcPts val="1800"/>
              </a:spcAft>
            </a:pPr>
            <a:r>
              <a:rPr lang="ru-RU" sz="1600" b="1" dirty="0"/>
              <a:t>Тематика совместных научных </a:t>
            </a:r>
            <a:r>
              <a:rPr lang="ru-RU" sz="1600" b="1" dirty="0" smtClean="0"/>
              <a:t>исследований:</a:t>
            </a:r>
          </a:p>
          <a:p>
            <a:pPr marL="285750" lvl="0" indent="-285750">
              <a:spcAft>
                <a:spcPts val="1800"/>
              </a:spcAft>
              <a:buFont typeface="Arial" panose="020B0604020202020204" pitchFamily="34" charset="0"/>
              <a:buChar char="•"/>
            </a:pPr>
            <a:r>
              <a:rPr lang="ru-RU" sz="1600" dirty="0" smtClean="0"/>
              <a:t>Построение алгоритмического и программного обеспечения модуля распознавания широкополосных сигналов обнаружителем-пеленгатором в конкурентной частично наблюдаемой стохастической </a:t>
            </a:r>
            <a:r>
              <a:rPr lang="ru-RU" sz="1600" dirty="0" err="1" smtClean="0"/>
              <a:t>мультиагентной</a:t>
            </a:r>
            <a:r>
              <a:rPr lang="ru-RU" sz="1600" dirty="0" smtClean="0"/>
              <a:t> среде методами искусственного интеллекта</a:t>
            </a:r>
            <a:r>
              <a:rPr lang="en-US" sz="1600" dirty="0" smtClean="0"/>
              <a:t>;</a:t>
            </a:r>
            <a:endParaRPr lang="ru-RU" sz="1600" dirty="0" smtClean="0"/>
          </a:p>
          <a:p>
            <a:pPr marL="285750" lvl="0" indent="-285750">
              <a:spcAft>
                <a:spcPts val="1800"/>
              </a:spcAft>
              <a:buFont typeface="Arial" panose="020B0604020202020204" pitchFamily="34" charset="0"/>
              <a:buChar char="•"/>
            </a:pPr>
            <a:r>
              <a:rPr lang="ru-RU" sz="1600" dirty="0" smtClean="0"/>
              <a:t>Построение </a:t>
            </a:r>
            <a:r>
              <a:rPr lang="ru-RU" sz="1600" dirty="0"/>
              <a:t>моделей и алгоритмов работы модуля автоматического распознавания параметров радиосигналов для обнаружителя-радиопеленгатора с программной архитектурой построения методами искусственного интеллекта  в условиях ограниченного времени </a:t>
            </a:r>
            <a:r>
              <a:rPr lang="ru-RU" sz="1600" dirty="0" smtClean="0"/>
              <a:t>анализа</a:t>
            </a:r>
            <a:r>
              <a:rPr lang="en-US" sz="1600" dirty="0" smtClean="0"/>
              <a:t>;</a:t>
            </a:r>
            <a:endParaRPr lang="ru-RU" sz="1600" dirty="0" smtClean="0"/>
          </a:p>
          <a:p>
            <a:pPr marL="285750" lvl="0" indent="-285750">
              <a:spcAft>
                <a:spcPts val="1800"/>
              </a:spcAft>
              <a:buFont typeface="Arial" panose="020B0604020202020204" pitchFamily="34" charset="0"/>
              <a:buChar char="•"/>
            </a:pPr>
            <a:r>
              <a:rPr lang="ru-RU" sz="1600" dirty="0" smtClean="0"/>
              <a:t>Разработка </a:t>
            </a:r>
            <a:r>
              <a:rPr lang="ru-RU" sz="1600" dirty="0"/>
              <a:t>методов и программно-технических средств для автоматизации процесса освоения средств </a:t>
            </a:r>
            <a:r>
              <a:rPr lang="ru-RU" sz="1600" dirty="0" smtClean="0"/>
              <a:t>РЭБ</a:t>
            </a:r>
            <a:r>
              <a:rPr lang="en-US" sz="1600" dirty="0" smtClean="0"/>
              <a:t>;</a:t>
            </a:r>
            <a:endParaRPr lang="ru-RU" sz="1600" dirty="0" smtClean="0"/>
          </a:p>
          <a:p>
            <a:pPr marL="285750" lvl="0" indent="-285750">
              <a:spcAft>
                <a:spcPts val="1800"/>
              </a:spcAft>
              <a:buFont typeface="Arial" panose="020B0604020202020204" pitchFamily="34" charset="0"/>
              <a:buChar char="•"/>
            </a:pPr>
            <a:r>
              <a:rPr lang="ru-RU" sz="1600" dirty="0" smtClean="0"/>
              <a:t>Построение </a:t>
            </a:r>
            <a:r>
              <a:rPr lang="ru-RU" sz="1600" dirty="0"/>
              <a:t>аналитических и процедурных моделей принятия решений в сетевых информационных </a:t>
            </a:r>
            <a:r>
              <a:rPr lang="ru-RU" sz="1600" dirty="0" smtClean="0"/>
              <a:t>системах</a:t>
            </a:r>
            <a:r>
              <a:rPr lang="en-US" sz="1600" dirty="0" smtClean="0"/>
              <a:t>;</a:t>
            </a:r>
            <a:endParaRPr lang="ru-RU" sz="1600" dirty="0" smtClean="0"/>
          </a:p>
          <a:p>
            <a:pPr marL="285750" lvl="0" indent="-285750">
              <a:spcAft>
                <a:spcPts val="1800"/>
              </a:spcAft>
              <a:buFont typeface="Arial" panose="020B0604020202020204" pitchFamily="34" charset="0"/>
              <a:buChar char="•"/>
            </a:pPr>
            <a:r>
              <a:rPr lang="ru-RU" sz="1600" dirty="0" smtClean="0"/>
              <a:t>Построение </a:t>
            </a:r>
            <a:r>
              <a:rPr lang="ru-RU" sz="1600" dirty="0"/>
              <a:t>моделей и алгоритмов информационной системы имитационных исследований в стохастической </a:t>
            </a:r>
            <a:r>
              <a:rPr lang="ru-RU" sz="1600" dirty="0" err="1"/>
              <a:t>мультиагентной</a:t>
            </a:r>
            <a:r>
              <a:rPr lang="ru-RU" sz="1600" dirty="0"/>
              <a:t> проблемной среде для оценки эффективности </a:t>
            </a:r>
            <a:r>
              <a:rPr lang="ru-RU" sz="1600" dirty="0" err="1"/>
              <a:t>радиоподавления</a:t>
            </a:r>
            <a:r>
              <a:rPr lang="ru-RU" sz="1600" dirty="0"/>
              <a:t> системы тактической радиосвязи методами искусственного </a:t>
            </a:r>
            <a:r>
              <a:rPr lang="ru-RU" sz="1600" dirty="0" smtClean="0"/>
              <a:t>интеллекта</a:t>
            </a:r>
            <a:r>
              <a:rPr lang="en-US" sz="1600" dirty="0" smtClean="0"/>
              <a:t>;</a:t>
            </a:r>
            <a:endParaRPr lang="ru-RU" sz="1600" dirty="0" smtClean="0"/>
          </a:p>
          <a:p>
            <a:pPr marL="285750" lvl="0" indent="-285750">
              <a:spcAft>
                <a:spcPts val="1800"/>
              </a:spcAft>
              <a:buFont typeface="Arial" panose="020B0604020202020204" pitchFamily="34" charset="0"/>
              <a:buChar char="•"/>
            </a:pPr>
            <a:r>
              <a:rPr lang="ru-RU" sz="1600" dirty="0" smtClean="0"/>
              <a:t>Построение </a:t>
            </a:r>
            <a:r>
              <a:rPr lang="ru-RU" sz="1600" dirty="0"/>
              <a:t>алгоритмического и аппаратного обеспечения автоматизированных систем тестирования операторов сложных радиотехнических </a:t>
            </a:r>
            <a:r>
              <a:rPr lang="ru-RU" sz="1600" dirty="0" smtClean="0"/>
              <a:t>комплексов</a:t>
            </a:r>
            <a:r>
              <a:rPr lang="en-US" sz="1600" dirty="0" smtClean="0"/>
              <a:t>.</a:t>
            </a:r>
            <a:endParaRPr lang="ru-RU" sz="1600" dirty="0"/>
          </a:p>
        </p:txBody>
      </p:sp>
      <p:sp>
        <p:nvSpPr>
          <p:cNvPr id="2" name="Номер слайда 1"/>
          <p:cNvSpPr>
            <a:spLocks noGrp="1"/>
          </p:cNvSpPr>
          <p:nvPr>
            <p:ph type="sldNum" sz="quarter" idx="12"/>
          </p:nvPr>
        </p:nvSpPr>
        <p:spPr>
          <a:xfrm>
            <a:off x="6758880" y="6356350"/>
            <a:ext cx="2133600" cy="365125"/>
          </a:xfrm>
        </p:spPr>
        <p:txBody>
          <a:bodyPr/>
          <a:lstStyle/>
          <a:p>
            <a:fld id="{4338E5C9-B382-47AA-950F-C735DB2BD1FA}" type="slidenum">
              <a:rPr lang="ru-RU" sz="1600" b="1" smtClean="0">
                <a:solidFill>
                  <a:schemeClr val="tx1"/>
                </a:solidFill>
              </a:rPr>
              <a:t>13</a:t>
            </a:fld>
            <a:endParaRPr lang="ru-RU" sz="1600" b="1" dirty="0">
              <a:solidFill>
                <a:schemeClr val="tx1"/>
              </a:solidFill>
            </a:endParaRPr>
          </a:p>
        </p:txBody>
      </p:sp>
    </p:spTree>
    <p:extLst>
      <p:ext uri="{BB962C8B-B14F-4D97-AF65-F5344CB8AC3E}">
        <p14:creationId xmlns:p14="http://schemas.microsoft.com/office/powerpoint/2010/main" val="3885965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a:t>Научные роты (на базе Тамбовского Межвидового центра подготовки и боевого применения войск </a:t>
            </a:r>
            <a:r>
              <a:rPr lang="ru-RU" sz="3000" b="1" dirty="0" smtClean="0"/>
              <a:t>РЭБ) </a:t>
            </a:r>
            <a:endParaRPr lang="ru-RU" sz="3000" b="1" dirty="0"/>
          </a:p>
        </p:txBody>
      </p:sp>
      <p:pic>
        <p:nvPicPr>
          <p:cNvPr id="8" name="Picture 2" descr="C:\Users\Sergey\Desktop\DSC_1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07" y="1268759"/>
            <a:ext cx="380476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Sergey\Desktop\DSC_08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06" y="4077338"/>
            <a:ext cx="3804770" cy="25200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686872" y="6309320"/>
            <a:ext cx="2133600" cy="365125"/>
          </a:xfrm>
        </p:spPr>
        <p:txBody>
          <a:bodyPr/>
          <a:lstStyle/>
          <a:p>
            <a:fld id="{4338E5C9-B382-47AA-950F-C735DB2BD1FA}" type="slidenum">
              <a:rPr lang="ru-RU" sz="1600" b="1" smtClean="0">
                <a:solidFill>
                  <a:schemeClr val="tx1"/>
                </a:solidFill>
              </a:rPr>
              <a:t>14</a:t>
            </a:fld>
            <a:endParaRPr lang="ru-RU" sz="1600" b="1" dirty="0">
              <a:solidFill>
                <a:schemeClr val="tx1"/>
              </a:solidFill>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074796"/>
            <a:ext cx="3808721" cy="253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D:\TSTU Photo\2017\Армия 2017\SAM_01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999" y="1274775"/>
            <a:ext cx="3808721" cy="251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18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Участие малых инновационных предприятий в научно-исследовательской работе по заказу МО РФ</a:t>
            </a:r>
            <a:endParaRPr lang="ru-RU" sz="3000" b="1" dirty="0"/>
          </a:p>
        </p:txBody>
      </p:sp>
      <p:sp>
        <p:nvSpPr>
          <p:cNvPr id="7" name="Прямоугольник 6"/>
          <p:cNvSpPr/>
          <p:nvPr/>
        </p:nvSpPr>
        <p:spPr>
          <a:xfrm>
            <a:off x="179512" y="1298659"/>
            <a:ext cx="8784976" cy="5062924"/>
          </a:xfrm>
          <a:prstGeom prst="rect">
            <a:avLst/>
          </a:prstGeom>
        </p:spPr>
        <p:txBody>
          <a:bodyPr wrap="square">
            <a:spAutoFit/>
          </a:bodyPr>
          <a:lstStyle/>
          <a:p>
            <a:pPr>
              <a:lnSpc>
                <a:spcPts val="2400"/>
              </a:lnSpc>
              <a:spcAft>
                <a:spcPts val="1200"/>
              </a:spcAft>
            </a:pPr>
            <a:r>
              <a:rPr lang="ru-RU" altLang="ru-RU" sz="1600" b="1" dirty="0" smtClean="0">
                <a:latin typeface="+mj-lt"/>
                <a:ea typeface="Segoe UI" panose="020B0502040204020203" pitchFamily="34" charset="0"/>
                <a:cs typeface="Segoe UI" panose="020B0502040204020203" pitchFamily="34" charset="0"/>
              </a:rPr>
              <a:t>МИП «Конус-ИТ»</a:t>
            </a:r>
            <a:r>
              <a:rPr lang="ru-RU" altLang="ru-RU" sz="1600" dirty="0" smtClean="0">
                <a:latin typeface="+mj-lt"/>
                <a:ea typeface="Segoe UI" panose="020B0502040204020203" pitchFamily="34" charset="0"/>
                <a:cs typeface="Segoe UI" panose="020B0502040204020203" pitchFamily="34" charset="0"/>
              </a:rPr>
              <a:t> по заказу МО РФ выполняет следующие НИР:</a:t>
            </a:r>
          </a:p>
          <a:p>
            <a:pPr marL="285750" indent="-285750">
              <a:lnSpc>
                <a:spcPts val="2400"/>
              </a:lnSpc>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«Первооснова-2025</a:t>
            </a:r>
            <a:r>
              <a:rPr lang="en-US" altLang="ru-RU" sz="1600" dirty="0" smtClean="0">
                <a:latin typeface="+mj-lt"/>
                <a:ea typeface="Segoe UI" panose="020B0502040204020203" pitchFamily="34" charset="0"/>
                <a:cs typeface="Segoe UI" panose="020B0502040204020203" pitchFamily="34" charset="0"/>
              </a:rPr>
              <a:t>/</a:t>
            </a:r>
            <a:r>
              <a:rPr lang="ru-RU" altLang="ru-RU" sz="1600" dirty="0" smtClean="0">
                <a:latin typeface="+mj-lt"/>
                <a:ea typeface="Segoe UI" panose="020B0502040204020203" pitchFamily="34" charset="0"/>
                <a:cs typeface="Segoe UI" panose="020B0502040204020203" pitchFamily="34" charset="0"/>
              </a:rPr>
              <a:t>Конус»</a:t>
            </a:r>
            <a:r>
              <a:rPr lang="en-US" altLang="ru-RU" sz="1600" dirty="0" smtClean="0">
                <a:latin typeface="+mj-lt"/>
                <a:ea typeface="Segoe UI" panose="020B0502040204020203" pitchFamily="34" charset="0"/>
                <a:cs typeface="Segoe UI" panose="020B0502040204020203" pitchFamily="34" charset="0"/>
              </a:rPr>
              <a:t>;</a:t>
            </a:r>
            <a:endParaRPr lang="ru-RU" altLang="ru-RU" sz="1600" dirty="0" smtClean="0">
              <a:latin typeface="+mj-lt"/>
              <a:ea typeface="Segoe UI" panose="020B0502040204020203" pitchFamily="34" charset="0"/>
              <a:cs typeface="Segoe UI" panose="020B0502040204020203" pitchFamily="34" charset="0"/>
            </a:endParaRPr>
          </a:p>
          <a:p>
            <a:pPr marL="285750" indent="-285750">
              <a:lnSpc>
                <a:spcPts val="2400"/>
              </a:lnSpc>
              <a:buFont typeface="Arial" panose="020B0604020202020204" pitchFamily="34" charset="0"/>
              <a:buChar char="•"/>
            </a:pPr>
            <a:r>
              <a:rPr lang="ru-RU" altLang="ru-RU" sz="1600" dirty="0" smtClean="0">
                <a:latin typeface="+mj-lt"/>
                <a:ea typeface="Segoe UI" panose="020B0502040204020203" pitchFamily="34" charset="0"/>
                <a:cs typeface="Segoe UI" panose="020B0502040204020203" pitchFamily="34" charset="0"/>
              </a:rPr>
              <a:t>«Тесла</a:t>
            </a:r>
            <a:r>
              <a:rPr lang="en-US" altLang="ru-RU" sz="1600" dirty="0" smtClean="0">
                <a:latin typeface="+mj-lt"/>
                <a:ea typeface="Segoe UI" panose="020B0502040204020203" pitchFamily="34" charset="0"/>
                <a:cs typeface="Segoe UI" panose="020B0502040204020203" pitchFamily="34" charset="0"/>
              </a:rPr>
              <a:t>/</a:t>
            </a:r>
            <a:r>
              <a:rPr lang="ru-RU" altLang="ru-RU" sz="1600" dirty="0" smtClean="0">
                <a:latin typeface="+mj-lt"/>
                <a:ea typeface="Segoe UI" panose="020B0502040204020203" pitchFamily="34" charset="0"/>
                <a:cs typeface="Segoe UI" panose="020B0502040204020203" pitchFamily="34" charset="0"/>
              </a:rPr>
              <a:t>Конус»</a:t>
            </a:r>
            <a:r>
              <a:rPr lang="en-US" altLang="ru-RU" sz="1600" dirty="0" smtClean="0">
                <a:latin typeface="+mj-lt"/>
                <a:ea typeface="Segoe UI" panose="020B0502040204020203" pitchFamily="34" charset="0"/>
                <a:cs typeface="Segoe UI" panose="020B0502040204020203" pitchFamily="34" charset="0"/>
              </a:rPr>
              <a:t>.</a:t>
            </a:r>
            <a:endParaRPr lang="ru-RU" altLang="ru-RU" sz="1600" dirty="0">
              <a:latin typeface="+mj-lt"/>
              <a:ea typeface="Segoe UI" panose="020B0502040204020203" pitchFamily="34" charset="0"/>
              <a:cs typeface="Segoe UI" panose="020B0502040204020203" pitchFamily="34" charset="0"/>
            </a:endParaRPr>
          </a:p>
          <a:p>
            <a:pPr>
              <a:lnSpc>
                <a:spcPts val="2400"/>
              </a:lnSpc>
              <a:spcAft>
                <a:spcPts val="1200"/>
              </a:spcAft>
            </a:pPr>
            <a:endParaRPr lang="ru-RU" altLang="ru-RU" sz="1600" dirty="0" smtClean="0">
              <a:latin typeface="+mj-lt"/>
              <a:ea typeface="Segoe UI" panose="020B0502040204020203" pitchFamily="34" charset="0"/>
              <a:cs typeface="Segoe UI" panose="020B0502040204020203" pitchFamily="34" charset="0"/>
            </a:endParaRPr>
          </a:p>
          <a:p>
            <a:pPr>
              <a:lnSpc>
                <a:spcPts val="2400"/>
              </a:lnSpc>
              <a:spcAft>
                <a:spcPts val="1800"/>
              </a:spcAft>
            </a:pPr>
            <a:r>
              <a:rPr lang="ru-RU" altLang="ru-RU" sz="1600" b="1" dirty="0" smtClean="0">
                <a:latin typeface="+mj-lt"/>
                <a:ea typeface="Segoe UI" panose="020B0502040204020203" pitchFamily="34" charset="0"/>
                <a:cs typeface="Segoe UI" panose="020B0502040204020203" pitchFamily="34" charset="0"/>
              </a:rPr>
              <a:t>В рамках указанных выше работ были разработаны:</a:t>
            </a:r>
          </a:p>
          <a:p>
            <a:pPr marL="285750" indent="-285750">
              <a:spcAft>
                <a:spcPts val="1800"/>
              </a:spcAft>
              <a:buFont typeface="Arial" panose="020B0604020202020204" pitchFamily="34" charset="0"/>
              <a:buChar char="•"/>
            </a:pPr>
            <a:r>
              <a:rPr lang="ru-RU" sz="1600" dirty="0" smtClean="0">
                <a:latin typeface="+mj-lt"/>
              </a:rPr>
              <a:t>математические </a:t>
            </a:r>
            <a:r>
              <a:rPr lang="ru-RU" sz="1600" dirty="0">
                <a:latin typeface="+mj-lt"/>
              </a:rPr>
              <a:t>модели каналов передачи информации и оценки надежности их </a:t>
            </a:r>
            <a:r>
              <a:rPr lang="ru-RU" sz="1600" dirty="0" smtClean="0">
                <a:latin typeface="+mj-lt"/>
              </a:rPr>
              <a:t>функционирования;</a:t>
            </a:r>
          </a:p>
          <a:p>
            <a:pPr marL="285750" indent="-285750">
              <a:spcAft>
                <a:spcPts val="1800"/>
              </a:spcAft>
              <a:buFont typeface="Arial" panose="020B0604020202020204" pitchFamily="34" charset="0"/>
              <a:buChar char="•"/>
            </a:pPr>
            <a:r>
              <a:rPr lang="ru-RU" sz="1600" dirty="0" smtClean="0">
                <a:latin typeface="+mj-lt"/>
              </a:rPr>
              <a:t>алгоритмы </a:t>
            </a:r>
            <a:r>
              <a:rPr lang="ru-RU" sz="1600" dirty="0">
                <a:latin typeface="+mj-lt"/>
              </a:rPr>
              <a:t>анализа информационных структур специального </a:t>
            </a:r>
            <a:r>
              <a:rPr lang="ru-RU" sz="1600" dirty="0" smtClean="0">
                <a:latin typeface="+mj-lt"/>
              </a:rPr>
              <a:t>назначения;</a:t>
            </a:r>
          </a:p>
          <a:p>
            <a:pPr marL="285750" indent="-285750">
              <a:spcAft>
                <a:spcPts val="1800"/>
              </a:spcAft>
              <a:buFont typeface="Arial" panose="020B0604020202020204" pitchFamily="34" charset="0"/>
              <a:buChar char="•"/>
            </a:pPr>
            <a:r>
              <a:rPr lang="ru-RU" sz="1600" dirty="0" smtClean="0">
                <a:latin typeface="+mj-lt"/>
              </a:rPr>
              <a:t>алгоритмы </a:t>
            </a:r>
            <a:r>
              <a:rPr lang="ru-RU" sz="1600" dirty="0">
                <a:latin typeface="+mj-lt"/>
              </a:rPr>
              <a:t>оценки надежности и живучести информационных структур специального </a:t>
            </a:r>
            <a:r>
              <a:rPr lang="ru-RU" sz="1600" dirty="0" smtClean="0">
                <a:latin typeface="+mj-lt"/>
              </a:rPr>
              <a:t>назначения;</a:t>
            </a:r>
          </a:p>
          <a:p>
            <a:pPr marL="285750" indent="-285750">
              <a:spcAft>
                <a:spcPts val="1800"/>
              </a:spcAft>
              <a:buFont typeface="Arial" panose="020B0604020202020204" pitchFamily="34" charset="0"/>
              <a:buChar char="•"/>
            </a:pPr>
            <a:r>
              <a:rPr lang="ru-RU" sz="1600" dirty="0" smtClean="0">
                <a:latin typeface="+mj-lt"/>
              </a:rPr>
              <a:t>алгоритмы </a:t>
            </a:r>
            <a:r>
              <a:rPr lang="ru-RU" sz="1600" dirty="0">
                <a:latin typeface="+mj-lt"/>
              </a:rPr>
              <a:t>решения оптимизационных задач построения информационных структур с максимальной </a:t>
            </a:r>
            <a:r>
              <a:rPr lang="ru-RU" sz="1600" dirty="0" smtClean="0">
                <a:latin typeface="+mj-lt"/>
              </a:rPr>
              <a:t>живучестью;</a:t>
            </a:r>
          </a:p>
          <a:p>
            <a:pPr marL="285750" indent="-285750">
              <a:spcAft>
                <a:spcPts val="1800"/>
              </a:spcAft>
              <a:buFont typeface="Arial" panose="020B0604020202020204" pitchFamily="34" charset="0"/>
              <a:buChar char="•"/>
            </a:pPr>
            <a:r>
              <a:rPr lang="ru-RU" sz="1600" dirty="0" smtClean="0">
                <a:latin typeface="+mj-lt"/>
              </a:rPr>
              <a:t>постановки </a:t>
            </a:r>
            <a:r>
              <a:rPr lang="ru-RU" sz="1600" dirty="0">
                <a:latin typeface="+mj-lt"/>
              </a:rPr>
              <a:t>и алгоритмы решения задач покрытия областей с заданными периметрами</a:t>
            </a:r>
            <a:r>
              <a:rPr lang="ru-RU" sz="1600" dirty="0" smtClean="0">
                <a:latin typeface="+mj-lt"/>
              </a:rPr>
              <a:t>.</a:t>
            </a:r>
            <a:endParaRPr lang="ru-RU" sz="1600" dirty="0">
              <a:latin typeface="+mj-lt"/>
            </a:endParaRPr>
          </a:p>
        </p:txBody>
      </p:sp>
      <p:sp>
        <p:nvSpPr>
          <p:cNvPr id="2" name="Номер слайда 1"/>
          <p:cNvSpPr>
            <a:spLocks noGrp="1"/>
          </p:cNvSpPr>
          <p:nvPr>
            <p:ph type="sldNum" sz="quarter" idx="12"/>
          </p:nvPr>
        </p:nvSpPr>
        <p:spPr>
          <a:xfrm>
            <a:off x="6686872" y="6376243"/>
            <a:ext cx="2133600" cy="365125"/>
          </a:xfrm>
        </p:spPr>
        <p:txBody>
          <a:bodyPr/>
          <a:lstStyle/>
          <a:p>
            <a:fld id="{4338E5C9-B382-47AA-950F-C735DB2BD1FA}" type="slidenum">
              <a:rPr lang="ru-RU" sz="1600" b="1" smtClean="0">
                <a:solidFill>
                  <a:schemeClr val="tx1"/>
                </a:solidFill>
              </a:rPr>
              <a:t>15</a:t>
            </a:fld>
            <a:endParaRPr lang="ru-RU" sz="1600" b="1" dirty="0">
              <a:solidFill>
                <a:schemeClr val="tx1"/>
              </a:solidFill>
            </a:endParaRPr>
          </a:p>
        </p:txBody>
      </p:sp>
    </p:spTree>
    <p:extLst>
      <p:ext uri="{BB962C8B-B14F-4D97-AF65-F5344CB8AC3E}">
        <p14:creationId xmlns:p14="http://schemas.microsoft.com/office/powerpoint/2010/main" val="421401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Профильные диссертационные советы</a:t>
            </a:r>
            <a:endParaRPr lang="ru-RU" sz="3000" b="1" dirty="0"/>
          </a:p>
        </p:txBody>
      </p:sp>
      <p:graphicFrame>
        <p:nvGraphicFramePr>
          <p:cNvPr id="8" name="Group 71"/>
          <p:cNvGraphicFramePr>
            <a:graphicFrameLocks noGrp="1"/>
          </p:cNvGraphicFramePr>
          <p:nvPr>
            <p:extLst>
              <p:ext uri="{D42A27DB-BD31-4B8C-83A1-F6EECF244321}">
                <p14:modId xmlns:p14="http://schemas.microsoft.com/office/powerpoint/2010/main" val="68866297"/>
              </p:ext>
            </p:extLst>
          </p:nvPr>
        </p:nvGraphicFramePr>
        <p:xfrm>
          <a:off x="107504" y="1196752"/>
          <a:ext cx="8928992" cy="5415859"/>
        </p:xfrm>
        <a:graphic>
          <a:graphicData uri="http://schemas.openxmlformats.org/drawingml/2006/table">
            <a:tbl>
              <a:tblPr firstRow="1" bandRow="1">
                <a:tableStyleId>{B301B821-A1FF-4177-AEE7-76D212191A09}</a:tableStyleId>
              </a:tblPr>
              <a:tblGrid>
                <a:gridCol w="1656184"/>
                <a:gridCol w="7272808"/>
              </a:tblGrid>
              <a:tr h="6926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Шифр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диссертационного совета</a:t>
                      </a:r>
                      <a:endParaRPr kumimoji="0" lang="ru-RU" altLang="ru-RU" sz="1300" b="1" i="0" u="none" strike="noStrike" cap="none" normalizeH="0" baseline="0" dirty="0" smtClean="0">
                        <a:ln>
                          <a:noFill/>
                        </a:ln>
                        <a:solidFill>
                          <a:srgbClr val="FFFFFF"/>
                        </a:solidFill>
                        <a:effectLst/>
                        <a:latin typeface="+mj-lt"/>
                        <a:ea typeface="Segoe UI" panose="020B0502040204020203" pitchFamily="34" charset="0"/>
                        <a:cs typeface="Segoe UI" panose="020B0502040204020203" pitchFamily="34" charset="0"/>
                      </a:endParaRPr>
                    </a:p>
                  </a:txBody>
                  <a:tcPr horzOverflow="overflow">
                    <a:solidFill>
                      <a:schemeClr val="accent1">
                        <a:lumMod val="40000"/>
                        <a:lumOff val="60000"/>
                      </a:scheme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Специальности научных работников</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300" b="1" i="0" u="none" strike="noStrike" cap="none" normalizeH="0" baseline="0" dirty="0" smtClean="0">
                        <a:ln>
                          <a:noFill/>
                        </a:ln>
                        <a:solidFill>
                          <a:srgbClr val="FFFFFF"/>
                        </a:solidFill>
                        <a:effectLst/>
                        <a:latin typeface="+mj-lt"/>
                        <a:ea typeface="Segoe UI" panose="020B0502040204020203" pitchFamily="34" charset="0"/>
                        <a:cs typeface="Segoe UI" panose="020B0502040204020203" pitchFamily="34" charset="0"/>
                      </a:endParaRPr>
                    </a:p>
                  </a:txBody>
                  <a:tcPr horzOverflow="overflow">
                    <a:solidFill>
                      <a:schemeClr val="accent1">
                        <a:lumMod val="40000"/>
                        <a:lumOff val="60000"/>
                      </a:schemeClr>
                    </a:solidFill>
                  </a:tcPr>
                </a:tc>
              </a:tr>
              <a:tr h="8455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Д 212.260.01</a:t>
                      </a:r>
                      <a:endParaRPr kumimoji="0" lang="ru-RU" altLang="ru-RU" sz="1300" b="1"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05.11.13 Приборы и методы контроля природной среды, веществ, материалов и изделий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05.13.06 Автоматизация и управление технологическими процессами и производствами (по отраслям)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r>
              <a:tr h="6576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Д 212.260.02</a:t>
                      </a:r>
                      <a:endParaRPr kumimoji="0" lang="ru-RU" altLang="ru-RU" sz="1300" b="1"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05.02.13 Машины, агрегаты и процессы  (по отраслям)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05.17.08 Процессы и аппараты химических технологий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r>
              <a:tr h="6576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Д 212.260.05</a:t>
                      </a:r>
                      <a:endParaRPr kumimoji="0" lang="ru-RU" altLang="ru-RU" sz="1300" b="1"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05.11.16 Информационно-измерительные и управляющие системы (по отраслям)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05.25.05 Информационные системы и процессы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r>
              <a:tr h="4697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Д 212.260.06</a:t>
                      </a:r>
                      <a:endParaRPr kumimoji="0" lang="ru-RU" altLang="ru-RU" sz="1300" b="1"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05.17.03 Технология электрохимических процессов и защита от коррозии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horzOverflow="overflow"/>
                </a:tc>
              </a:tr>
              <a:tr h="6482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ДМ 212.260.07</a:t>
                      </a:r>
                      <a:endParaRPr kumimoji="0" lang="ru-RU" altLang="ru-RU" sz="1300" b="1"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marL="68580" marR="68580" marT="0" marB="0" horzOverflow="overflow"/>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05.13.01 Системный анализ, управление и обработка информации (по отраслям)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u="none" strike="noStrike" cap="none" normalizeH="0" baseline="0" dirty="0" smtClean="0">
                          <a:ln>
                            <a:noFill/>
                          </a:ln>
                          <a:effectLst/>
                          <a:latin typeface="+mj-lt"/>
                          <a:ea typeface="Segoe UI" panose="020B0502040204020203" pitchFamily="34" charset="0"/>
                          <a:cs typeface="Segoe UI" panose="020B0502040204020203" pitchFamily="34" charset="0"/>
                        </a:rPr>
                        <a:t>05.13.18 Математическое моделирование, численные методы и комплексы программ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300" b="0" i="0" u="none" strike="noStrike" cap="none" normalizeH="0" baseline="0" dirty="0" smtClean="0">
                        <a:ln>
                          <a:noFill/>
                        </a:ln>
                        <a:solidFill>
                          <a:srgbClr val="000000"/>
                        </a:solidFill>
                        <a:effectLst/>
                        <a:latin typeface="+mj-lt"/>
                        <a:ea typeface="Segoe UI" panose="020B0502040204020203" pitchFamily="34" charset="0"/>
                        <a:cs typeface="Segoe UI" panose="020B0502040204020203" pitchFamily="34" charset="0"/>
                      </a:endParaRPr>
                    </a:p>
                  </a:txBody>
                  <a:tcPr marL="68580" marR="68580" marT="0" marB="0" horzOverflow="overflow"/>
                </a:tc>
              </a:tr>
              <a:tr h="648226">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ru-RU" altLang="ru-RU" sz="1300" b="0" u="none" strike="noStrike" kern="1200" cap="none" normalizeH="0" baseline="0" noProof="0" dirty="0" smtClean="0">
                          <a:ln>
                            <a:noFill/>
                          </a:ln>
                          <a:effectLst/>
                          <a:latin typeface="+mj-lt"/>
                          <a:ea typeface="Segoe UI" panose="020B0502040204020203" pitchFamily="34" charset="0"/>
                          <a:cs typeface="Segoe UI" panose="020B0502040204020203" pitchFamily="34" charset="0"/>
                        </a:rPr>
                        <a:t>Д 999.080.03</a:t>
                      </a:r>
                    </a:p>
                  </a:txBody>
                  <a:tcPr marL="91416" marR="91416"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u="none" strike="noStrike" kern="1200" cap="none" normalizeH="0" baseline="0" dirty="0" smtClean="0">
                          <a:ln>
                            <a:noFill/>
                          </a:ln>
                          <a:effectLst/>
                          <a:latin typeface="+mj-lt"/>
                          <a:ea typeface="Segoe UI" panose="020B0502040204020203" pitchFamily="34" charset="0"/>
                          <a:cs typeface="Segoe UI" panose="020B0502040204020203" pitchFamily="34" charset="0"/>
                        </a:rPr>
                        <a:t>02.00.21 – Химия твердого тела (химические науки)</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u="none" strike="noStrike" kern="1200" cap="none" normalizeH="0" baseline="0" dirty="0" smtClean="0">
                          <a:ln>
                            <a:noFill/>
                          </a:ln>
                          <a:effectLst/>
                          <a:latin typeface="+mj-lt"/>
                          <a:ea typeface="Segoe UI" panose="020B0502040204020203" pitchFamily="34" charset="0"/>
                          <a:cs typeface="Segoe UI" panose="020B0502040204020203" pitchFamily="34" charset="0"/>
                        </a:rPr>
                        <a:t>05.16.08 – </a:t>
                      </a:r>
                      <a:r>
                        <a:rPr kumimoji="0" lang="ru-RU" sz="1300" b="0" u="none" strike="noStrike" kern="1200" cap="none" normalizeH="0" baseline="0" dirty="0" err="1" smtClean="0">
                          <a:ln>
                            <a:noFill/>
                          </a:ln>
                          <a:effectLst/>
                          <a:latin typeface="+mj-lt"/>
                          <a:ea typeface="Segoe UI" panose="020B0502040204020203" pitchFamily="34" charset="0"/>
                          <a:cs typeface="Segoe UI" panose="020B0502040204020203" pitchFamily="34" charset="0"/>
                        </a:rPr>
                        <a:t>Нанотехнологии</a:t>
                      </a:r>
                      <a:r>
                        <a:rPr kumimoji="0" lang="ru-RU" sz="1300" b="0" u="none" strike="noStrike" kern="1200" cap="none" normalizeH="0" baseline="0" dirty="0" smtClean="0">
                          <a:ln>
                            <a:noFill/>
                          </a:ln>
                          <a:effectLst/>
                          <a:latin typeface="+mj-lt"/>
                          <a:ea typeface="Segoe UI" panose="020B0502040204020203" pitchFamily="34" charset="0"/>
                          <a:cs typeface="Segoe UI" panose="020B0502040204020203" pitchFamily="34" charset="0"/>
                        </a:rPr>
                        <a:t> и </a:t>
                      </a:r>
                      <a:r>
                        <a:rPr kumimoji="0" lang="ru-RU" sz="1300" b="0" u="none" strike="noStrike" kern="1200" cap="none" normalizeH="0" baseline="0" dirty="0" err="1" smtClean="0">
                          <a:ln>
                            <a:noFill/>
                          </a:ln>
                          <a:effectLst/>
                          <a:latin typeface="+mj-lt"/>
                          <a:ea typeface="Segoe UI" panose="020B0502040204020203" pitchFamily="34" charset="0"/>
                          <a:cs typeface="Segoe UI" panose="020B0502040204020203" pitchFamily="34" charset="0"/>
                        </a:rPr>
                        <a:t>наноматериалы</a:t>
                      </a:r>
                      <a:r>
                        <a:rPr kumimoji="0" lang="ru-RU" sz="1300" b="0" u="none" strike="noStrike" kern="1200" cap="none" normalizeH="0" baseline="0" dirty="0" smtClean="0">
                          <a:ln>
                            <a:noFill/>
                          </a:ln>
                          <a:effectLst/>
                          <a:latin typeface="+mj-lt"/>
                          <a:ea typeface="Segoe UI" panose="020B0502040204020203" pitchFamily="34" charset="0"/>
                          <a:cs typeface="Segoe UI" panose="020B0502040204020203" pitchFamily="34" charset="0"/>
                        </a:rPr>
                        <a:t> (химия и химическая технология) (технические науки)</a:t>
                      </a:r>
                      <a:endParaRPr kumimoji="0" lang="ru-RU" sz="1300" b="0" u="none" strike="noStrike" kern="1200" cap="none" normalizeH="0" baseline="0" dirty="0" smtClean="0">
                        <a:ln>
                          <a:noFill/>
                        </a:ln>
                        <a:solidFill>
                          <a:schemeClr val="dk1"/>
                        </a:solidFill>
                        <a:effectLst/>
                        <a:latin typeface="+mj-lt"/>
                        <a:ea typeface="Segoe UI" panose="020B0502040204020203" pitchFamily="34" charset="0"/>
                        <a:cs typeface="Segoe UI" panose="020B0502040204020203" pitchFamily="34" charset="0"/>
                      </a:endParaRPr>
                    </a:p>
                  </a:txBody>
                  <a:tcPr marL="91416" marR="91416" marT="0" marB="0" horzOverflow="overflow"/>
                </a:tc>
              </a:tr>
              <a:tr h="648226">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ru-RU" altLang="ru-RU" sz="1300" b="0" u="none" strike="noStrike" kern="1200" cap="none" normalizeH="0" baseline="0" noProof="0" dirty="0" smtClean="0">
                          <a:ln>
                            <a:noFill/>
                          </a:ln>
                          <a:effectLst/>
                          <a:latin typeface="+mj-lt"/>
                          <a:ea typeface="Segoe UI" panose="020B0502040204020203" pitchFamily="34" charset="0"/>
                          <a:cs typeface="Segoe UI" panose="020B0502040204020203" pitchFamily="34" charset="0"/>
                        </a:rPr>
                        <a:t>ДСО 999.001.03</a:t>
                      </a:r>
                    </a:p>
                  </a:txBody>
                  <a:tcPr marL="91416" marR="91416"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u="none" strike="noStrike" kern="1200" cap="none" normalizeH="0" baseline="0" dirty="0" smtClean="0">
                          <a:ln>
                            <a:noFill/>
                          </a:ln>
                          <a:solidFill>
                            <a:schemeClr val="dk1"/>
                          </a:solidFill>
                          <a:effectLst/>
                          <a:latin typeface="+mn-lt"/>
                          <a:ea typeface="Segoe UI" panose="020B0502040204020203" pitchFamily="34" charset="0"/>
                          <a:cs typeface="Segoe UI" panose="020B0502040204020203" pitchFamily="34" charset="0"/>
                        </a:rPr>
                        <a:t>05.13.01 </a:t>
                      </a:r>
                      <a:r>
                        <a:rPr kumimoji="0" lang="ru-RU" altLang="ru-RU" sz="1300" u="none" strike="noStrike" kern="1200" cap="none" normalizeH="0" baseline="0" dirty="0" smtClean="0">
                          <a:ln>
                            <a:noFill/>
                          </a:ln>
                          <a:solidFill>
                            <a:schemeClr val="dk1"/>
                          </a:solidFill>
                          <a:effectLst/>
                          <a:latin typeface="+mn-lt"/>
                          <a:ea typeface="Segoe UI" panose="020B0502040204020203" pitchFamily="34" charset="0"/>
                          <a:cs typeface="Segoe UI" panose="020B0502040204020203" pitchFamily="34" charset="0"/>
                        </a:rPr>
                        <a:t>Системный анализ, управление и обработка информации (в технических и информационных системах) (технические науки)</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sz="1300" b="0" u="none" strike="noStrike" kern="1200" cap="none" normalizeH="0" baseline="0" dirty="0" smtClean="0">
                          <a:ln>
                            <a:noFill/>
                          </a:ln>
                          <a:solidFill>
                            <a:schemeClr val="dk1"/>
                          </a:solidFill>
                          <a:effectLst/>
                          <a:latin typeface="+mn-lt"/>
                          <a:ea typeface="Segoe UI" panose="020B0502040204020203" pitchFamily="34" charset="0"/>
                          <a:cs typeface="Segoe UI" panose="020B0502040204020203" pitchFamily="34" charset="0"/>
                        </a:rPr>
                        <a:t>05.13.12 Системы автоматизации проектирования (в промышленности) (физ.-мат. науки)</a:t>
                      </a:r>
                    </a:p>
                  </a:txBody>
                  <a:tcPr marL="91416" marR="91416" marT="0" marB="0" horzOverflow="overflow"/>
                </a:tc>
              </a:tr>
            </a:tbl>
          </a:graphicData>
        </a:graphic>
      </p:graphicFrame>
      <p:sp>
        <p:nvSpPr>
          <p:cNvPr id="2" name="Номер слайда 1"/>
          <p:cNvSpPr>
            <a:spLocks noGrp="1"/>
          </p:cNvSpPr>
          <p:nvPr>
            <p:ph type="sldNum" sz="quarter" idx="12"/>
          </p:nvPr>
        </p:nvSpPr>
        <p:spPr>
          <a:xfrm>
            <a:off x="6804248" y="6237312"/>
            <a:ext cx="2133600" cy="365125"/>
          </a:xfrm>
        </p:spPr>
        <p:txBody>
          <a:bodyPr/>
          <a:lstStyle/>
          <a:p>
            <a:fld id="{4338E5C9-B382-47AA-950F-C735DB2BD1FA}" type="slidenum">
              <a:rPr lang="ru-RU" sz="1600" b="1" smtClean="0">
                <a:solidFill>
                  <a:schemeClr val="tx1"/>
                </a:solidFill>
              </a:rPr>
              <a:t>16</a:t>
            </a:fld>
            <a:endParaRPr lang="ru-RU" sz="1600" b="1" dirty="0">
              <a:solidFill>
                <a:schemeClr val="tx1"/>
              </a:solidFill>
            </a:endParaRPr>
          </a:p>
        </p:txBody>
      </p:sp>
    </p:spTree>
    <p:extLst>
      <p:ext uri="{BB962C8B-B14F-4D97-AF65-F5344CB8AC3E}">
        <p14:creationId xmlns:p14="http://schemas.microsoft.com/office/powerpoint/2010/main" val="3062389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35384" y="2073037"/>
            <a:ext cx="8757096" cy="4524315"/>
          </a:xfrm>
          <a:prstGeom prst="rect">
            <a:avLst/>
          </a:prstGeom>
        </p:spPr>
        <p:txBody>
          <a:bodyPr wrap="square">
            <a:spAutoFit/>
          </a:bodyPr>
          <a:lstStyle/>
          <a:p>
            <a:pPr defTabSz="914306" fontAlgn="auto">
              <a:spcBef>
                <a:spcPts val="0"/>
              </a:spcBef>
              <a:defRPr/>
            </a:pPr>
            <a:r>
              <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rPr>
              <a:t>1. АО </a:t>
            </a:r>
            <a:r>
              <a:rPr lang="ru-RU" altLang="ru-RU" sz="1600" b="1" dirty="0">
                <a:solidFill>
                  <a:srgbClr val="0070C0"/>
                </a:solidFill>
                <a:latin typeface="+mj-lt"/>
                <a:ea typeface="Segoe UI" panose="020B0502040204020203" pitchFamily="34" charset="0"/>
                <a:cs typeface="Segoe UI" panose="020B0502040204020203" pitchFamily="34" charset="0"/>
                <a:sym typeface="Helvetica Neue" pitchFamily="-84" charset="0"/>
              </a:rPr>
              <a:t>«Тамбовский завод «Октябрь» </a:t>
            </a:r>
          </a:p>
          <a:p>
            <a:pPr defTabSz="914306" fontAlgn="auto">
              <a:spcBef>
                <a:spcPts val="0"/>
              </a:spcBef>
              <a:defRPr/>
            </a:pPr>
            <a:r>
              <a:rPr lang="ru-RU" altLang="ru-RU" sz="1600" dirty="0" smtClean="0">
                <a:latin typeface="+mj-lt"/>
                <a:ea typeface="Segoe UI" panose="020B0502040204020203" pitchFamily="34" charset="0"/>
                <a:cs typeface="Segoe UI" panose="020B0502040204020203" pitchFamily="34" charset="0"/>
                <a:sym typeface="Helvetica Neue" pitchFamily="-84" charset="0"/>
              </a:rPr>
              <a:t>«Проектирование </a:t>
            </a:r>
            <a:r>
              <a:rPr lang="ru-RU" altLang="ru-RU" sz="1600" dirty="0">
                <a:latin typeface="+mj-lt"/>
                <a:ea typeface="Segoe UI" panose="020B0502040204020203" pitchFamily="34" charset="0"/>
                <a:cs typeface="Segoe UI" panose="020B0502040204020203" pitchFamily="34" charset="0"/>
                <a:sym typeface="Helvetica Neue" pitchFamily="-84" charset="0"/>
              </a:rPr>
              <a:t>систем подвижной радиосвязи СЧ-ВЧ-ОВЧ диапазонов с пространственным разделением каналов» </a:t>
            </a:r>
            <a:r>
              <a:rPr lang="ru-RU" altLang="ru-RU" sz="1600" dirty="0" smtClean="0">
                <a:latin typeface="+mj-lt"/>
                <a:ea typeface="Segoe UI" panose="020B0502040204020203" pitchFamily="34" charset="0"/>
                <a:cs typeface="Segoe UI" panose="020B0502040204020203" pitchFamily="34" charset="0"/>
                <a:sym typeface="Helvetica Neue" pitchFamily="-84" charset="0"/>
              </a:rPr>
              <a:t/>
            </a:r>
            <a:br>
              <a:rPr lang="ru-RU" altLang="ru-RU" sz="1600" dirty="0" smtClean="0">
                <a:latin typeface="+mj-lt"/>
                <a:ea typeface="Segoe UI" panose="020B0502040204020203" pitchFamily="34" charset="0"/>
                <a:cs typeface="Segoe UI" panose="020B0502040204020203" pitchFamily="34" charset="0"/>
                <a:sym typeface="Helvetica Neue" pitchFamily="-84" charset="0"/>
              </a:rPr>
            </a:br>
            <a:r>
              <a:rPr lang="ru-RU" altLang="ru-RU" sz="1600" i="1" dirty="0" smtClean="0">
                <a:latin typeface="+mj-lt"/>
                <a:ea typeface="Segoe UI" panose="020B0502040204020203" pitchFamily="34" charset="0"/>
                <a:cs typeface="Segoe UI" panose="020B0502040204020203" pitchFamily="34" charset="0"/>
                <a:sym typeface="Helvetica Neue" pitchFamily="-84" charset="0"/>
              </a:rPr>
              <a:t>(</a:t>
            </a:r>
            <a:r>
              <a:rPr lang="ru-RU" altLang="ru-RU" sz="1600" i="1" dirty="0">
                <a:latin typeface="+mj-lt"/>
                <a:ea typeface="Segoe UI" panose="020B0502040204020203" pitchFamily="34" charset="0"/>
                <a:cs typeface="Segoe UI" panose="020B0502040204020203" pitchFamily="34" charset="0"/>
                <a:sym typeface="Helvetica Neue" pitchFamily="-84" charset="0"/>
              </a:rPr>
              <a:t>17 </a:t>
            </a:r>
            <a:r>
              <a:rPr lang="ru-RU" altLang="ru-RU" sz="1600" i="1" dirty="0" smtClean="0">
                <a:latin typeface="+mj-lt"/>
                <a:ea typeface="Segoe UI" panose="020B0502040204020203" pitchFamily="34" charset="0"/>
                <a:cs typeface="Segoe UI" panose="020B0502040204020203" pitchFamily="34" charset="0"/>
                <a:sym typeface="Helvetica Neue" pitchFamily="-84" charset="0"/>
              </a:rPr>
              <a:t>слушателей)</a:t>
            </a:r>
          </a:p>
          <a:p>
            <a:pPr defTabSz="914306" fontAlgn="auto">
              <a:spcBef>
                <a:spcPts val="0"/>
              </a:spcBef>
              <a:defRPr/>
            </a:pPr>
            <a:endPar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endParaRPr>
          </a:p>
          <a:p>
            <a:pPr defTabSz="914306" fontAlgn="auto">
              <a:spcBef>
                <a:spcPts val="0"/>
              </a:spcBef>
              <a:defRPr/>
            </a:pPr>
            <a:r>
              <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rPr>
              <a:t>2. АО </a:t>
            </a:r>
            <a:r>
              <a:rPr lang="ru-RU" altLang="ru-RU" sz="1600" b="1" dirty="0">
                <a:solidFill>
                  <a:srgbClr val="0070C0"/>
                </a:solidFill>
                <a:latin typeface="+mj-lt"/>
                <a:ea typeface="Segoe UI" panose="020B0502040204020203" pitchFamily="34" charset="0"/>
                <a:cs typeface="Segoe UI" panose="020B0502040204020203" pitchFamily="34" charset="0"/>
                <a:sym typeface="Helvetica Neue" pitchFamily="-84" charset="0"/>
              </a:rPr>
              <a:t>«</a:t>
            </a:r>
            <a:r>
              <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rPr>
              <a:t>Тамбовский завод «</a:t>
            </a:r>
            <a:r>
              <a:rPr lang="ru-RU" altLang="ru-RU" sz="1600" b="1" dirty="0" err="1">
                <a:solidFill>
                  <a:srgbClr val="0070C0"/>
                </a:solidFill>
                <a:latin typeface="+mj-lt"/>
                <a:ea typeface="Segoe UI" panose="020B0502040204020203" pitchFamily="34" charset="0"/>
                <a:cs typeface="Segoe UI" panose="020B0502040204020203" pitchFamily="34" charset="0"/>
                <a:sym typeface="Helvetica Neue" pitchFamily="-84" charset="0"/>
              </a:rPr>
              <a:t>Ревтруд</a:t>
            </a:r>
            <a:r>
              <a:rPr lang="ru-RU" altLang="ru-RU" sz="1600" b="1" dirty="0">
                <a:solidFill>
                  <a:srgbClr val="0070C0"/>
                </a:solidFill>
                <a:latin typeface="+mj-lt"/>
                <a:ea typeface="Segoe UI" panose="020B0502040204020203" pitchFamily="34" charset="0"/>
                <a:cs typeface="Segoe UI" panose="020B0502040204020203" pitchFamily="34" charset="0"/>
                <a:sym typeface="Helvetica Neue" pitchFamily="-84" charset="0"/>
              </a:rPr>
              <a:t>» </a:t>
            </a:r>
          </a:p>
          <a:p>
            <a:pPr defTabSz="914306" fontAlgn="auto">
              <a:spcBef>
                <a:spcPts val="0"/>
              </a:spcBef>
              <a:defRPr/>
            </a:pPr>
            <a:r>
              <a:rPr lang="ru-RU" altLang="ru-RU" sz="1600" dirty="0" smtClean="0">
                <a:latin typeface="+mj-lt"/>
                <a:ea typeface="Segoe UI" panose="020B0502040204020203" pitchFamily="34" charset="0"/>
                <a:cs typeface="Segoe UI" panose="020B0502040204020203" pitchFamily="34" charset="0"/>
                <a:sym typeface="Helvetica Neue" pitchFamily="-84" charset="0"/>
              </a:rPr>
              <a:t>«</a:t>
            </a:r>
            <a:r>
              <a:rPr lang="ru-RU" altLang="ru-RU" sz="1600" dirty="0">
                <a:latin typeface="+mj-lt"/>
                <a:ea typeface="Segoe UI" panose="020B0502040204020203" pitchFamily="34" charset="0"/>
                <a:cs typeface="Segoe UI" panose="020B0502040204020203" pitchFamily="34" charset="0"/>
                <a:sym typeface="Helvetica Neue" pitchFamily="-84" charset="0"/>
              </a:rPr>
              <a:t>Современные средства радиоэлектронного подавления систем радиосвязи</a:t>
            </a:r>
            <a:r>
              <a:rPr lang="ru-RU" altLang="ru-RU" sz="1600" dirty="0" smtClean="0">
                <a:latin typeface="+mj-lt"/>
                <a:ea typeface="Segoe UI" panose="020B0502040204020203" pitchFamily="34" charset="0"/>
                <a:cs typeface="Segoe UI" panose="020B0502040204020203" pitchFamily="34" charset="0"/>
                <a:sym typeface="Helvetica Neue" pitchFamily="-84" charset="0"/>
              </a:rPr>
              <a:t>», «</a:t>
            </a:r>
            <a:r>
              <a:rPr lang="ru-RU" altLang="ru-RU" sz="1600" dirty="0">
                <a:latin typeface="+mj-lt"/>
                <a:ea typeface="Segoe UI" panose="020B0502040204020203" pitchFamily="34" charset="0"/>
                <a:cs typeface="Segoe UI" panose="020B0502040204020203" pitchFamily="34" charset="0"/>
                <a:sym typeface="Helvetica Neue" pitchFamily="-84" charset="0"/>
              </a:rPr>
              <a:t>Технология применения микроконтроллеров и микропроцессоров в системах радиосвязи</a:t>
            </a:r>
            <a:r>
              <a:rPr lang="ru-RU" altLang="ru-RU" sz="1600" dirty="0" smtClean="0">
                <a:latin typeface="+mj-lt"/>
                <a:ea typeface="Segoe UI" panose="020B0502040204020203" pitchFamily="34" charset="0"/>
                <a:cs typeface="Segoe UI" panose="020B0502040204020203" pitchFamily="34" charset="0"/>
                <a:sym typeface="Helvetica Neue" pitchFamily="-84" charset="0"/>
              </a:rPr>
              <a:t>», «</a:t>
            </a:r>
            <a:r>
              <a:rPr lang="ru-RU" altLang="ru-RU" sz="1600" dirty="0">
                <a:latin typeface="+mj-lt"/>
                <a:ea typeface="Segoe UI" panose="020B0502040204020203" pitchFamily="34" charset="0"/>
                <a:cs typeface="Segoe UI" panose="020B0502040204020203" pitchFamily="34" charset="0"/>
                <a:sym typeface="Helvetica Neue" pitchFamily="-84" charset="0"/>
              </a:rPr>
              <a:t>Разработка систем магистральной радиосвязи</a:t>
            </a:r>
            <a:r>
              <a:rPr lang="ru-RU" altLang="ru-RU" sz="1600" dirty="0" smtClean="0">
                <a:latin typeface="+mj-lt"/>
                <a:ea typeface="Segoe UI" panose="020B0502040204020203" pitchFamily="34" charset="0"/>
                <a:cs typeface="Segoe UI" panose="020B0502040204020203" pitchFamily="34" charset="0"/>
                <a:sym typeface="Helvetica Neue" pitchFamily="-84" charset="0"/>
              </a:rPr>
              <a:t>»</a:t>
            </a:r>
          </a:p>
          <a:p>
            <a:pPr defTabSz="914306" fontAlgn="auto">
              <a:spcBef>
                <a:spcPts val="0"/>
              </a:spcBef>
              <a:defRPr/>
            </a:pPr>
            <a:r>
              <a:rPr lang="ru-RU" altLang="ru-RU" sz="1600" i="1" dirty="0" smtClean="0">
                <a:latin typeface="+mj-lt"/>
                <a:ea typeface="Segoe UI" panose="020B0502040204020203" pitchFamily="34" charset="0"/>
                <a:cs typeface="Segoe UI" panose="020B0502040204020203" pitchFamily="34" charset="0"/>
                <a:sym typeface="Helvetica Neue" pitchFamily="-84" charset="0"/>
              </a:rPr>
              <a:t>(20 слушателей)</a:t>
            </a:r>
          </a:p>
          <a:p>
            <a:pPr defTabSz="914306" fontAlgn="auto">
              <a:spcBef>
                <a:spcPts val="0"/>
              </a:spcBef>
              <a:defRPr/>
            </a:pPr>
            <a:endPar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endParaRPr>
          </a:p>
          <a:p>
            <a:pPr defTabSz="914306" fontAlgn="auto">
              <a:spcBef>
                <a:spcPts val="0"/>
              </a:spcBef>
              <a:defRPr/>
            </a:pPr>
            <a:r>
              <a:rPr lang="ru-RU" sz="1600" b="1" dirty="0" smtClean="0">
                <a:solidFill>
                  <a:srgbClr val="0070C0"/>
                </a:solidFill>
              </a:rPr>
              <a:t>3. ПАО </a:t>
            </a:r>
            <a:r>
              <a:rPr lang="ru-RU" sz="1600" b="1" dirty="0">
                <a:solidFill>
                  <a:srgbClr val="0070C0"/>
                </a:solidFill>
              </a:rPr>
              <a:t>«Тамбовский завод "Электроприбор»: </a:t>
            </a:r>
            <a:r>
              <a:rPr lang="ru-RU" sz="1600" dirty="0"/>
              <a:t/>
            </a:r>
            <a:br>
              <a:rPr lang="ru-RU" sz="1600" dirty="0"/>
            </a:br>
            <a:r>
              <a:rPr lang="ru-RU" sz="1600" dirty="0" smtClean="0"/>
              <a:t>«</a:t>
            </a:r>
            <a:r>
              <a:rPr lang="ru-RU" sz="1600" dirty="0"/>
              <a:t>Планирование и организация производства», «Электровакуумное нанесение тонких пленок и изготовление электровакуумных приборов», «САПР размещения оборудования в производственных цехах», «Технология оптических материалов. Стекла и </a:t>
            </a:r>
            <a:r>
              <a:rPr lang="ru-RU" sz="1600" dirty="0" err="1"/>
              <a:t>ситаллы</a:t>
            </a:r>
            <a:r>
              <a:rPr lang="ru-RU" sz="1600" dirty="0"/>
              <a:t>». «Лазерные системы» </a:t>
            </a:r>
            <a:br>
              <a:rPr lang="ru-RU" sz="1600" dirty="0"/>
            </a:br>
            <a:r>
              <a:rPr lang="ru-RU" sz="1600" i="1" dirty="0"/>
              <a:t>(30 слушателей)</a:t>
            </a:r>
            <a:endPar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endParaRPr>
          </a:p>
          <a:p>
            <a:pPr defTabSz="914306" fontAlgn="auto">
              <a:spcBef>
                <a:spcPts val="0"/>
              </a:spcBef>
              <a:defRPr/>
            </a:pPr>
            <a:endPar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endParaRPr>
          </a:p>
        </p:txBody>
      </p:sp>
      <p:cxnSp>
        <p:nvCxnSpPr>
          <p:cNvPr id="13" name="Прямая соединительная линия 12"/>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Программы повышения квалификации и  переподготовки кадров предприятий ОПК</a:t>
            </a:r>
            <a:endParaRPr lang="ru-RU" sz="3000" b="1" dirty="0"/>
          </a:p>
        </p:txBody>
      </p:sp>
      <p:sp>
        <p:nvSpPr>
          <p:cNvPr id="3" name="Номер слайда 2"/>
          <p:cNvSpPr>
            <a:spLocks noGrp="1"/>
          </p:cNvSpPr>
          <p:nvPr>
            <p:ph type="sldNum" sz="quarter" idx="12"/>
          </p:nvPr>
        </p:nvSpPr>
        <p:spPr/>
        <p:txBody>
          <a:bodyPr/>
          <a:lstStyle/>
          <a:p>
            <a:fld id="{4338E5C9-B382-47AA-950F-C735DB2BD1FA}" type="slidenum">
              <a:rPr lang="ru-RU" sz="1600" b="1" smtClean="0">
                <a:solidFill>
                  <a:schemeClr val="tx1"/>
                </a:solidFill>
              </a:rPr>
              <a:t>17</a:t>
            </a:fld>
            <a:endParaRPr lang="ru-RU" sz="1600" b="1" dirty="0">
              <a:solidFill>
                <a:schemeClr val="tx1"/>
              </a:solidFill>
            </a:endParaRPr>
          </a:p>
        </p:txBody>
      </p:sp>
      <p:sp>
        <p:nvSpPr>
          <p:cNvPr id="9" name="Прямоугольник 8"/>
          <p:cNvSpPr/>
          <p:nvPr/>
        </p:nvSpPr>
        <p:spPr>
          <a:xfrm>
            <a:off x="179512" y="1268760"/>
            <a:ext cx="8757096" cy="584775"/>
          </a:xfrm>
          <a:prstGeom prst="rect">
            <a:avLst/>
          </a:prstGeom>
        </p:spPr>
        <p:txBody>
          <a:bodyPr wrap="square">
            <a:spAutoFit/>
          </a:bodyPr>
          <a:lstStyle/>
          <a:p>
            <a:r>
              <a:rPr lang="ru-RU" sz="1600" dirty="0">
                <a:latin typeface="+mj-lt"/>
                <a:ea typeface="Segoe UI" panose="020B0502040204020203" pitchFamily="34" charset="0"/>
                <a:cs typeface="Segoe UI" panose="020B0502040204020203" pitchFamily="34" charset="0"/>
              </a:rPr>
              <a:t>В</a:t>
            </a:r>
            <a:r>
              <a:rPr lang="ru-RU" sz="1600" dirty="0" smtClean="0">
                <a:latin typeface="+mj-lt"/>
                <a:ea typeface="Segoe UI" panose="020B0502040204020203" pitchFamily="34" charset="0"/>
                <a:cs typeface="Segoe UI" panose="020B0502040204020203" pitchFamily="34" charset="0"/>
              </a:rPr>
              <a:t> 2016-2018 гг. было реализовано более 30 дополнительных профессиональных программ повышения квалификации и профессиональной переподготовки для предприятий ОПК:</a:t>
            </a:r>
            <a:endParaRPr lang="ru-RU" sz="1600" dirty="0">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6218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1371540"/>
            <a:ext cx="8757096" cy="5016758"/>
          </a:xfrm>
          <a:prstGeom prst="rect">
            <a:avLst/>
          </a:prstGeom>
        </p:spPr>
        <p:txBody>
          <a:bodyPr wrap="square">
            <a:spAutoFit/>
          </a:bodyPr>
          <a:lstStyle/>
          <a:p>
            <a:pPr defTabSz="914306" fontAlgn="auto">
              <a:spcBef>
                <a:spcPts val="0"/>
              </a:spcBef>
              <a:defRPr/>
            </a:pPr>
            <a:r>
              <a:rPr lang="ru-RU" altLang="ru-RU" sz="1600" b="1" dirty="0">
                <a:solidFill>
                  <a:srgbClr val="0070C0"/>
                </a:solidFill>
                <a:latin typeface="+mj-lt"/>
                <a:ea typeface="Segoe UI" panose="020B0502040204020203" pitchFamily="34" charset="0"/>
                <a:cs typeface="Segoe UI" panose="020B0502040204020203" pitchFamily="34" charset="0"/>
                <a:sym typeface="Helvetica Neue" pitchFamily="-84" charset="0"/>
              </a:rPr>
              <a:t>4. ОАО «Корпорация «</a:t>
            </a:r>
            <a:r>
              <a:rPr lang="ru-RU" altLang="ru-RU" sz="1600" b="1" dirty="0" err="1">
                <a:solidFill>
                  <a:srgbClr val="0070C0"/>
                </a:solidFill>
                <a:latin typeface="+mj-lt"/>
                <a:ea typeface="Segoe UI" panose="020B0502040204020203" pitchFamily="34" charset="0"/>
                <a:cs typeface="Segoe UI" panose="020B0502040204020203" pitchFamily="34" charset="0"/>
                <a:sym typeface="Helvetica Neue" pitchFamily="-84" charset="0"/>
              </a:rPr>
              <a:t>Росхимзащита</a:t>
            </a:r>
            <a:r>
              <a:rPr lang="ru-RU" altLang="ru-RU" sz="1600" b="1" dirty="0">
                <a:solidFill>
                  <a:srgbClr val="0070C0"/>
                </a:solidFill>
                <a:latin typeface="+mj-lt"/>
                <a:ea typeface="Segoe UI" panose="020B0502040204020203" pitchFamily="34" charset="0"/>
                <a:cs typeface="Segoe UI" panose="020B0502040204020203" pitchFamily="34" charset="0"/>
                <a:sym typeface="Helvetica Neue" pitchFamily="-84" charset="0"/>
              </a:rPr>
              <a:t>»</a:t>
            </a:r>
          </a:p>
          <a:p>
            <a:pPr defTabSz="914306" fontAlgn="auto">
              <a:spcBef>
                <a:spcPts val="0"/>
              </a:spcBef>
              <a:spcAft>
                <a:spcPts val="0"/>
              </a:spcAft>
              <a:defRPr/>
            </a:pPr>
            <a:r>
              <a:rPr lang="ru-RU" altLang="ru-RU" sz="1600" dirty="0">
                <a:latin typeface="+mj-lt"/>
                <a:ea typeface="Segoe UI" panose="020B0502040204020203" pitchFamily="34" charset="0"/>
                <a:cs typeface="Segoe UI" panose="020B0502040204020203" pitchFamily="34" charset="0"/>
              </a:rPr>
              <a:t>«</a:t>
            </a:r>
            <a:r>
              <a:rPr lang="ru-RU" altLang="ru-RU" sz="1600" dirty="0" err="1">
                <a:latin typeface="+mj-lt"/>
                <a:ea typeface="Segoe UI" panose="020B0502040204020203" pitchFamily="34" charset="0"/>
                <a:cs typeface="Segoe UI" panose="020B0502040204020203" pitchFamily="34" charset="0"/>
              </a:rPr>
              <a:t>Наноструктурированные</a:t>
            </a:r>
            <a:r>
              <a:rPr lang="ru-RU" altLang="ru-RU" sz="1600" dirty="0">
                <a:latin typeface="+mj-lt"/>
                <a:ea typeface="Segoe UI" panose="020B0502040204020203" pitchFamily="34" charset="0"/>
                <a:cs typeface="Segoe UI" panose="020B0502040204020203" pitchFamily="34" charset="0"/>
              </a:rPr>
              <a:t> материалы для адсорбционной и </a:t>
            </a:r>
            <a:r>
              <a:rPr lang="ru-RU" altLang="ru-RU" sz="1600" dirty="0" err="1">
                <a:latin typeface="+mj-lt"/>
                <a:ea typeface="Segoe UI" panose="020B0502040204020203" pitchFamily="34" charset="0"/>
                <a:cs typeface="Segoe UI" panose="020B0502040204020203" pitchFamily="34" charset="0"/>
              </a:rPr>
              <a:t>хемосорбционной</a:t>
            </a:r>
            <a:r>
              <a:rPr lang="ru-RU" altLang="ru-RU" sz="1600" dirty="0">
                <a:latin typeface="+mj-lt"/>
                <a:ea typeface="Segoe UI" panose="020B0502040204020203" pitchFamily="34" charset="0"/>
                <a:cs typeface="Segoe UI" panose="020B0502040204020203" pitchFamily="34" charset="0"/>
              </a:rPr>
              <a:t> очистки воздуха в системах жизнеобеспечения» </a:t>
            </a:r>
            <a:br>
              <a:rPr lang="ru-RU" altLang="ru-RU" sz="1600" dirty="0">
                <a:latin typeface="+mj-lt"/>
                <a:ea typeface="Segoe UI" panose="020B0502040204020203" pitchFamily="34" charset="0"/>
                <a:cs typeface="Segoe UI" panose="020B0502040204020203" pitchFamily="34" charset="0"/>
              </a:rPr>
            </a:br>
            <a:r>
              <a:rPr lang="ru-RU" altLang="ru-RU" sz="1600" i="1" dirty="0">
                <a:latin typeface="+mj-lt"/>
                <a:ea typeface="Segoe UI" panose="020B0502040204020203" pitchFamily="34" charset="0"/>
                <a:cs typeface="Segoe UI" panose="020B0502040204020203" pitchFamily="34" charset="0"/>
              </a:rPr>
              <a:t>(15 слушателей) </a:t>
            </a:r>
          </a:p>
          <a:p>
            <a:endParaRPr lang="ru-RU" sz="1600" b="1" dirty="0" smtClean="0">
              <a:solidFill>
                <a:srgbClr val="0070C0"/>
              </a:solidFill>
              <a:latin typeface="+mj-lt"/>
            </a:endParaRPr>
          </a:p>
          <a:p>
            <a:r>
              <a:rPr lang="ru-RU" sz="1600" b="1" dirty="0" smtClean="0">
                <a:solidFill>
                  <a:srgbClr val="0070C0"/>
                </a:solidFill>
                <a:latin typeface="+mj-lt"/>
              </a:rPr>
              <a:t>5</a:t>
            </a:r>
            <a:r>
              <a:rPr lang="ru-RU" sz="1600" b="1" dirty="0">
                <a:solidFill>
                  <a:srgbClr val="0070C0"/>
                </a:solidFill>
                <a:latin typeface="+mj-lt"/>
              </a:rPr>
              <a:t>. ООО «Инновация»</a:t>
            </a:r>
          </a:p>
          <a:p>
            <a:r>
              <a:rPr lang="ru-RU" sz="1600" dirty="0" smtClean="0">
                <a:latin typeface="+mj-lt"/>
              </a:rPr>
              <a:t>«</a:t>
            </a:r>
            <a:r>
              <a:rPr lang="ru-RU" sz="1600" dirty="0">
                <a:latin typeface="+mj-lt"/>
              </a:rPr>
              <a:t>Обработка материалов резанием и режущий инструмент. Выбор рациональных режимов резания», «Проектирование технологических процессов» , «Универсальные и специальные приспособления», «Технология сварки», «Технология термической обработки металлов», «Технология литейного производства», «Технология гальванических покрытий» </a:t>
            </a:r>
            <a:br>
              <a:rPr lang="ru-RU" sz="1600" dirty="0">
                <a:latin typeface="+mj-lt"/>
              </a:rPr>
            </a:br>
            <a:r>
              <a:rPr lang="ru-RU" sz="1600" i="1" dirty="0" smtClean="0">
                <a:latin typeface="+mj-lt"/>
              </a:rPr>
              <a:t>(15 </a:t>
            </a:r>
            <a:r>
              <a:rPr lang="ru-RU" sz="1600" i="1" dirty="0">
                <a:latin typeface="+mj-lt"/>
              </a:rPr>
              <a:t>слушателей</a:t>
            </a:r>
            <a:r>
              <a:rPr lang="ru-RU" sz="1600" i="1" dirty="0" smtClean="0">
                <a:latin typeface="+mj-lt"/>
              </a:rPr>
              <a:t>)</a:t>
            </a:r>
            <a:endParaRPr lang="ru-RU" sz="1600" dirty="0">
              <a:latin typeface="+mj-lt"/>
            </a:endParaRPr>
          </a:p>
          <a:p>
            <a:pPr defTabSz="914306" fontAlgn="auto">
              <a:spcBef>
                <a:spcPts val="0"/>
              </a:spcBef>
              <a:defRPr/>
            </a:pPr>
            <a:endParaRPr lang="ru-RU" altLang="ru-RU" sz="1600" b="1" dirty="0" smtClean="0">
              <a:solidFill>
                <a:srgbClr val="0070C0"/>
              </a:solidFill>
              <a:latin typeface="+mj-lt"/>
              <a:ea typeface="Segoe UI" panose="020B0502040204020203" pitchFamily="34" charset="0"/>
              <a:cs typeface="Segoe UI" panose="020B0502040204020203" pitchFamily="34" charset="0"/>
              <a:sym typeface="Helvetica Neue" pitchFamily="-84" charset="0"/>
            </a:endParaRPr>
          </a:p>
          <a:p>
            <a:r>
              <a:rPr lang="ru-RU" sz="1600" b="1" dirty="0" smtClean="0">
                <a:solidFill>
                  <a:srgbClr val="0070C0"/>
                </a:solidFill>
                <a:latin typeface="+mj-lt"/>
              </a:rPr>
              <a:t>6. АО </a:t>
            </a:r>
            <a:r>
              <a:rPr lang="ru-RU" sz="1600" b="1" dirty="0">
                <a:solidFill>
                  <a:srgbClr val="0070C0"/>
                </a:solidFill>
                <a:latin typeface="+mj-lt"/>
              </a:rPr>
              <a:t>«Мичуринский </a:t>
            </a:r>
            <a:r>
              <a:rPr lang="ru-RU" sz="1600" b="1" dirty="0" smtClean="0">
                <a:solidFill>
                  <a:srgbClr val="0070C0"/>
                </a:solidFill>
                <a:latin typeface="+mj-lt"/>
              </a:rPr>
              <a:t>завод</a:t>
            </a:r>
            <a:r>
              <a:rPr lang="en-US" sz="1600" b="1" dirty="0" smtClean="0">
                <a:solidFill>
                  <a:srgbClr val="0070C0"/>
                </a:solidFill>
                <a:latin typeface="+mj-lt"/>
              </a:rPr>
              <a:t> </a:t>
            </a:r>
            <a:r>
              <a:rPr lang="ru-RU" sz="1600" b="1" dirty="0" smtClean="0">
                <a:solidFill>
                  <a:srgbClr val="0070C0"/>
                </a:solidFill>
                <a:latin typeface="+mj-lt"/>
              </a:rPr>
              <a:t>«Прогресс»</a:t>
            </a:r>
            <a:endParaRPr lang="ru-RU" sz="1600" b="1" dirty="0">
              <a:solidFill>
                <a:srgbClr val="0070C0"/>
              </a:solidFill>
              <a:latin typeface="+mj-lt"/>
            </a:endParaRPr>
          </a:p>
          <a:p>
            <a:r>
              <a:rPr lang="ru-RU" sz="1600" dirty="0" smtClean="0">
                <a:latin typeface="+mj-lt"/>
              </a:rPr>
              <a:t>«</a:t>
            </a:r>
            <a:r>
              <a:rPr lang="ru-RU" sz="1600" dirty="0">
                <a:latin typeface="+mj-lt"/>
              </a:rPr>
              <a:t>Технологии современного менеджмента» </a:t>
            </a:r>
            <a:br>
              <a:rPr lang="ru-RU" sz="1600" dirty="0">
                <a:latin typeface="+mj-lt"/>
              </a:rPr>
            </a:br>
            <a:r>
              <a:rPr lang="en-US" sz="1600" i="1" dirty="0" smtClean="0">
                <a:latin typeface="+mj-lt"/>
              </a:rPr>
              <a:t>(</a:t>
            </a:r>
            <a:r>
              <a:rPr lang="ru-RU" sz="1600" i="1" dirty="0" smtClean="0">
                <a:latin typeface="+mj-lt"/>
              </a:rPr>
              <a:t>15 </a:t>
            </a:r>
            <a:r>
              <a:rPr lang="ru-RU" sz="1600" i="1" dirty="0">
                <a:latin typeface="+mj-lt"/>
              </a:rPr>
              <a:t>слушателей</a:t>
            </a:r>
            <a:r>
              <a:rPr lang="ru-RU" sz="1600" i="1" dirty="0" smtClean="0">
                <a:latin typeface="+mj-lt"/>
              </a:rPr>
              <a:t>)</a:t>
            </a:r>
            <a:endParaRPr lang="en-US" sz="1600" dirty="0" smtClean="0">
              <a:latin typeface="+mj-lt"/>
            </a:endParaRPr>
          </a:p>
          <a:p>
            <a:endParaRPr lang="en-US" sz="1600" dirty="0" smtClean="0">
              <a:latin typeface="+mj-lt"/>
            </a:endParaRPr>
          </a:p>
          <a:p>
            <a:r>
              <a:rPr lang="en-US" sz="1600" b="1" dirty="0" smtClean="0">
                <a:solidFill>
                  <a:srgbClr val="0070C0"/>
                </a:solidFill>
              </a:rPr>
              <a:t>7</a:t>
            </a:r>
            <a:r>
              <a:rPr lang="ru-RU" sz="1600" b="1" dirty="0" smtClean="0">
                <a:solidFill>
                  <a:srgbClr val="0070C0"/>
                </a:solidFill>
              </a:rPr>
              <a:t>. АО «</a:t>
            </a:r>
            <a:r>
              <a:rPr lang="ru-RU" sz="1600" b="1" dirty="0" err="1" smtClean="0">
                <a:solidFill>
                  <a:srgbClr val="0070C0"/>
                </a:solidFill>
              </a:rPr>
              <a:t>Тамбовмаш</a:t>
            </a:r>
            <a:r>
              <a:rPr lang="ru-RU" sz="1600" b="1" dirty="0" smtClean="0">
                <a:solidFill>
                  <a:srgbClr val="0070C0"/>
                </a:solidFill>
              </a:rPr>
              <a:t>»</a:t>
            </a:r>
            <a:endParaRPr lang="ru-RU" sz="1600" b="1" dirty="0">
              <a:solidFill>
                <a:srgbClr val="0070C0"/>
              </a:solidFill>
            </a:endParaRPr>
          </a:p>
          <a:p>
            <a:r>
              <a:rPr lang="ru-RU" sz="1600" dirty="0" smtClean="0"/>
              <a:t>«Химические технологии для развития промышленного производства» </a:t>
            </a:r>
            <a:r>
              <a:rPr lang="ru-RU" sz="1600" dirty="0"/>
              <a:t/>
            </a:r>
            <a:br>
              <a:rPr lang="ru-RU" sz="1600" dirty="0"/>
            </a:br>
            <a:r>
              <a:rPr lang="en-US" sz="1600" i="1" dirty="0"/>
              <a:t>(</a:t>
            </a:r>
            <a:r>
              <a:rPr lang="ru-RU" sz="1600" i="1" dirty="0"/>
              <a:t>15 слушателей</a:t>
            </a:r>
            <a:r>
              <a:rPr lang="ru-RU" sz="1600" i="1" dirty="0" smtClean="0"/>
              <a:t>)</a:t>
            </a:r>
            <a:endParaRPr lang="ru-RU" sz="1600" dirty="0"/>
          </a:p>
          <a:p>
            <a:endParaRPr lang="ru-RU" sz="1600" dirty="0">
              <a:latin typeface="+mj-lt"/>
            </a:endParaRPr>
          </a:p>
        </p:txBody>
      </p:sp>
      <p:cxnSp>
        <p:nvCxnSpPr>
          <p:cNvPr id="13" name="Прямая соединительная линия 12"/>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Программы повышения квалификации и  переподготовки кадров предприятий ОПК</a:t>
            </a:r>
            <a:endParaRPr lang="ru-RU" sz="3000" b="1" dirty="0"/>
          </a:p>
        </p:txBody>
      </p:sp>
      <p:sp>
        <p:nvSpPr>
          <p:cNvPr id="3" name="Номер слайда 2"/>
          <p:cNvSpPr>
            <a:spLocks noGrp="1"/>
          </p:cNvSpPr>
          <p:nvPr>
            <p:ph type="sldNum" sz="quarter" idx="12"/>
          </p:nvPr>
        </p:nvSpPr>
        <p:spPr/>
        <p:txBody>
          <a:bodyPr/>
          <a:lstStyle/>
          <a:p>
            <a:fld id="{4338E5C9-B382-47AA-950F-C735DB2BD1FA}" type="slidenum">
              <a:rPr lang="ru-RU" sz="1600" b="1" smtClean="0">
                <a:solidFill>
                  <a:schemeClr val="tx1"/>
                </a:solidFill>
              </a:rPr>
              <a:t>18</a:t>
            </a:fld>
            <a:endParaRPr lang="ru-RU" sz="1600" b="1" dirty="0">
              <a:solidFill>
                <a:schemeClr val="tx1"/>
              </a:solidFill>
            </a:endParaRPr>
          </a:p>
        </p:txBody>
      </p:sp>
    </p:spTree>
    <p:extLst>
      <p:ext uri="{BB962C8B-B14F-4D97-AF65-F5344CB8AC3E}">
        <p14:creationId xmlns:p14="http://schemas.microsoft.com/office/powerpoint/2010/main" val="4754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9512" y="1196752"/>
            <a:ext cx="8757096" cy="4955203"/>
          </a:xfrm>
          <a:prstGeom prst="rect">
            <a:avLst/>
          </a:prstGeom>
        </p:spPr>
        <p:txBody>
          <a:bodyPr wrap="square">
            <a:spAutoFit/>
          </a:bodyPr>
          <a:lstStyle/>
          <a:p>
            <a:pPr defTabSz="914306" fontAlgn="auto">
              <a:spcBef>
                <a:spcPts val="0"/>
              </a:spcBef>
              <a:spcAft>
                <a:spcPts val="2400"/>
              </a:spcAft>
              <a:defRPr/>
            </a:pPr>
            <a:r>
              <a:rPr lang="ru-RU" altLang="ru-RU" b="1" dirty="0" smtClean="0">
                <a:latin typeface="+mj-lt"/>
                <a:ea typeface="Segoe UI" panose="020B0502040204020203" pitchFamily="34" charset="0"/>
                <a:cs typeface="Segoe UI" panose="020B0502040204020203" pitchFamily="34" charset="0"/>
                <a:sym typeface="Helvetica Neue" pitchFamily="-84" charset="0"/>
              </a:rPr>
              <a:t>Научно-инновационное взаимодействие ТГТУ с предприятиями ОПК и военными структурами, а также сложившаяся территориально-кластерная структура Тамбовской области позволяют обеспечить:</a:t>
            </a:r>
            <a:endParaRPr lang="ru-RU" altLang="ru-RU" dirty="0">
              <a:latin typeface="+mj-lt"/>
              <a:sym typeface="Helvetica Neue" pitchFamily="-84" charset="0"/>
            </a:endParaRPr>
          </a:p>
          <a:p>
            <a:pPr marL="285750" indent="-285750" defTabSz="914306">
              <a:spcAft>
                <a:spcPts val="2400"/>
              </a:spcAft>
              <a:buFont typeface="Arial" panose="020B0604020202020204" pitchFamily="34" charset="0"/>
              <a:buChar char="•"/>
              <a:defRPr/>
            </a:pPr>
            <a:r>
              <a:rPr lang="ru-RU" dirty="0" smtClean="0">
                <a:latin typeface="+mj-lt"/>
                <a:ea typeface="Segoe UI" panose="020B0502040204020203" pitchFamily="34" charset="0"/>
                <a:cs typeface="Times New Roman" pitchFamily="18" charset="0"/>
              </a:rPr>
              <a:t>Проведение научных исследований и выполнение ОКР </a:t>
            </a:r>
            <a:r>
              <a:rPr lang="ru-RU" dirty="0">
                <a:latin typeface="+mj-lt"/>
                <a:ea typeface="Segoe UI" panose="020B0502040204020203" pitchFamily="34" charset="0"/>
                <a:cs typeface="Times New Roman" pitchFamily="18" charset="0"/>
              </a:rPr>
              <a:t>по заказу предприятий </a:t>
            </a:r>
            <a:r>
              <a:rPr lang="ru-RU" dirty="0" smtClean="0">
                <a:latin typeface="+mj-lt"/>
                <a:ea typeface="Segoe UI" panose="020B0502040204020203" pitchFamily="34" charset="0"/>
                <a:cs typeface="Times New Roman" pitchFamily="18" charset="0"/>
              </a:rPr>
              <a:t>ОПК</a:t>
            </a:r>
          </a:p>
          <a:p>
            <a:pPr marL="285750" indent="-285750" defTabSz="914306">
              <a:spcAft>
                <a:spcPts val="2400"/>
              </a:spcAft>
              <a:buFont typeface="Arial" panose="020B0604020202020204" pitchFamily="34" charset="0"/>
              <a:buChar char="•"/>
              <a:defRPr/>
            </a:pPr>
            <a:r>
              <a:rPr lang="ru-RU" dirty="0" smtClean="0">
                <a:latin typeface="+mj-lt"/>
                <a:ea typeface="Segoe UI" panose="020B0502040204020203" pitchFamily="34" charset="0"/>
                <a:cs typeface="Times New Roman" pitchFamily="18" charset="0"/>
              </a:rPr>
              <a:t>Совместное участие университета и предприятий ОПК в федеральных целевых программах для поддержки научных исследований</a:t>
            </a:r>
          </a:p>
          <a:p>
            <a:pPr marL="285750" indent="-285750" defTabSz="914306">
              <a:spcAft>
                <a:spcPts val="2400"/>
              </a:spcAft>
              <a:buFont typeface="Arial" panose="020B0604020202020204" pitchFamily="34" charset="0"/>
              <a:buChar char="•"/>
              <a:defRPr/>
            </a:pPr>
            <a:r>
              <a:rPr lang="ru-RU" altLang="ru-RU" dirty="0" smtClean="0">
                <a:latin typeface="+mj-lt"/>
                <a:ea typeface="Segoe UI" panose="020B0502040204020203" pitchFamily="34" charset="0"/>
                <a:cs typeface="Times New Roman" pitchFamily="18" charset="0"/>
              </a:rPr>
              <a:t>Удовлетворение потребности предприятий ОПК в высококвалифицированных целевых кадрах</a:t>
            </a:r>
          </a:p>
          <a:p>
            <a:pPr marL="285750" indent="-285750" defTabSz="914306">
              <a:spcAft>
                <a:spcPts val="2400"/>
              </a:spcAft>
              <a:buFont typeface="Arial" panose="020B0604020202020204" pitchFamily="34" charset="0"/>
              <a:buChar char="•"/>
              <a:defRPr/>
            </a:pPr>
            <a:r>
              <a:rPr lang="ru-RU" altLang="ru-RU" dirty="0" smtClean="0">
                <a:latin typeface="+mj-lt"/>
                <a:ea typeface="Segoe UI" panose="020B0502040204020203" pitchFamily="34" charset="0"/>
                <a:cs typeface="Times New Roman" pitchFamily="18" charset="0"/>
              </a:rPr>
              <a:t>Быструю адаптацию выпускников </a:t>
            </a:r>
            <a:r>
              <a:rPr lang="ru-RU" altLang="ru-RU" dirty="0">
                <a:latin typeface="+mj-lt"/>
                <a:ea typeface="Segoe UI" panose="020B0502040204020203" pitchFamily="34" charset="0"/>
                <a:cs typeface="Times New Roman" pitchFamily="18" charset="0"/>
              </a:rPr>
              <a:t>университета к условиям предприятий ОПК и военной </a:t>
            </a:r>
            <a:r>
              <a:rPr lang="ru-RU" altLang="ru-RU" dirty="0" smtClean="0">
                <a:latin typeface="+mj-lt"/>
                <a:ea typeface="Segoe UI" panose="020B0502040204020203" pitchFamily="34" charset="0"/>
                <a:cs typeface="Times New Roman" pitchFamily="18" charset="0"/>
              </a:rPr>
              <a:t>службе</a:t>
            </a:r>
          </a:p>
          <a:p>
            <a:pPr marL="285750" indent="-285750" defTabSz="914306">
              <a:spcAft>
                <a:spcPts val="2400"/>
              </a:spcAft>
              <a:buFont typeface="Arial" panose="020B0604020202020204" pitchFamily="34" charset="0"/>
              <a:buChar char="•"/>
              <a:defRPr/>
            </a:pPr>
            <a:r>
              <a:rPr lang="ru-RU" dirty="0" smtClean="0">
                <a:latin typeface="+mj-lt"/>
                <a:ea typeface="Segoe UI" panose="020B0502040204020203" pitchFamily="34" charset="0"/>
                <a:cs typeface="Times New Roman" pitchFamily="18" charset="0"/>
              </a:rPr>
              <a:t>Использование материально-технической базы высокотехнологичных предприятий </a:t>
            </a:r>
            <a:r>
              <a:rPr lang="ru-RU" dirty="0">
                <a:latin typeface="+mj-lt"/>
                <a:ea typeface="Segoe UI" panose="020B0502040204020203" pitchFamily="34" charset="0"/>
                <a:cs typeface="Times New Roman" pitchFamily="18" charset="0"/>
              </a:rPr>
              <a:t>при проведении </a:t>
            </a:r>
            <a:r>
              <a:rPr lang="ru-RU" dirty="0" smtClean="0">
                <a:latin typeface="+mj-lt"/>
                <a:ea typeface="Segoe UI" panose="020B0502040204020203" pitchFamily="34" charset="0"/>
                <a:cs typeface="Times New Roman" pitchFamily="18" charset="0"/>
              </a:rPr>
              <a:t>научно-образовательной деятельности</a:t>
            </a:r>
          </a:p>
        </p:txBody>
      </p:sp>
      <p:cxnSp>
        <p:nvCxnSpPr>
          <p:cNvPr id="13" name="Прямая соединительная линия 12"/>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Выводы</a:t>
            </a:r>
            <a:endParaRPr lang="ru-RU" sz="3000" b="1" dirty="0"/>
          </a:p>
        </p:txBody>
      </p:sp>
      <p:sp>
        <p:nvSpPr>
          <p:cNvPr id="3" name="Номер слайда 2"/>
          <p:cNvSpPr>
            <a:spLocks noGrp="1"/>
          </p:cNvSpPr>
          <p:nvPr>
            <p:ph type="sldNum" sz="quarter" idx="12"/>
          </p:nvPr>
        </p:nvSpPr>
        <p:spPr/>
        <p:txBody>
          <a:bodyPr/>
          <a:lstStyle/>
          <a:p>
            <a:fld id="{4338E5C9-B382-47AA-950F-C735DB2BD1FA}" type="slidenum">
              <a:rPr lang="ru-RU" sz="1600" b="1" smtClean="0">
                <a:solidFill>
                  <a:schemeClr val="tx1"/>
                </a:solidFill>
              </a:rPr>
              <a:t>19</a:t>
            </a:fld>
            <a:endParaRPr lang="ru-RU" sz="1600" b="1" dirty="0">
              <a:solidFill>
                <a:schemeClr val="tx1"/>
              </a:solidFill>
            </a:endParaRPr>
          </a:p>
        </p:txBody>
      </p:sp>
    </p:spTree>
    <p:extLst>
      <p:ext uri="{BB962C8B-B14F-4D97-AF65-F5344CB8AC3E}">
        <p14:creationId xmlns:p14="http://schemas.microsoft.com/office/powerpoint/2010/main" val="344968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1143000"/>
          </a:xfrm>
        </p:spPr>
        <p:txBody>
          <a:bodyPr>
            <a:normAutofit/>
          </a:bodyPr>
          <a:lstStyle/>
          <a:p>
            <a:pPr algn="l"/>
            <a:r>
              <a:rPr lang="ru-RU" sz="3000" b="1" dirty="0" smtClean="0"/>
              <a:t>Структура университета</a:t>
            </a:r>
            <a:endParaRPr lang="ru-RU" sz="3000" b="1" dirty="0"/>
          </a:p>
        </p:txBody>
      </p:sp>
      <p:pic>
        <p:nvPicPr>
          <p:cNvPr id="4" name="Picture 2" descr="D:\Молоткова\тгту.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084232"/>
            <a:ext cx="2136109" cy="1552680"/>
          </a:xfrm>
          <a:prstGeom prst="rect">
            <a:avLst/>
          </a:prstGeom>
          <a:ln>
            <a:noFill/>
          </a:ln>
          <a:effectLst>
            <a:softEdge rad="112500"/>
          </a:effectLst>
          <a:extLst/>
        </p:spPr>
      </p:pic>
      <p:pic>
        <p:nvPicPr>
          <p:cNvPr id="5" name="Picture 8" descr="D:\Молоткова\Мич 112Е.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43" b="12261"/>
          <a:stretch/>
        </p:blipFill>
        <p:spPr bwMode="auto">
          <a:xfrm>
            <a:off x="6876256" y="1385281"/>
            <a:ext cx="2365961" cy="1683679"/>
          </a:xfrm>
          <a:prstGeom prst="rect">
            <a:avLst/>
          </a:prstGeom>
          <a:ln>
            <a:noFill/>
          </a:ln>
          <a:effectLst>
            <a:softEdge rad="112500"/>
          </a:effectLst>
          <a:extLst/>
        </p:spPr>
      </p:pic>
      <p:pic>
        <p:nvPicPr>
          <p:cNvPr id="15" name="Picture 13" descr="D:\Молоткова\бассей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068960"/>
            <a:ext cx="2651723" cy="1898261"/>
          </a:xfrm>
          <a:prstGeom prst="rect">
            <a:avLst/>
          </a:prstGeom>
          <a:ln>
            <a:noFill/>
          </a:ln>
          <a:effectLst>
            <a:softEdge rad="112500"/>
          </a:effectLst>
          <a:extLst/>
        </p:spPr>
      </p:pic>
      <p:pic>
        <p:nvPicPr>
          <p:cNvPr id="16" name="Picture 14" descr="D:\Молоткова\КорпА.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4581128"/>
            <a:ext cx="2735261" cy="1723095"/>
          </a:xfrm>
          <a:prstGeom prst="rect">
            <a:avLst/>
          </a:prstGeom>
          <a:ln>
            <a:noFill/>
          </a:ln>
          <a:effectLst>
            <a:softEdge rad="112500"/>
          </a:effectLst>
          <a:extLst/>
        </p:spPr>
      </p:pic>
      <p:pic>
        <p:nvPicPr>
          <p:cNvPr id="17" name="Picture 11" descr="D:\Молоткова\Стадион.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4149080"/>
            <a:ext cx="2477367" cy="1414858"/>
          </a:xfrm>
          <a:prstGeom prst="rect">
            <a:avLst/>
          </a:prstGeom>
          <a:ln>
            <a:noFill/>
          </a:ln>
          <a:effectLst>
            <a:softEdge rad="112500"/>
          </a:effectLst>
          <a:extLst/>
        </p:spPr>
      </p:pic>
      <p:sp>
        <p:nvSpPr>
          <p:cNvPr id="22" name="TextBox 21"/>
          <p:cNvSpPr txBox="1"/>
          <p:nvPr/>
        </p:nvSpPr>
        <p:spPr>
          <a:xfrm>
            <a:off x="144014" y="945296"/>
            <a:ext cx="6660233" cy="5940088"/>
          </a:xfrm>
          <a:prstGeom prst="rect">
            <a:avLst/>
          </a:prstGeom>
          <a:noFill/>
        </p:spPr>
        <p:txBody>
          <a:bodyPr wrap="square" rtlCol="0">
            <a:spAutoFit/>
          </a:bodyPr>
          <a:lstStyle/>
          <a:p>
            <a:pPr>
              <a:lnSpc>
                <a:spcPct val="200000"/>
              </a:lnSpc>
            </a:pPr>
            <a:r>
              <a:rPr lang="ru-RU" sz="2000" b="1" dirty="0" smtClean="0">
                <a:solidFill>
                  <a:srgbClr val="0070C0"/>
                </a:solidFill>
                <a:latin typeface="+mj-lt"/>
              </a:rPr>
              <a:t>Студенческий кампус</a:t>
            </a:r>
          </a:p>
          <a:p>
            <a:pPr>
              <a:buFont typeface="Arial" pitchFamily="34" charset="0"/>
              <a:buChar char="•"/>
            </a:pPr>
            <a:r>
              <a:rPr lang="ru-RU" altLang="ru-RU" sz="2000" b="1" dirty="0" smtClean="0">
                <a:latin typeface="+mj-lt"/>
                <a:ea typeface="MS PGothic" pitchFamily="34" charset="-128"/>
                <a:sym typeface="Helvetica Neue" pitchFamily="-84" charset="0"/>
              </a:rPr>
              <a:t> 16</a:t>
            </a:r>
            <a:r>
              <a:rPr lang="ru-RU" altLang="ru-RU" sz="2000" dirty="0" smtClean="0">
                <a:latin typeface="+mj-lt"/>
                <a:ea typeface="MS PGothic" pitchFamily="34" charset="-128"/>
                <a:sym typeface="Helvetica Neue" pitchFamily="-84" charset="0"/>
              </a:rPr>
              <a:t> учебно-лабораторных корпусов </a:t>
            </a:r>
          </a:p>
          <a:p>
            <a:pPr>
              <a:buFont typeface="Arial" pitchFamily="34" charset="0"/>
              <a:buChar char="•"/>
            </a:pPr>
            <a:r>
              <a:rPr lang="ru-RU" altLang="ru-RU" sz="2000" b="1" dirty="0" smtClean="0">
                <a:latin typeface="+mj-lt"/>
                <a:ea typeface="MS PGothic" pitchFamily="34" charset="-128"/>
                <a:sym typeface="Helvetica Neue" pitchFamily="-84" charset="0"/>
              </a:rPr>
              <a:t> 4</a:t>
            </a:r>
            <a:r>
              <a:rPr lang="ru-RU" altLang="ru-RU" sz="2000" dirty="0" smtClean="0">
                <a:latin typeface="+mj-lt"/>
                <a:ea typeface="MS PGothic" pitchFamily="34" charset="-128"/>
                <a:sym typeface="Helvetica Neue" pitchFamily="-84" charset="0"/>
              </a:rPr>
              <a:t> общежития, </a:t>
            </a:r>
            <a:r>
              <a:rPr lang="ru-RU" altLang="ru-RU" sz="2000" b="1" dirty="0" smtClean="0">
                <a:latin typeface="+mj-lt"/>
                <a:ea typeface="MS PGothic" pitchFamily="34" charset="-128"/>
                <a:sym typeface="Helvetica Neue" pitchFamily="-84" charset="0"/>
              </a:rPr>
              <a:t>2</a:t>
            </a:r>
            <a:r>
              <a:rPr lang="ru-RU" altLang="ru-RU" sz="2000" dirty="0" smtClean="0">
                <a:latin typeface="+mj-lt"/>
                <a:ea typeface="MS PGothic" pitchFamily="34" charset="-128"/>
                <a:sym typeface="Helvetica Neue" pitchFamily="-84" charset="0"/>
              </a:rPr>
              <a:t> базы отдыха</a:t>
            </a:r>
          </a:p>
          <a:p>
            <a:pPr>
              <a:buFont typeface="Arial" pitchFamily="34" charset="0"/>
              <a:buChar char="•"/>
            </a:pPr>
            <a:r>
              <a:rPr lang="ru-RU" altLang="ru-RU" sz="2000" dirty="0" smtClean="0">
                <a:latin typeface="+mj-lt"/>
                <a:ea typeface="MS PGothic" pitchFamily="34" charset="-128"/>
                <a:sym typeface="Helvetica Neue" pitchFamily="-84" charset="0"/>
              </a:rPr>
              <a:t> учебно-спортивный комплекс «Бодрость» </a:t>
            </a:r>
          </a:p>
          <a:p>
            <a:pPr>
              <a:buFont typeface="Arial" pitchFamily="34" charset="0"/>
              <a:buChar char="•"/>
            </a:pPr>
            <a:r>
              <a:rPr lang="ru-RU" altLang="ru-RU" sz="2000" dirty="0" smtClean="0">
                <a:latin typeface="+mj-lt"/>
                <a:ea typeface="MS PGothic" pitchFamily="34" charset="-128"/>
                <a:sym typeface="Helvetica Neue" pitchFamily="-84" charset="0"/>
              </a:rPr>
              <a:t> санаторий-профилакторий «Тонус» </a:t>
            </a:r>
          </a:p>
          <a:p>
            <a:endParaRPr lang="ru-RU" sz="2000" dirty="0">
              <a:latin typeface="+mj-lt"/>
              <a:ea typeface="MS PGothic" pitchFamily="34" charset="-128"/>
              <a:sym typeface="Helvetica Neue" pitchFamily="-84" charset="0"/>
            </a:endParaRPr>
          </a:p>
          <a:p>
            <a:pPr>
              <a:lnSpc>
                <a:spcPct val="200000"/>
              </a:lnSpc>
            </a:pPr>
            <a:r>
              <a:rPr lang="ru-RU" sz="2000" b="1" dirty="0" smtClean="0">
                <a:solidFill>
                  <a:srgbClr val="0070C0"/>
                </a:solidFill>
                <a:latin typeface="+mj-lt"/>
                <a:ea typeface="MS PGothic" pitchFamily="34" charset="-128"/>
                <a:sym typeface="Helvetica Neue" pitchFamily="-84" charset="0"/>
              </a:rPr>
              <a:t>Учебно-лабораторная база</a:t>
            </a:r>
            <a:endParaRPr lang="ru-RU" sz="2000" b="1" dirty="0" smtClean="0">
              <a:solidFill>
                <a:srgbClr val="0070C0"/>
              </a:solidFill>
              <a:latin typeface="+mj-lt"/>
            </a:endParaRPr>
          </a:p>
          <a:p>
            <a:pPr>
              <a:buFont typeface="Arial" pitchFamily="34" charset="0"/>
              <a:buChar char="•"/>
            </a:pPr>
            <a:r>
              <a:rPr lang="ru-RU" altLang="ru-RU" sz="2000" dirty="0" smtClean="0">
                <a:latin typeface="+mj-lt"/>
                <a:ea typeface="MS PGothic" pitchFamily="34" charset="-128"/>
                <a:sym typeface="Helvetica Neue" pitchFamily="-84" charset="0"/>
              </a:rPr>
              <a:t> свыше </a:t>
            </a:r>
            <a:r>
              <a:rPr lang="ru-RU" altLang="ru-RU" sz="2000" b="1" dirty="0" smtClean="0">
                <a:latin typeface="+mj-lt"/>
                <a:ea typeface="MS PGothic" pitchFamily="34" charset="-128"/>
                <a:sym typeface="Helvetica Neue" pitchFamily="-84" charset="0"/>
              </a:rPr>
              <a:t>200</a:t>
            </a:r>
            <a:r>
              <a:rPr lang="ru-RU" altLang="ru-RU" sz="2000" dirty="0" smtClean="0">
                <a:latin typeface="+mj-lt"/>
                <a:ea typeface="MS PGothic" pitchFamily="34" charset="-128"/>
                <a:sym typeface="Helvetica Neue" pitchFamily="-84" charset="0"/>
              </a:rPr>
              <a:t> учебных аудиторий</a:t>
            </a:r>
          </a:p>
          <a:p>
            <a:pPr>
              <a:buFont typeface="Arial" pitchFamily="34" charset="0"/>
              <a:buChar char="•"/>
            </a:pPr>
            <a:r>
              <a:rPr lang="ru-RU" altLang="ru-RU" sz="2000" b="1" dirty="0" smtClean="0">
                <a:latin typeface="+mj-lt"/>
                <a:ea typeface="MS PGothic" pitchFamily="34" charset="-128"/>
                <a:sym typeface="Helvetica Neue" pitchFamily="-84" charset="0"/>
              </a:rPr>
              <a:t> 150</a:t>
            </a:r>
            <a:r>
              <a:rPr lang="ru-RU" altLang="ru-RU" sz="2000" dirty="0" smtClean="0">
                <a:latin typeface="+mj-lt"/>
                <a:ea typeface="MS PGothic" pitchFamily="34" charset="-128"/>
                <a:sym typeface="Helvetica Neue" pitchFamily="-84" charset="0"/>
              </a:rPr>
              <a:t> учебно-научных лаборатории</a:t>
            </a:r>
          </a:p>
          <a:p>
            <a:endParaRPr lang="ru-RU" altLang="ru-RU" sz="2000" dirty="0">
              <a:latin typeface="+mj-lt"/>
              <a:ea typeface="MS PGothic" pitchFamily="34" charset="-128"/>
              <a:sym typeface="Helvetica Neue" pitchFamily="-84" charset="0"/>
            </a:endParaRPr>
          </a:p>
          <a:p>
            <a:pPr>
              <a:lnSpc>
                <a:spcPct val="200000"/>
              </a:lnSpc>
            </a:pPr>
            <a:r>
              <a:rPr lang="ru-RU" altLang="ru-RU" sz="2000" b="1" dirty="0" smtClean="0">
                <a:solidFill>
                  <a:srgbClr val="0070C0"/>
                </a:solidFill>
                <a:latin typeface="+mj-lt"/>
                <a:ea typeface="MS PGothic" pitchFamily="34" charset="-128"/>
                <a:sym typeface="Helvetica Neue" pitchFamily="-84" charset="0"/>
              </a:rPr>
              <a:t>Образовательная структура</a:t>
            </a:r>
          </a:p>
          <a:p>
            <a:pPr>
              <a:buFont typeface="Arial" pitchFamily="34" charset="0"/>
              <a:buChar char="•"/>
            </a:pPr>
            <a:r>
              <a:rPr lang="ru-RU" altLang="ru-RU" sz="2000" b="1" dirty="0" smtClean="0">
                <a:latin typeface="+mj-lt"/>
                <a:ea typeface="MS PGothic" pitchFamily="34" charset="-128"/>
                <a:sym typeface="Helvetica Neue" pitchFamily="-84" charset="0"/>
              </a:rPr>
              <a:t> 8</a:t>
            </a:r>
            <a:r>
              <a:rPr lang="ru-RU" altLang="ru-RU" sz="2000" dirty="0" smtClean="0">
                <a:latin typeface="+mj-lt"/>
                <a:ea typeface="MS PGothic" pitchFamily="34" charset="-128"/>
                <a:sym typeface="Helvetica Neue" pitchFamily="-84" charset="0"/>
              </a:rPr>
              <a:t> образовательно-научных институтов </a:t>
            </a:r>
            <a:endParaRPr lang="en-US" altLang="ru-RU" sz="2000" dirty="0" smtClean="0">
              <a:latin typeface="+mj-lt"/>
              <a:ea typeface="MS PGothic" pitchFamily="34" charset="-128"/>
              <a:sym typeface="Helvetica Neue" pitchFamily="-84" charset="0"/>
            </a:endParaRPr>
          </a:p>
          <a:p>
            <a:pPr>
              <a:buFont typeface="Arial" pitchFamily="34" charset="0"/>
              <a:buChar char="•"/>
            </a:pPr>
            <a:r>
              <a:rPr lang="ru-RU" altLang="ru-RU" sz="2000" b="1" dirty="0" smtClean="0">
                <a:latin typeface="+mj-lt"/>
                <a:ea typeface="MS PGothic" pitchFamily="34" charset="-128"/>
                <a:sym typeface="Helvetica Neue" pitchFamily="-84" charset="0"/>
              </a:rPr>
              <a:t> 4</a:t>
            </a:r>
            <a:r>
              <a:rPr lang="ru-RU" altLang="ru-RU" sz="2000" dirty="0" smtClean="0">
                <a:latin typeface="+mj-lt"/>
                <a:ea typeface="MS PGothic" pitchFamily="34" charset="-128"/>
                <a:sym typeface="Helvetica Neue" pitchFamily="-84" charset="0"/>
              </a:rPr>
              <a:t> факультета</a:t>
            </a:r>
          </a:p>
          <a:p>
            <a:pPr>
              <a:buFont typeface="Arial" pitchFamily="34" charset="0"/>
              <a:buChar char="•"/>
            </a:pPr>
            <a:r>
              <a:rPr lang="ru-RU" altLang="ru-RU" sz="2000" b="1" dirty="0" smtClean="0">
                <a:latin typeface="+mj-lt"/>
                <a:ea typeface="MS PGothic" pitchFamily="34" charset="-128"/>
                <a:sym typeface="Helvetica Neue" pitchFamily="-84" charset="0"/>
              </a:rPr>
              <a:t> 2</a:t>
            </a:r>
            <a:r>
              <a:rPr lang="ru-RU" altLang="ru-RU" sz="2000" dirty="0" smtClean="0">
                <a:latin typeface="+mj-lt"/>
                <a:ea typeface="MS PGothic" pitchFamily="34" charset="-128"/>
                <a:sym typeface="Helvetica Neue" pitchFamily="-84" charset="0"/>
              </a:rPr>
              <a:t> колледжа</a:t>
            </a:r>
            <a:r>
              <a:rPr lang="en-US" altLang="ru-RU" sz="2000" dirty="0" smtClean="0">
                <a:latin typeface="+mj-lt"/>
                <a:ea typeface="MS PGothic" pitchFamily="34" charset="-128"/>
                <a:sym typeface="Helvetica Neue" pitchFamily="-84" charset="0"/>
              </a:rPr>
              <a:t> (</a:t>
            </a:r>
            <a:r>
              <a:rPr lang="ru-RU" altLang="ru-RU" sz="2000" dirty="0" smtClean="0">
                <a:latin typeface="+mj-lt"/>
                <a:ea typeface="MS PGothic" pitchFamily="34" charset="-128"/>
                <a:sym typeface="Helvetica Neue" pitchFamily="-84" charset="0"/>
              </a:rPr>
              <a:t>Технический, Многопрофильный) </a:t>
            </a:r>
          </a:p>
          <a:p>
            <a:pPr>
              <a:buFont typeface="Arial" pitchFamily="34" charset="0"/>
              <a:buChar char="•"/>
            </a:pPr>
            <a:r>
              <a:rPr lang="ru-RU" altLang="ru-RU" sz="2000" dirty="0" smtClean="0">
                <a:latin typeface="+mj-lt"/>
                <a:ea typeface="MS PGothic" pitchFamily="34" charset="-128"/>
                <a:sym typeface="Helvetica Neue" pitchFamily="-84" charset="0"/>
              </a:rPr>
              <a:t> Политехнический лицей-интернат для одаренных детей </a:t>
            </a:r>
          </a:p>
          <a:p>
            <a:pPr>
              <a:buFont typeface="Arial" pitchFamily="34" charset="0"/>
              <a:buChar char="•"/>
            </a:pPr>
            <a:r>
              <a:rPr lang="ru-RU" altLang="ru-RU" sz="2000" b="1" dirty="0" smtClean="0">
                <a:latin typeface="+mj-lt"/>
                <a:ea typeface="MS PGothic" pitchFamily="34" charset="-128"/>
                <a:sym typeface="Helvetica Neue" pitchFamily="-84" charset="0"/>
              </a:rPr>
              <a:t> 3</a:t>
            </a:r>
            <a:r>
              <a:rPr lang="ru-RU" altLang="ru-RU" sz="2000" dirty="0" smtClean="0">
                <a:latin typeface="+mj-lt"/>
                <a:ea typeface="MS PGothic" pitchFamily="34" charset="-128"/>
                <a:sym typeface="Helvetica Neue" pitchFamily="-84" charset="0"/>
              </a:rPr>
              <a:t> базовые кафедры</a:t>
            </a:r>
            <a:endParaRPr lang="ru-RU" sz="2000" dirty="0">
              <a:latin typeface="+mj-lt"/>
              <a:ea typeface="MS PGothic" pitchFamily="34" charset="-128"/>
              <a:sym typeface="Helvetica Neue" pitchFamily="-84" charset="0"/>
            </a:endParaRPr>
          </a:p>
        </p:txBody>
      </p:sp>
      <p:cxnSp>
        <p:nvCxnSpPr>
          <p:cNvPr id="24" name="Прямая соединительная линия 2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4" descr="D:\Молоткова\ленинградская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054" r="5021" b="7962"/>
          <a:stretch/>
        </p:blipFill>
        <p:spPr bwMode="auto">
          <a:xfrm>
            <a:off x="4572000" y="2732712"/>
            <a:ext cx="2498756" cy="1776408"/>
          </a:xfrm>
          <a:prstGeom prst="rect">
            <a:avLst/>
          </a:prstGeom>
          <a:ln>
            <a:noFill/>
          </a:ln>
          <a:effectLst>
            <a:softEdge rad="112500"/>
          </a:effectLst>
          <a:extLst/>
        </p:spPr>
      </p:pic>
      <p:sp>
        <p:nvSpPr>
          <p:cNvPr id="3" name="Номер слайда 2"/>
          <p:cNvSpPr>
            <a:spLocks noGrp="1"/>
          </p:cNvSpPr>
          <p:nvPr>
            <p:ph type="sldNum" sz="quarter" idx="12"/>
          </p:nvPr>
        </p:nvSpPr>
        <p:spPr/>
        <p:txBody>
          <a:bodyPr/>
          <a:lstStyle/>
          <a:p>
            <a:fld id="{4338E5C9-B382-47AA-950F-C735DB2BD1FA}" type="slidenum">
              <a:rPr lang="ru-RU" sz="1600" b="1" smtClean="0">
                <a:solidFill>
                  <a:schemeClr val="tx1"/>
                </a:solidFill>
              </a:rPr>
              <a:t>2</a:t>
            </a:fld>
            <a:endParaRPr lang="ru-RU" sz="1600" b="1" dirty="0">
              <a:solidFill>
                <a:schemeClr val="tx1"/>
              </a:solidFill>
            </a:endParaRPr>
          </a:p>
        </p:txBody>
      </p:sp>
    </p:spTree>
    <p:extLst>
      <p:ext uri="{BB962C8B-B14F-4D97-AF65-F5344CB8AC3E}">
        <p14:creationId xmlns:p14="http://schemas.microsoft.com/office/powerpoint/2010/main" val="1158127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1424482" y="5013176"/>
            <a:ext cx="7612014" cy="1759093"/>
          </a:xfrm>
          <a:prstGeom prst="rect">
            <a:avLst/>
          </a:prstGeom>
        </p:spPr>
        <p:txBody>
          <a:bodyPr vert="horz" lIns="68415" tIns="34208" rIns="68415" bIns="34208" rtlCol="0" anchor="b">
            <a:noAutofit/>
          </a:bodyPr>
          <a:lstStyle/>
          <a:p>
            <a:pPr algn="r" defTabSz="718362">
              <a:lnSpc>
                <a:spcPct val="120000"/>
              </a:lnSpc>
              <a:spcBef>
                <a:spcPct val="0"/>
              </a:spcBef>
            </a:pPr>
            <a:r>
              <a:rPr lang="ru-RU" sz="2000" b="1" dirty="0" smtClean="0">
                <a:solidFill>
                  <a:schemeClr val="tx2">
                    <a:lumMod val="75000"/>
                  </a:schemeClr>
                </a:solidFill>
                <a:ea typeface="+mj-ea"/>
                <a:cs typeface="Times New Roman" pitchFamily="18" charset="0"/>
              </a:rPr>
              <a:t>Тамбов, ул. Советская, 106</a:t>
            </a:r>
          </a:p>
          <a:p>
            <a:pPr algn="r" defTabSz="718362">
              <a:lnSpc>
                <a:spcPct val="120000"/>
              </a:lnSpc>
              <a:spcBef>
                <a:spcPct val="0"/>
              </a:spcBef>
            </a:pPr>
            <a:r>
              <a:rPr lang="en-US" sz="2000" b="1" dirty="0" smtClean="0">
                <a:solidFill>
                  <a:schemeClr val="tx2">
                    <a:lumMod val="75000"/>
                  </a:schemeClr>
                </a:solidFill>
                <a:ea typeface="+mj-ea"/>
                <a:cs typeface="Times New Roman" pitchFamily="18" charset="0"/>
              </a:rPr>
              <a:t>(</a:t>
            </a:r>
            <a:r>
              <a:rPr lang="ru-RU" sz="2000" b="1" dirty="0" smtClean="0">
                <a:solidFill>
                  <a:schemeClr val="tx2">
                    <a:lumMod val="75000"/>
                  </a:schemeClr>
                </a:solidFill>
                <a:ea typeface="+mj-ea"/>
                <a:cs typeface="Times New Roman" pitchFamily="18" charset="0"/>
              </a:rPr>
              <a:t>4752</a:t>
            </a:r>
            <a:r>
              <a:rPr lang="en-US" sz="2000" b="1" dirty="0" smtClean="0">
                <a:solidFill>
                  <a:schemeClr val="tx2">
                    <a:lumMod val="75000"/>
                  </a:schemeClr>
                </a:solidFill>
                <a:ea typeface="+mj-ea"/>
                <a:cs typeface="Times New Roman" pitchFamily="18" charset="0"/>
              </a:rPr>
              <a:t>)</a:t>
            </a:r>
            <a:r>
              <a:rPr lang="ru-RU" sz="2000" b="1" dirty="0" smtClean="0">
                <a:solidFill>
                  <a:schemeClr val="tx2">
                    <a:lumMod val="75000"/>
                  </a:schemeClr>
                </a:solidFill>
                <a:ea typeface="+mj-ea"/>
                <a:cs typeface="Times New Roman" pitchFamily="18" charset="0"/>
              </a:rPr>
              <a:t> 63</a:t>
            </a:r>
            <a:r>
              <a:rPr lang="en-US" sz="2000" b="1" dirty="0" smtClean="0">
                <a:solidFill>
                  <a:schemeClr val="tx2">
                    <a:lumMod val="75000"/>
                  </a:schemeClr>
                </a:solidFill>
                <a:ea typeface="+mj-ea"/>
                <a:cs typeface="Times New Roman" pitchFamily="18" charset="0"/>
              </a:rPr>
              <a:t>-</a:t>
            </a:r>
            <a:r>
              <a:rPr lang="ru-RU" sz="2000" b="1" dirty="0" smtClean="0">
                <a:solidFill>
                  <a:schemeClr val="tx2">
                    <a:lumMod val="75000"/>
                  </a:schemeClr>
                </a:solidFill>
                <a:ea typeface="+mj-ea"/>
                <a:cs typeface="Times New Roman" pitchFamily="18" charset="0"/>
              </a:rPr>
              <a:t>10</a:t>
            </a:r>
            <a:r>
              <a:rPr lang="en-US" sz="2000" b="1" dirty="0" smtClean="0">
                <a:solidFill>
                  <a:schemeClr val="tx2">
                    <a:lumMod val="75000"/>
                  </a:schemeClr>
                </a:solidFill>
                <a:ea typeface="+mj-ea"/>
                <a:cs typeface="Times New Roman" pitchFamily="18" charset="0"/>
              </a:rPr>
              <a:t>-</a:t>
            </a:r>
            <a:r>
              <a:rPr lang="ru-RU" sz="2000" b="1" dirty="0" smtClean="0">
                <a:solidFill>
                  <a:schemeClr val="tx2">
                    <a:lumMod val="75000"/>
                  </a:schemeClr>
                </a:solidFill>
                <a:ea typeface="+mj-ea"/>
                <a:cs typeface="Times New Roman" pitchFamily="18" charset="0"/>
              </a:rPr>
              <a:t>19</a:t>
            </a:r>
          </a:p>
          <a:p>
            <a:pPr algn="r" defTabSz="718362">
              <a:lnSpc>
                <a:spcPct val="120000"/>
              </a:lnSpc>
              <a:spcBef>
                <a:spcPct val="0"/>
              </a:spcBef>
            </a:pPr>
            <a:r>
              <a:rPr lang="en-US" sz="2000" b="1" dirty="0" smtClean="0">
                <a:solidFill>
                  <a:schemeClr val="tx2">
                    <a:lumMod val="75000"/>
                  </a:schemeClr>
                </a:solidFill>
                <a:ea typeface="+mj-ea"/>
                <a:cs typeface="Times New Roman" pitchFamily="18" charset="0"/>
              </a:rPr>
              <a:t>tstu@admin.tstu.ru</a:t>
            </a:r>
          </a:p>
          <a:p>
            <a:pPr algn="r" defTabSz="718362">
              <a:lnSpc>
                <a:spcPct val="120000"/>
              </a:lnSpc>
              <a:spcBef>
                <a:spcPct val="0"/>
              </a:spcBef>
            </a:pPr>
            <a:r>
              <a:rPr lang="en-US" sz="2000" b="1" dirty="0" smtClean="0">
                <a:solidFill>
                  <a:schemeClr val="tx2">
                    <a:lumMod val="75000"/>
                  </a:schemeClr>
                </a:solidFill>
                <a:ea typeface="+mj-ea"/>
                <a:cs typeface="Times New Roman" pitchFamily="18" charset="0"/>
              </a:rPr>
              <a:t>tstu.ru</a:t>
            </a:r>
            <a:endParaRPr lang="ru-RU" sz="2000" b="1" dirty="0" smtClean="0">
              <a:solidFill>
                <a:schemeClr val="tx2">
                  <a:lumMod val="75000"/>
                </a:schemeClr>
              </a:solidFill>
              <a:ea typeface="+mj-ea"/>
              <a:cs typeface="Times New Roman" pitchFamily="18" charset="0"/>
            </a:endParaRPr>
          </a:p>
        </p:txBody>
      </p:sp>
      <p:sp>
        <p:nvSpPr>
          <p:cNvPr id="5" name="Прямоугольник 4"/>
          <p:cNvSpPr/>
          <p:nvPr/>
        </p:nvSpPr>
        <p:spPr>
          <a:xfrm>
            <a:off x="-36512" y="2852936"/>
            <a:ext cx="9144000" cy="505972"/>
          </a:xfrm>
          <a:prstGeom prst="rect">
            <a:avLst/>
          </a:prstGeom>
        </p:spPr>
        <p:txBody>
          <a:bodyPr wrap="square">
            <a:spAutoFit/>
          </a:bodyPr>
          <a:lstStyle/>
          <a:p>
            <a:pPr lvl="0" algn="ctr" defTabSz="718362">
              <a:lnSpc>
                <a:spcPct val="120000"/>
              </a:lnSpc>
              <a:spcBef>
                <a:spcPct val="0"/>
              </a:spcBef>
            </a:pPr>
            <a:r>
              <a:rPr lang="ru-RU" sz="2400" b="1" dirty="0" smtClean="0">
                <a:solidFill>
                  <a:srgbClr val="44546A">
                    <a:lumMod val="75000"/>
                  </a:srgbClr>
                </a:solidFill>
                <a:cs typeface="Times New Roman" pitchFamily="18" charset="0"/>
              </a:rPr>
              <a:t>Спасибо за внимание</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5736" y="1166489"/>
            <a:ext cx="2158392" cy="153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39874" y="42920"/>
            <a:ext cx="8752425" cy="794064"/>
          </a:xfrm>
          <a:prstGeom prst="rect">
            <a:avLst/>
          </a:prstGeom>
        </p:spPr>
        <p:txBody>
          <a:bodyPr wrap="square">
            <a:spAutoFit/>
          </a:bodyPr>
          <a:lstStyle/>
          <a:p>
            <a:pPr lvl="0" algn="ctr" defTabSz="718362">
              <a:lnSpc>
                <a:spcPct val="120000"/>
              </a:lnSpc>
              <a:spcBef>
                <a:spcPct val="0"/>
              </a:spcBef>
            </a:pPr>
            <a:r>
              <a:rPr lang="ru-RU" sz="1400" b="1" dirty="0" smtClean="0">
                <a:solidFill>
                  <a:srgbClr val="44546A">
                    <a:lumMod val="75000"/>
                  </a:srgbClr>
                </a:solidFill>
                <a:cs typeface="Times New Roman" pitchFamily="18" charset="0"/>
              </a:rPr>
              <a:t>федеральное государственное бюджетное образовательное учреждение высшего образования</a:t>
            </a:r>
            <a:br>
              <a:rPr lang="ru-RU" sz="1400" b="1" dirty="0" smtClean="0">
                <a:solidFill>
                  <a:srgbClr val="44546A">
                    <a:lumMod val="75000"/>
                  </a:srgbClr>
                </a:solidFill>
                <a:cs typeface="Times New Roman" pitchFamily="18" charset="0"/>
              </a:rPr>
            </a:br>
            <a:r>
              <a:rPr lang="ru-RU" sz="2400" b="1" dirty="0" smtClean="0">
                <a:solidFill>
                  <a:srgbClr val="44546A">
                    <a:lumMod val="75000"/>
                  </a:srgbClr>
                </a:solidFill>
                <a:cs typeface="Times New Roman" pitchFamily="18" charset="0"/>
              </a:rPr>
              <a:t>«Тамбовский государственный технический университет»</a:t>
            </a:r>
          </a:p>
        </p:txBody>
      </p:sp>
    </p:spTree>
    <p:extLst>
      <p:ext uri="{BB962C8B-B14F-4D97-AF65-F5344CB8AC3E}">
        <p14:creationId xmlns:p14="http://schemas.microsoft.com/office/powerpoint/2010/main" val="905700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Объекты инновационной инфраструктуры ТГТУ</a:t>
            </a:r>
            <a:endParaRPr lang="ru-RU" sz="3000" b="1" dirty="0"/>
          </a:p>
        </p:txBody>
      </p:sp>
      <p:pic>
        <p:nvPicPr>
          <p:cNvPr id="1026" name="Picture 2" descr="C:\Users\Sergey\Desktop\Объекты инновационной инфраструктуры - для армии (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17"/>
          <a:stretch/>
        </p:blipFill>
        <p:spPr bwMode="auto">
          <a:xfrm>
            <a:off x="35496" y="1268760"/>
            <a:ext cx="9036496" cy="5485658"/>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4338E5C9-B382-47AA-950F-C735DB2BD1FA}" type="slidenum">
              <a:rPr lang="ru-RU" sz="1600" b="1" smtClean="0">
                <a:solidFill>
                  <a:schemeClr val="tx1"/>
                </a:solidFill>
              </a:rPr>
              <a:t>3</a:t>
            </a:fld>
            <a:endParaRPr lang="ru-RU" sz="1600" b="1" dirty="0">
              <a:solidFill>
                <a:schemeClr val="tx1"/>
              </a:solidFill>
            </a:endParaRPr>
          </a:p>
        </p:txBody>
      </p:sp>
    </p:spTree>
    <p:extLst>
      <p:ext uri="{BB962C8B-B14F-4D97-AF65-F5344CB8AC3E}">
        <p14:creationId xmlns:p14="http://schemas.microsoft.com/office/powerpoint/2010/main" val="324723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ormAutofit/>
          </a:bodyPr>
          <a:lstStyle/>
          <a:p>
            <a:pPr>
              <a:spcAft>
                <a:spcPts val="1200"/>
              </a:spcAft>
            </a:pPr>
            <a:r>
              <a:rPr lang="ru-RU" sz="4000" dirty="0" smtClean="0">
                <a:solidFill>
                  <a:schemeClr val="bg1"/>
                </a:solidFill>
                <a:latin typeface="+mn-lt"/>
                <a:ea typeface="Segoe UI" panose="020B0502040204020203" pitchFamily="34" charset="0"/>
                <a:cs typeface="Segoe UI" panose="020B0502040204020203" pitchFamily="34" charset="0"/>
              </a:rPr>
              <a:t>Опыт взаимодействия ТГТУ с предприятиями ОПК на примере укрупнённой группы </a:t>
            </a:r>
            <a:br>
              <a:rPr lang="ru-RU" sz="4000" dirty="0" smtClean="0">
                <a:solidFill>
                  <a:schemeClr val="bg1"/>
                </a:solidFill>
                <a:latin typeface="+mn-lt"/>
                <a:ea typeface="Segoe UI" panose="020B0502040204020203" pitchFamily="34" charset="0"/>
                <a:cs typeface="Segoe UI" panose="020B0502040204020203" pitchFamily="34" charset="0"/>
              </a:rPr>
            </a:br>
            <a:r>
              <a:rPr lang="ru-RU" sz="4000" dirty="0" smtClean="0">
                <a:solidFill>
                  <a:schemeClr val="bg1"/>
                </a:solidFill>
                <a:latin typeface="+mn-lt"/>
                <a:ea typeface="Segoe UI" panose="020B0502040204020203" pitchFamily="34" charset="0"/>
                <a:cs typeface="Segoe UI" panose="020B0502040204020203" pitchFamily="34" charset="0"/>
              </a:rPr>
              <a:t>направлений и специальностей </a:t>
            </a:r>
            <a:r>
              <a:rPr lang="en-US" sz="4000" dirty="0" smtClean="0">
                <a:solidFill>
                  <a:schemeClr val="bg1"/>
                </a:solidFill>
                <a:latin typeface="+mn-lt"/>
                <a:ea typeface="Segoe UI" panose="020B0502040204020203" pitchFamily="34" charset="0"/>
                <a:cs typeface="Segoe UI" panose="020B0502040204020203" pitchFamily="34" charset="0"/>
              </a:rPr>
              <a:t/>
            </a:r>
            <a:br>
              <a:rPr lang="en-US" sz="4000" dirty="0" smtClean="0">
                <a:solidFill>
                  <a:schemeClr val="bg1"/>
                </a:solidFill>
                <a:latin typeface="+mn-lt"/>
                <a:ea typeface="Segoe UI" panose="020B0502040204020203" pitchFamily="34" charset="0"/>
                <a:cs typeface="Segoe UI" panose="020B0502040204020203" pitchFamily="34" charset="0"/>
              </a:rPr>
            </a:br>
            <a:r>
              <a:rPr lang="ru-RU" sz="4000" dirty="0" smtClean="0">
                <a:solidFill>
                  <a:schemeClr val="bg1"/>
                </a:solidFill>
                <a:latin typeface="+mn-lt"/>
                <a:ea typeface="Segoe UI" panose="020B0502040204020203" pitchFamily="34" charset="0"/>
                <a:cs typeface="Segoe UI" panose="020B0502040204020203" pitchFamily="34" charset="0"/>
              </a:rPr>
              <a:t>«Электроника, радиотехника и системы связи»</a:t>
            </a:r>
            <a:endParaRPr lang="ru-RU" sz="4000" dirty="0">
              <a:solidFill>
                <a:schemeClr val="bg1"/>
              </a:solidFill>
              <a:latin typeface="+mn-lt"/>
              <a:ea typeface="Segoe UI" panose="020B0502040204020203" pitchFamily="34" charset="0"/>
              <a:cs typeface="Segoe UI" panose="020B0502040204020203" pitchFamily="34" charset="0"/>
            </a:endParaRPr>
          </a:p>
        </p:txBody>
      </p:sp>
      <p:sp>
        <p:nvSpPr>
          <p:cNvPr id="3" name="Номер слайда 2"/>
          <p:cNvSpPr>
            <a:spLocks noGrp="1"/>
          </p:cNvSpPr>
          <p:nvPr>
            <p:ph type="sldNum" sz="quarter" idx="12"/>
          </p:nvPr>
        </p:nvSpPr>
        <p:spPr/>
        <p:txBody>
          <a:bodyPr/>
          <a:lstStyle/>
          <a:p>
            <a:fld id="{4338E5C9-B382-47AA-950F-C735DB2BD1FA}" type="slidenum">
              <a:rPr lang="ru-RU" sz="1600" b="1" smtClean="0">
                <a:solidFill>
                  <a:schemeClr val="bg1"/>
                </a:solidFill>
              </a:rPr>
              <a:t>4</a:t>
            </a:fld>
            <a:endParaRPr lang="ru-RU" sz="1600" b="1" dirty="0">
              <a:solidFill>
                <a:schemeClr val="bg1"/>
              </a:solidFill>
            </a:endParaRPr>
          </a:p>
        </p:txBody>
      </p:sp>
    </p:spTree>
    <p:extLst>
      <p:ext uri="{BB962C8B-B14F-4D97-AF65-F5344CB8AC3E}">
        <p14:creationId xmlns:p14="http://schemas.microsoft.com/office/powerpoint/2010/main" val="64618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653136"/>
            <a:ext cx="148906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40" y="2060848"/>
            <a:ext cx="1440156"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Группа 4"/>
          <p:cNvGrpSpPr/>
          <p:nvPr/>
        </p:nvGrpSpPr>
        <p:grpSpPr>
          <a:xfrm>
            <a:off x="2699792" y="4077072"/>
            <a:ext cx="1928826" cy="2736303"/>
            <a:chOff x="4803414" y="4077072"/>
            <a:chExt cx="1928826" cy="2736303"/>
          </a:xfrm>
        </p:grpSpPr>
        <p:pic>
          <p:nvPicPr>
            <p:cNvPr id="6" name="Рисунок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4653137"/>
              <a:ext cx="1440160" cy="216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Группа 15"/>
            <p:cNvGrpSpPr/>
            <p:nvPr/>
          </p:nvGrpSpPr>
          <p:grpSpPr>
            <a:xfrm>
              <a:off x="4803414" y="4077072"/>
              <a:ext cx="1928826" cy="505423"/>
              <a:chOff x="5890867" y="3357553"/>
              <a:chExt cx="1923348" cy="505423"/>
            </a:xfrm>
            <a:scene3d>
              <a:camera prst="orthographicFront"/>
              <a:lightRig rig="flat" dir="t"/>
            </a:scene3d>
          </p:grpSpPr>
          <p:sp>
            <p:nvSpPr>
              <p:cNvPr id="14" name="Овал 13"/>
              <p:cNvSpPr/>
              <p:nvPr/>
            </p:nvSpPr>
            <p:spPr>
              <a:xfrm>
                <a:off x="5890867" y="3357553"/>
                <a:ext cx="1923348" cy="505423"/>
              </a:xfrm>
              <a:prstGeom prst="ellipse">
                <a:avLst/>
              </a:prstGeom>
              <a:solidFill>
                <a:schemeClr val="accent1">
                  <a:lumMod val="75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5" name="Овал 6"/>
              <p:cNvSpPr/>
              <p:nvPr/>
            </p:nvSpPr>
            <p:spPr>
              <a:xfrm>
                <a:off x="6175807" y="3428991"/>
                <a:ext cx="1360621" cy="357389"/>
              </a:xfrm>
              <a:prstGeom prst="rect">
                <a:avLst/>
              </a:prstGeom>
              <a:sp3d/>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a:lnSpc>
                    <a:spcPct val="90000"/>
                  </a:lnSpc>
                  <a:spcAft>
                    <a:spcPct val="35000"/>
                  </a:spcAft>
                  <a:defRPr/>
                </a:pPr>
                <a:r>
                  <a:rPr lang="ru-RU" sz="1400" dirty="0" smtClean="0">
                    <a:solidFill>
                      <a:schemeClr val="bg1"/>
                    </a:solidFill>
                  </a:rPr>
                  <a:t>АО </a:t>
                </a:r>
                <a:r>
                  <a:rPr lang="ru-RU" sz="1400" dirty="0">
                    <a:solidFill>
                      <a:schemeClr val="bg1"/>
                    </a:solidFill>
                  </a:rPr>
                  <a:t>«ТАМБОВ-</a:t>
                </a:r>
              </a:p>
              <a:p>
                <a:pPr algn="ctr" defTabSz="711200">
                  <a:lnSpc>
                    <a:spcPct val="90000"/>
                  </a:lnSpc>
                  <a:spcAft>
                    <a:spcPct val="35000"/>
                  </a:spcAft>
                  <a:defRPr/>
                </a:pPr>
                <a:r>
                  <a:rPr lang="ru-RU" sz="1400" dirty="0">
                    <a:solidFill>
                      <a:schemeClr val="bg1"/>
                    </a:solidFill>
                  </a:rPr>
                  <a:t>АППАРАТ»</a:t>
                </a:r>
              </a:p>
            </p:txBody>
          </p:sp>
        </p:grpSp>
      </p:grpSp>
      <p:grpSp>
        <p:nvGrpSpPr>
          <p:cNvPr id="16" name="Группа 16"/>
          <p:cNvGrpSpPr/>
          <p:nvPr/>
        </p:nvGrpSpPr>
        <p:grpSpPr>
          <a:xfrm>
            <a:off x="46553" y="1484784"/>
            <a:ext cx="2077175" cy="505423"/>
            <a:chOff x="318735" y="3000363"/>
            <a:chExt cx="2077175" cy="505423"/>
          </a:xfrm>
          <a:scene3d>
            <a:camera prst="orthographicFront"/>
            <a:lightRig rig="flat" dir="t"/>
          </a:scene3d>
        </p:grpSpPr>
        <p:sp>
          <p:nvSpPr>
            <p:cNvPr id="17" name="Овал 16"/>
            <p:cNvSpPr/>
            <p:nvPr/>
          </p:nvSpPr>
          <p:spPr>
            <a:xfrm>
              <a:off x="318735" y="3000363"/>
              <a:ext cx="2077175" cy="505423"/>
            </a:xfrm>
            <a:prstGeom prst="ellipse">
              <a:avLst/>
            </a:prstGeom>
            <a:solidFill>
              <a:schemeClr val="accent1">
                <a:lumMod val="75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8" name="Овал 8"/>
            <p:cNvSpPr/>
            <p:nvPr/>
          </p:nvSpPr>
          <p:spPr>
            <a:xfrm>
              <a:off x="604455" y="3071801"/>
              <a:ext cx="1468785" cy="357389"/>
            </a:xfrm>
            <a:prstGeom prst="rect">
              <a:avLst/>
            </a:prstGeom>
            <a:sp3d/>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a:lnSpc>
                  <a:spcPct val="90000"/>
                </a:lnSpc>
                <a:spcAft>
                  <a:spcPct val="35000"/>
                </a:spcAft>
                <a:defRPr/>
              </a:pPr>
              <a:r>
                <a:rPr lang="ru-RU" sz="1400" dirty="0" smtClean="0">
                  <a:solidFill>
                    <a:schemeClr val="bg1"/>
                  </a:solidFill>
                </a:rPr>
                <a:t>АО ТЗ «РЕВТРУД»</a:t>
              </a:r>
              <a:endParaRPr lang="ru-RU" sz="1400" dirty="0">
                <a:solidFill>
                  <a:schemeClr val="bg1"/>
                </a:solidFill>
              </a:endParaRPr>
            </a:p>
          </p:txBody>
        </p:sp>
      </p:grpSp>
      <p:grpSp>
        <p:nvGrpSpPr>
          <p:cNvPr id="22" name="Группа 21"/>
          <p:cNvGrpSpPr/>
          <p:nvPr/>
        </p:nvGrpSpPr>
        <p:grpSpPr>
          <a:xfrm>
            <a:off x="4858498" y="4075705"/>
            <a:ext cx="1785950" cy="2737670"/>
            <a:chOff x="6818498" y="4075705"/>
            <a:chExt cx="1785950" cy="2737670"/>
          </a:xfrm>
        </p:grpSpPr>
        <p:pic>
          <p:nvPicPr>
            <p:cNvPr id="9" name="Рисунок 13" descr="1-vert.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4" y="4653137"/>
              <a:ext cx="1512168" cy="216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Группа 17"/>
            <p:cNvGrpSpPr/>
            <p:nvPr/>
          </p:nvGrpSpPr>
          <p:grpSpPr>
            <a:xfrm>
              <a:off x="6818498" y="4075705"/>
              <a:ext cx="1785950" cy="505423"/>
              <a:chOff x="1868085" y="3643318"/>
              <a:chExt cx="2236832" cy="505423"/>
            </a:xfrm>
            <a:scene3d>
              <a:camera prst="orthographicFront"/>
              <a:lightRig rig="flat" dir="t"/>
            </a:scene3d>
          </p:grpSpPr>
          <p:sp>
            <p:nvSpPr>
              <p:cNvPr id="20" name="Овал 19"/>
              <p:cNvSpPr/>
              <p:nvPr/>
            </p:nvSpPr>
            <p:spPr>
              <a:xfrm>
                <a:off x="1868085" y="3643318"/>
                <a:ext cx="2236832" cy="505423"/>
              </a:xfrm>
              <a:prstGeom prst="ellipse">
                <a:avLst/>
              </a:prstGeom>
              <a:solidFill>
                <a:schemeClr val="accent1">
                  <a:lumMod val="75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1" name="Овал 10"/>
              <p:cNvSpPr/>
              <p:nvPr/>
            </p:nvSpPr>
            <p:spPr>
              <a:xfrm>
                <a:off x="1957558" y="3714756"/>
                <a:ext cx="1968412" cy="357389"/>
              </a:xfrm>
              <a:prstGeom prst="rect">
                <a:avLst/>
              </a:prstGeom>
              <a:sp3d/>
            </p:spPr>
            <p:style>
              <a:lnRef idx="0">
                <a:scrgbClr r="0" g="0" b="0"/>
              </a:lnRef>
              <a:fillRef idx="0">
                <a:scrgbClr r="0" g="0" b="0"/>
              </a:fillRef>
              <a:effectRef idx="0">
                <a:scrgbClr r="0" g="0" b="0"/>
              </a:effectRef>
              <a:fontRef idx="minor">
                <a:schemeClr val="dk1"/>
              </a:fontRef>
            </p:style>
            <p:txBody>
              <a:bodyPr lIns="8890" tIns="8890" rIns="8890" bIns="8890" spcCol="1270" anchor="ctr"/>
              <a:lstStyle/>
              <a:p>
                <a:pPr algn="ctr" defTabSz="622300">
                  <a:lnSpc>
                    <a:spcPct val="90000"/>
                  </a:lnSpc>
                  <a:spcAft>
                    <a:spcPct val="35000"/>
                  </a:spcAft>
                  <a:defRPr/>
                </a:pPr>
                <a:r>
                  <a:rPr lang="ru-RU" sz="1400" dirty="0">
                    <a:solidFill>
                      <a:schemeClr val="bg1"/>
                    </a:solidFill>
                  </a:rPr>
                  <a:t>П</a:t>
                </a:r>
                <a:r>
                  <a:rPr lang="ru-RU" sz="1400" dirty="0" smtClean="0">
                    <a:solidFill>
                      <a:schemeClr val="bg1"/>
                    </a:solidFill>
                  </a:rPr>
                  <a:t>АО </a:t>
                </a:r>
                <a:r>
                  <a:rPr lang="ru-RU" sz="1400" dirty="0">
                    <a:solidFill>
                      <a:schemeClr val="bg1"/>
                    </a:solidFill>
                  </a:rPr>
                  <a:t>ТЗ «ЭЛЕКТРОПРИБОР»</a:t>
                </a:r>
              </a:p>
            </p:txBody>
          </p:sp>
        </p:grpSp>
      </p:grpSp>
      <p:grpSp>
        <p:nvGrpSpPr>
          <p:cNvPr id="25" name="Группа 23"/>
          <p:cNvGrpSpPr/>
          <p:nvPr/>
        </p:nvGrpSpPr>
        <p:grpSpPr>
          <a:xfrm>
            <a:off x="611560" y="4077072"/>
            <a:ext cx="1923348" cy="505423"/>
            <a:chOff x="5105047" y="3286127"/>
            <a:chExt cx="1923348" cy="505423"/>
          </a:xfrm>
          <a:scene3d>
            <a:camera prst="orthographicFront"/>
            <a:lightRig rig="flat" dir="t"/>
          </a:scene3d>
        </p:grpSpPr>
        <p:sp>
          <p:nvSpPr>
            <p:cNvPr id="26" name="Овал 25"/>
            <p:cNvSpPr/>
            <p:nvPr/>
          </p:nvSpPr>
          <p:spPr>
            <a:xfrm>
              <a:off x="5105047" y="3286127"/>
              <a:ext cx="1923348" cy="505423"/>
            </a:xfrm>
            <a:prstGeom prst="ellipse">
              <a:avLst/>
            </a:prstGeom>
            <a:solidFill>
              <a:schemeClr val="accent1">
                <a:lumMod val="75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27" name="Овал 14"/>
            <p:cNvSpPr/>
            <p:nvPr/>
          </p:nvSpPr>
          <p:spPr>
            <a:xfrm>
              <a:off x="5386715" y="3360144"/>
              <a:ext cx="1360012" cy="357389"/>
            </a:xfrm>
            <a:prstGeom prst="rect">
              <a:avLst/>
            </a:prstGeom>
            <a:sp3d/>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a:lnSpc>
                  <a:spcPct val="90000"/>
                </a:lnSpc>
                <a:spcAft>
                  <a:spcPct val="35000"/>
                </a:spcAft>
                <a:defRPr/>
              </a:pPr>
              <a:r>
                <a:rPr lang="ru-RU" sz="1400" dirty="0" smtClean="0">
                  <a:solidFill>
                    <a:schemeClr val="bg1"/>
                  </a:solidFill>
                </a:rPr>
                <a:t>АО </a:t>
              </a:r>
              <a:r>
                <a:rPr lang="ru-RU" sz="1400" dirty="0">
                  <a:solidFill>
                    <a:schemeClr val="bg1"/>
                  </a:solidFill>
                </a:rPr>
                <a:t>ТЗ «ОКТЯБРЬ»</a:t>
              </a:r>
            </a:p>
          </p:txBody>
        </p:sp>
      </p:grpSp>
      <p:sp>
        <p:nvSpPr>
          <p:cNvPr id="28" name="Стрелка вниз 27"/>
          <p:cNvSpPr/>
          <p:nvPr/>
        </p:nvSpPr>
        <p:spPr>
          <a:xfrm rot="16200000">
            <a:off x="6153973" y="1210848"/>
            <a:ext cx="339725" cy="110484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9" name="Стрелка вниз 28"/>
          <p:cNvSpPr/>
          <p:nvPr/>
        </p:nvSpPr>
        <p:spPr>
          <a:xfrm rot="19121127">
            <a:off x="6476124" y="2476491"/>
            <a:ext cx="341313" cy="161572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30" name="Стрелка вниз 29"/>
          <p:cNvSpPr/>
          <p:nvPr/>
        </p:nvSpPr>
        <p:spPr>
          <a:xfrm rot="1219636">
            <a:off x="3688805" y="2863868"/>
            <a:ext cx="339725" cy="11169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31" name="Стрелка вниз 30"/>
          <p:cNvSpPr/>
          <p:nvPr/>
        </p:nvSpPr>
        <p:spPr>
          <a:xfrm rot="2610255">
            <a:off x="2570897" y="2468913"/>
            <a:ext cx="341312" cy="164452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32" name="Стрелка вниз 31"/>
          <p:cNvSpPr/>
          <p:nvPr/>
        </p:nvSpPr>
        <p:spPr>
          <a:xfrm rot="5400000">
            <a:off x="2481123" y="1271405"/>
            <a:ext cx="341313" cy="91208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34" name="Прямая соединительная линия 3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Взаимодействие с предприятиями ОПК</a:t>
            </a:r>
            <a:endParaRPr lang="ru-RU" sz="3000" b="1" dirty="0"/>
          </a:p>
        </p:txBody>
      </p:sp>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8277" y="1246907"/>
            <a:ext cx="2109827" cy="1388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Sergey\Desktop\рхз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3009695"/>
            <a:ext cx="1435560" cy="846682"/>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Группа 16"/>
          <p:cNvGrpSpPr/>
          <p:nvPr/>
        </p:nvGrpSpPr>
        <p:grpSpPr>
          <a:xfrm>
            <a:off x="6959321" y="1484784"/>
            <a:ext cx="2077175" cy="505423"/>
            <a:chOff x="318735" y="3000363"/>
            <a:chExt cx="2077175" cy="505423"/>
          </a:xfrm>
          <a:scene3d>
            <a:camera prst="orthographicFront"/>
            <a:lightRig rig="flat" dir="t"/>
          </a:scene3d>
        </p:grpSpPr>
        <p:sp>
          <p:nvSpPr>
            <p:cNvPr id="39" name="Овал 38"/>
            <p:cNvSpPr/>
            <p:nvPr/>
          </p:nvSpPr>
          <p:spPr>
            <a:xfrm>
              <a:off x="318735" y="3000363"/>
              <a:ext cx="2077175" cy="505423"/>
            </a:xfrm>
            <a:prstGeom prst="ellipse">
              <a:avLst/>
            </a:prstGeom>
            <a:solidFill>
              <a:schemeClr val="accent1">
                <a:lumMod val="75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40" name="Овал 8"/>
            <p:cNvSpPr/>
            <p:nvPr/>
          </p:nvSpPr>
          <p:spPr>
            <a:xfrm>
              <a:off x="604455" y="3071801"/>
              <a:ext cx="1468785" cy="357389"/>
            </a:xfrm>
            <a:prstGeom prst="rect">
              <a:avLst/>
            </a:prstGeom>
            <a:sp3d/>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a:lnSpc>
                  <a:spcPct val="90000"/>
                </a:lnSpc>
                <a:spcAft>
                  <a:spcPct val="35000"/>
                </a:spcAft>
                <a:defRPr/>
              </a:pPr>
              <a:r>
                <a:rPr lang="ru-RU" sz="1300" dirty="0">
                  <a:solidFill>
                    <a:schemeClr val="bg1"/>
                  </a:solidFill>
                </a:rPr>
                <a:t>ОАО </a:t>
              </a:r>
              <a:r>
                <a:rPr lang="ru-RU" sz="1300" dirty="0" smtClean="0">
                  <a:solidFill>
                    <a:schemeClr val="bg1"/>
                  </a:solidFill>
                </a:rPr>
                <a:t>«КОРПОРАЦИЯ </a:t>
              </a:r>
              <a:r>
                <a:rPr lang="ru-RU" sz="1300" dirty="0">
                  <a:solidFill>
                    <a:schemeClr val="bg1"/>
                  </a:solidFill>
                </a:rPr>
                <a:t>«</a:t>
              </a:r>
              <a:r>
                <a:rPr lang="ru-RU" sz="1300" dirty="0" smtClean="0">
                  <a:solidFill>
                    <a:schemeClr val="bg1"/>
                  </a:solidFill>
                </a:rPr>
                <a:t>РОСХИМЗАЩИТА»</a:t>
              </a:r>
              <a:endParaRPr lang="ru-RU" sz="1300" dirty="0">
                <a:solidFill>
                  <a:schemeClr val="bg1"/>
                </a:solidFill>
              </a:endParaRPr>
            </a:p>
          </p:txBody>
        </p:sp>
      </p:grpSp>
      <p:sp>
        <p:nvSpPr>
          <p:cNvPr id="41" name="Стрелка вниз 40"/>
          <p:cNvSpPr/>
          <p:nvPr/>
        </p:nvSpPr>
        <p:spPr>
          <a:xfrm rot="20420145">
            <a:off x="5279963" y="2881254"/>
            <a:ext cx="341313" cy="1098411"/>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3075" name="Picture 3" descr="C:\Users\Sergey\Desktop\Рисунок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2320" y="2033662"/>
            <a:ext cx="1435560" cy="953722"/>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6876256" y="6356350"/>
            <a:ext cx="2133600" cy="365125"/>
          </a:xfrm>
        </p:spPr>
        <p:txBody>
          <a:bodyPr/>
          <a:lstStyle/>
          <a:p>
            <a:fld id="{4338E5C9-B382-47AA-950F-C735DB2BD1FA}" type="slidenum">
              <a:rPr lang="ru-RU" sz="1600" b="1" smtClean="0">
                <a:solidFill>
                  <a:schemeClr val="tx1"/>
                </a:solidFill>
              </a:rPr>
              <a:t>5</a:t>
            </a:fld>
            <a:endParaRPr lang="ru-RU" sz="1600" b="1" dirty="0">
              <a:solidFill>
                <a:schemeClr val="tx1"/>
              </a:solidFill>
            </a:endParaRPr>
          </a:p>
        </p:txBody>
      </p:sp>
      <p:grpSp>
        <p:nvGrpSpPr>
          <p:cNvPr id="3" name="Группа 2"/>
          <p:cNvGrpSpPr/>
          <p:nvPr/>
        </p:nvGrpSpPr>
        <p:grpSpPr>
          <a:xfrm>
            <a:off x="6824546" y="4077072"/>
            <a:ext cx="1851910" cy="2736303"/>
            <a:chOff x="2771800" y="4077072"/>
            <a:chExt cx="1851910" cy="2736303"/>
          </a:xfrm>
        </p:grpSpPr>
        <p:grpSp>
          <p:nvGrpSpPr>
            <p:cNvPr id="10" name="Группа 14"/>
            <p:cNvGrpSpPr/>
            <p:nvPr/>
          </p:nvGrpSpPr>
          <p:grpSpPr>
            <a:xfrm>
              <a:off x="2771800" y="4077072"/>
              <a:ext cx="1851910" cy="505423"/>
              <a:chOff x="5105049" y="1285851"/>
              <a:chExt cx="1923348" cy="505423"/>
            </a:xfrm>
            <a:scene3d>
              <a:camera prst="orthographicFront"/>
              <a:lightRig rig="flat" dir="t"/>
            </a:scene3d>
          </p:grpSpPr>
          <p:sp>
            <p:nvSpPr>
              <p:cNvPr id="11" name="Овал 10"/>
              <p:cNvSpPr/>
              <p:nvPr/>
            </p:nvSpPr>
            <p:spPr>
              <a:xfrm>
                <a:off x="5105049" y="1285851"/>
                <a:ext cx="1923348" cy="505423"/>
              </a:xfrm>
              <a:prstGeom prst="ellipse">
                <a:avLst/>
              </a:prstGeom>
              <a:solidFill>
                <a:schemeClr val="accent1">
                  <a:lumMod val="75000"/>
                </a:schemeClr>
              </a:solidFill>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2" name="Овал 4"/>
              <p:cNvSpPr/>
              <p:nvPr/>
            </p:nvSpPr>
            <p:spPr>
              <a:xfrm>
                <a:off x="5386717" y="1359868"/>
                <a:ext cx="1360012" cy="357389"/>
              </a:xfrm>
              <a:prstGeom prst="rect">
                <a:avLst/>
              </a:prstGeom>
              <a:sp3d/>
            </p:spPr>
            <p:style>
              <a:lnRef idx="0">
                <a:scrgbClr r="0" g="0" b="0"/>
              </a:lnRef>
              <a:fillRef idx="0">
                <a:scrgbClr r="0" g="0" b="0"/>
              </a:fillRef>
              <a:effectRef idx="0">
                <a:scrgbClr r="0" g="0" b="0"/>
              </a:effectRef>
              <a:fontRef idx="minor">
                <a:schemeClr val="dk1"/>
              </a:fontRef>
            </p:style>
            <p:txBody>
              <a:bodyPr lIns="10160" tIns="10160" rIns="10160" bIns="10160" spcCol="1270" anchor="ctr"/>
              <a:lstStyle/>
              <a:p>
                <a:pPr algn="ctr" defTabSz="711200">
                  <a:lnSpc>
                    <a:spcPct val="90000"/>
                  </a:lnSpc>
                  <a:spcAft>
                    <a:spcPct val="35000"/>
                  </a:spcAft>
                  <a:defRPr/>
                </a:pPr>
                <a:r>
                  <a:rPr lang="ru-RU" sz="1400" dirty="0" smtClean="0">
                    <a:solidFill>
                      <a:schemeClr val="bg1"/>
                    </a:solidFill>
                  </a:rPr>
                  <a:t>АО МЗ «ПРОГРЕСС»</a:t>
                </a:r>
                <a:endParaRPr lang="ru-RU" sz="1400" dirty="0">
                  <a:solidFill>
                    <a:schemeClr val="bg1"/>
                  </a:solidFill>
                </a:endParaRPr>
              </a:p>
            </p:txBody>
          </p:sp>
        </p:grpSp>
        <p:pic>
          <p:nvPicPr>
            <p:cNvPr id="43" name="Picture 2" descr="http://www.michpravda.ru/sites/default/files/article-images/2014/04/05/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87824" y="4622163"/>
              <a:ext cx="1504592" cy="11110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michpravda.ru/sites/default/files/article-images/2013/04/19/obmotchic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87824" y="5733257"/>
              <a:ext cx="1504592" cy="1080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7387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24744"/>
            <a:ext cx="8856984" cy="5688632"/>
          </a:xfrm>
        </p:spPr>
        <p:txBody>
          <a:bodyPr>
            <a:normAutofit/>
          </a:bodyPr>
          <a:lstStyle/>
          <a:p>
            <a:pPr algn="just">
              <a:spcBef>
                <a:spcPts val="2400"/>
              </a:spcBef>
            </a:pPr>
            <a:r>
              <a:rPr lang="ru-RU" sz="2200" dirty="0" smtClean="0"/>
              <a:t>Проведение научных исследований по направлениям деятельности предприятий ОПК региона с привлечением студентов, аспирантов, сотрудников университета и специалистов предприятий</a:t>
            </a:r>
            <a:r>
              <a:rPr lang="en-US" sz="2200" dirty="0" smtClean="0"/>
              <a:t>;</a:t>
            </a:r>
            <a:endParaRPr lang="ru-RU" sz="2200" dirty="0" smtClean="0"/>
          </a:p>
          <a:p>
            <a:pPr algn="just">
              <a:spcBef>
                <a:spcPts val="2400"/>
              </a:spcBef>
            </a:pPr>
            <a:r>
              <a:rPr lang="ru-RU" sz="2200" dirty="0" smtClean="0"/>
              <a:t>Реализация практико-ориентированных образовательных модулей СПО, ВО, кадров высшей квалификации с привлечением ведущих специалистов предприятий ОПК</a:t>
            </a:r>
            <a:r>
              <a:rPr lang="en-US" sz="2200" dirty="0" smtClean="0"/>
              <a:t>;</a:t>
            </a:r>
            <a:endParaRPr lang="ru-RU" sz="2200" dirty="0" smtClean="0"/>
          </a:p>
          <a:p>
            <a:pPr algn="just">
              <a:spcBef>
                <a:spcPts val="2400"/>
              </a:spcBef>
            </a:pPr>
            <a:r>
              <a:rPr lang="ru-RU" sz="2200" dirty="0" smtClean="0"/>
              <a:t>Профессиональная ориентация студентов, аспирантов и абитуриентов, направленная на освоение профильных образовательных модулей для предприятий ОПК и последующее трудоустройство</a:t>
            </a:r>
            <a:r>
              <a:rPr lang="en-US" sz="2200" dirty="0" smtClean="0"/>
              <a:t>;</a:t>
            </a:r>
            <a:endParaRPr lang="ru-RU" sz="2200" dirty="0" smtClean="0"/>
          </a:p>
          <a:p>
            <a:pPr algn="just">
              <a:spcBef>
                <a:spcPts val="2400"/>
              </a:spcBef>
            </a:pPr>
            <a:r>
              <a:rPr lang="ru-RU" sz="2200" dirty="0" smtClean="0"/>
              <a:t>Реализация дополнительных профессиональных программ повышения квалификации и переподготовки кадров для предприятий ОПК</a:t>
            </a:r>
            <a:r>
              <a:rPr lang="en-US" sz="2200" dirty="0" smtClean="0"/>
              <a:t>.</a:t>
            </a:r>
            <a:endParaRPr lang="ru-RU" sz="2200" dirty="0" smtClean="0"/>
          </a:p>
        </p:txBody>
      </p:sp>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Основные задачи</a:t>
            </a:r>
            <a:endParaRPr lang="ru-RU" sz="3000" b="1" dirty="0"/>
          </a:p>
        </p:txBody>
      </p:sp>
      <p:sp>
        <p:nvSpPr>
          <p:cNvPr id="2" name="Номер слайда 1"/>
          <p:cNvSpPr>
            <a:spLocks noGrp="1"/>
          </p:cNvSpPr>
          <p:nvPr>
            <p:ph type="sldNum" sz="quarter" idx="12"/>
          </p:nvPr>
        </p:nvSpPr>
        <p:spPr/>
        <p:txBody>
          <a:bodyPr/>
          <a:lstStyle/>
          <a:p>
            <a:fld id="{4338E5C9-B382-47AA-950F-C735DB2BD1FA}" type="slidenum">
              <a:rPr lang="ru-RU" sz="1600" b="1" smtClean="0">
                <a:solidFill>
                  <a:schemeClr val="tx1"/>
                </a:solidFill>
              </a:rPr>
              <a:t>6</a:t>
            </a:fld>
            <a:endParaRPr lang="ru-RU" sz="1600" b="1" dirty="0">
              <a:solidFill>
                <a:schemeClr val="tx1"/>
              </a:solidFill>
            </a:endParaRPr>
          </a:p>
        </p:txBody>
      </p:sp>
    </p:spTree>
    <p:extLst>
      <p:ext uri="{BB962C8B-B14F-4D97-AF65-F5344CB8AC3E}">
        <p14:creationId xmlns:p14="http://schemas.microsoft.com/office/powerpoint/2010/main" val="152013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0"/>
          <p:cNvSpPr txBox="1">
            <a:spLocks/>
          </p:cNvSpPr>
          <p:nvPr/>
        </p:nvSpPr>
        <p:spPr>
          <a:xfrm>
            <a:off x="3036882" y="702147"/>
            <a:ext cx="2627902" cy="2446406"/>
          </a:xfrm>
          <a:prstGeom prst="rect">
            <a:avLst/>
          </a:prstGeom>
        </p:spPr>
        <p:txBody>
          <a:bodyPr vert="horz" lIns="68415" tIns="34208" rIns="68415" bIns="34208" rtlCol="0" anchor="ct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fontAlgn="ctr"/>
            <a:endParaRPr lang="ru-RU" sz="1400" dirty="0" smtClean="0">
              <a:latin typeface="Times New Roman" pitchFamily="18" charset="0"/>
              <a:cs typeface="Times New Roman" pitchFamily="18" charset="0"/>
            </a:endParaRPr>
          </a:p>
          <a:p>
            <a:pPr fontAlgn="ctr"/>
            <a:endParaRPr lang="ru-RU" sz="1400" dirty="0">
              <a:latin typeface="Times New Roman" pitchFamily="18" charset="0"/>
              <a:cs typeface="Times New Roman" pitchFamily="18" charset="0"/>
            </a:endParaRPr>
          </a:p>
        </p:txBody>
      </p:sp>
      <p:sp>
        <p:nvSpPr>
          <p:cNvPr id="16" name="Заголовок 10"/>
          <p:cNvSpPr txBox="1">
            <a:spLocks/>
          </p:cNvSpPr>
          <p:nvPr/>
        </p:nvSpPr>
        <p:spPr>
          <a:xfrm>
            <a:off x="6686393" y="1244244"/>
            <a:ext cx="2155916" cy="691053"/>
          </a:xfrm>
          <a:prstGeom prst="rect">
            <a:avLst/>
          </a:prstGeom>
        </p:spPr>
        <p:txBody>
          <a:bodyPr vert="horz" lIns="68415" tIns="34208" rIns="68415" bIns="34208" rtlCol="0" anchor="ctr">
            <a:norm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ctr"/>
            <a:endParaRPr lang="en-US" sz="2000" dirty="0">
              <a:latin typeface="Times New Roman" panose="02020603050405020304" pitchFamily="18" charset="0"/>
              <a:cs typeface="Times New Roman" panose="02020603050405020304" pitchFamily="18" charset="0"/>
            </a:endParaRPr>
          </a:p>
        </p:txBody>
      </p:sp>
      <p:sp>
        <p:nvSpPr>
          <p:cNvPr id="17" name="Номер слайда 16"/>
          <p:cNvSpPr>
            <a:spLocks noGrp="1"/>
          </p:cNvSpPr>
          <p:nvPr>
            <p:ph type="sldNum" sz="quarter" idx="12"/>
          </p:nvPr>
        </p:nvSpPr>
        <p:spPr>
          <a:xfrm>
            <a:off x="7051104" y="6453336"/>
            <a:ext cx="2057400" cy="365125"/>
          </a:xfrm>
        </p:spPr>
        <p:txBody>
          <a:bodyPr/>
          <a:lstStyle/>
          <a:p>
            <a:fld id="{F4AAA415-177A-494F-8C85-5EC986EE52A5}" type="slidenum">
              <a:rPr lang="en-US" sz="1600" b="1" smtClean="0">
                <a:solidFill>
                  <a:schemeClr val="tx1"/>
                </a:solidFill>
              </a:rPr>
              <a:pPr/>
              <a:t>7</a:t>
            </a:fld>
            <a:endParaRPr lang="en-US" sz="1600" b="1" dirty="0">
              <a:solidFill>
                <a:schemeClr val="tx1"/>
              </a:solidFill>
            </a:endParaRPr>
          </a:p>
        </p:txBody>
      </p:sp>
      <p:sp>
        <p:nvSpPr>
          <p:cNvPr id="24" name="Заголовок 10"/>
          <p:cNvSpPr txBox="1">
            <a:spLocks/>
          </p:cNvSpPr>
          <p:nvPr/>
        </p:nvSpPr>
        <p:spPr>
          <a:xfrm>
            <a:off x="3109628" y="3059025"/>
            <a:ext cx="2523191" cy="878487"/>
          </a:xfrm>
          <a:prstGeom prst="rect">
            <a:avLst/>
          </a:prstGeom>
        </p:spPr>
        <p:txBody>
          <a:bodyPr vert="horz" lIns="68415" tIns="34208" rIns="68415" bIns="34208" rtlCol="0" anchor="t">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just"/>
            <a:endParaRPr lang="en-US" sz="1200" b="1" dirty="0">
              <a:latin typeface="+mn-lt"/>
              <a:cs typeface="Times New Roman" panose="02020603050405020304" pitchFamily="18" charset="0"/>
            </a:endParaRPr>
          </a:p>
        </p:txBody>
      </p:sp>
      <p:pic>
        <p:nvPicPr>
          <p:cNvPr id="1026" name="Picture 2" descr="C:\Users\Sergey\Desktop\IMG_7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08" y="4725144"/>
            <a:ext cx="2700000" cy="180000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Прямая соединительная линия 24"/>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Непрерывная подготовка кадров</a:t>
            </a:r>
            <a:endParaRPr lang="ru-RU" sz="3000" b="1" dirty="0"/>
          </a:p>
        </p:txBody>
      </p:sp>
      <p:pic>
        <p:nvPicPr>
          <p:cNvPr id="1029" name="Picture 5" descr="C:\Users\Sergey\Downloads\ARMY2017_Belousov\foto\DSC_05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725144"/>
            <a:ext cx="269986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press.tstu.ru/photo/Fotogalereya/Aristov/p1bdgdo6k21tql9h31vr016cb1g5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165" r="9045" b="10159"/>
          <a:stretch/>
        </p:blipFill>
        <p:spPr bwMode="auto">
          <a:xfrm>
            <a:off x="5811355" y="4725144"/>
            <a:ext cx="308112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1" y="1233960"/>
            <a:ext cx="9083143" cy="349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92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496" y="4653136"/>
            <a:ext cx="9001000" cy="2092881"/>
          </a:xfrm>
          <a:prstGeom prst="rect">
            <a:avLst/>
          </a:prstGeom>
        </p:spPr>
        <p:txBody>
          <a:bodyPr wrap="square">
            <a:spAutoFit/>
          </a:bodyPr>
          <a:lstStyle/>
          <a:p>
            <a:pPr marL="285750" indent="-285750">
              <a:spcBef>
                <a:spcPts val="1200"/>
              </a:spcBef>
              <a:buFont typeface="Arial" panose="020B0604020202020204" pitchFamily="34" charset="0"/>
              <a:buChar char="•"/>
            </a:pPr>
            <a:r>
              <a:rPr lang="ru-RU" sz="2000" dirty="0" smtClean="0">
                <a:latin typeface="+mj-lt"/>
                <a:cs typeface="Segoe UI" pitchFamily="34" charset="0"/>
              </a:rPr>
              <a:t>проведение научных фундаментальных и прикладных исследований,  исполнение договоров по заказам предприятий оборонно-промышленного комплекса региона;</a:t>
            </a:r>
          </a:p>
          <a:p>
            <a:pPr marL="285750" indent="-285750">
              <a:spcBef>
                <a:spcPts val="1200"/>
              </a:spcBef>
              <a:buFont typeface="Arial" panose="020B0604020202020204" pitchFamily="34" charset="0"/>
              <a:buChar char="•"/>
            </a:pPr>
            <a:r>
              <a:rPr lang="ru-RU" sz="2000" dirty="0" smtClean="0">
                <a:latin typeface="+mj-lt"/>
                <a:cs typeface="Segoe UI" pitchFamily="34" charset="0"/>
              </a:rPr>
              <a:t>подготовка, переподготовка и повышение квалификации специалистов, базирующаяся  на новейших достижениях в области проектирования и разработки перспективных средств радиосвязи и машиностроения</a:t>
            </a:r>
            <a:r>
              <a:rPr lang="en-US" sz="2000" dirty="0" smtClean="0">
                <a:latin typeface="+mj-lt"/>
                <a:cs typeface="Segoe UI" pitchFamily="34" charset="0"/>
              </a:rPr>
              <a:t>.</a:t>
            </a:r>
            <a:endParaRPr lang="ru-RU" sz="2000" dirty="0" smtClean="0">
              <a:latin typeface="+mj-lt"/>
              <a:cs typeface="Segoe UI" pitchFamily="34" charset="0"/>
            </a:endParaRPr>
          </a:p>
        </p:txBody>
      </p:sp>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Подготовка кадров на базе центров коллективного пользования ТГТУ</a:t>
            </a:r>
            <a:endParaRPr lang="ru-RU" sz="3000" b="1" dirty="0"/>
          </a:p>
        </p:txBody>
      </p:sp>
      <p:pic>
        <p:nvPicPr>
          <p:cNvPr id="12289"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4063"/>
          <a:stretch/>
        </p:blipFill>
        <p:spPr bwMode="auto">
          <a:xfrm>
            <a:off x="4860032" y="1196752"/>
            <a:ext cx="3887998"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D:\TSTU Photo\2017\Открытие ЦКП Радиоэлектроника и связь 07.02.2017\IMG_70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93"/>
          <a:stretch/>
        </p:blipFill>
        <p:spPr bwMode="auto">
          <a:xfrm>
            <a:off x="395536" y="1196752"/>
            <a:ext cx="4039532"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4077072"/>
            <a:ext cx="3091679" cy="369332"/>
          </a:xfrm>
          <a:prstGeom prst="rect">
            <a:avLst/>
          </a:prstGeom>
        </p:spPr>
        <p:txBody>
          <a:bodyPr wrap="none">
            <a:spAutoFit/>
          </a:bodyPr>
          <a:lstStyle/>
          <a:p>
            <a:pPr algn="ctr">
              <a:spcBef>
                <a:spcPts val="1200"/>
              </a:spcBef>
            </a:pPr>
            <a:r>
              <a:rPr lang="ru-RU" b="1" dirty="0">
                <a:cs typeface="Segoe UI" pitchFamily="34" charset="0"/>
              </a:rPr>
              <a:t>«Радиоэлектроника и связь»</a:t>
            </a:r>
            <a:endParaRPr lang="en-US" b="1" dirty="0">
              <a:cs typeface="Segoe UI" pitchFamily="34" charset="0"/>
            </a:endParaRPr>
          </a:p>
        </p:txBody>
      </p:sp>
      <p:sp>
        <p:nvSpPr>
          <p:cNvPr id="10" name="Прямоугольник 9"/>
          <p:cNvSpPr/>
          <p:nvPr/>
        </p:nvSpPr>
        <p:spPr>
          <a:xfrm>
            <a:off x="5220072" y="4067780"/>
            <a:ext cx="3275256" cy="369332"/>
          </a:xfrm>
          <a:prstGeom prst="rect">
            <a:avLst/>
          </a:prstGeom>
        </p:spPr>
        <p:txBody>
          <a:bodyPr wrap="none">
            <a:spAutoFit/>
          </a:bodyPr>
          <a:lstStyle/>
          <a:p>
            <a:pPr algn="ctr">
              <a:spcBef>
                <a:spcPts val="1200"/>
              </a:spcBef>
            </a:pPr>
            <a:r>
              <a:rPr lang="ru-RU" b="1" dirty="0" smtClean="0">
                <a:cs typeface="Segoe UI" pitchFamily="34" charset="0"/>
              </a:rPr>
              <a:t>«Цифровое машиностроение»</a:t>
            </a:r>
            <a:endParaRPr lang="en-US" b="1" dirty="0">
              <a:cs typeface="Segoe UI" pitchFamily="34" charset="0"/>
            </a:endParaRPr>
          </a:p>
        </p:txBody>
      </p:sp>
      <p:sp>
        <p:nvSpPr>
          <p:cNvPr id="7" name="Номер слайда 6"/>
          <p:cNvSpPr>
            <a:spLocks noGrp="1"/>
          </p:cNvSpPr>
          <p:nvPr>
            <p:ph type="sldNum" sz="quarter" idx="12"/>
          </p:nvPr>
        </p:nvSpPr>
        <p:spPr>
          <a:xfrm>
            <a:off x="6758880" y="6356350"/>
            <a:ext cx="2133600" cy="365125"/>
          </a:xfrm>
        </p:spPr>
        <p:txBody>
          <a:bodyPr/>
          <a:lstStyle/>
          <a:p>
            <a:fld id="{4338E5C9-B382-47AA-950F-C735DB2BD1FA}" type="slidenum">
              <a:rPr lang="ru-RU" sz="1600" b="1" smtClean="0">
                <a:solidFill>
                  <a:schemeClr val="tx1"/>
                </a:solidFill>
              </a:rPr>
              <a:t>8</a:t>
            </a:fld>
            <a:endParaRPr lang="ru-RU" sz="1600" b="1" dirty="0">
              <a:solidFill>
                <a:schemeClr val="tx1"/>
              </a:solidFill>
            </a:endParaRPr>
          </a:p>
        </p:txBody>
      </p:sp>
    </p:spTree>
    <p:extLst>
      <p:ext uri="{BB962C8B-B14F-4D97-AF65-F5344CB8AC3E}">
        <p14:creationId xmlns:p14="http://schemas.microsoft.com/office/powerpoint/2010/main" val="3115249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0" y="1052736"/>
            <a:ext cx="91440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Заголовок 1"/>
          <p:cNvSpPr txBox="1">
            <a:spLocks/>
          </p:cNvSpPr>
          <p:nvPr/>
        </p:nvSpPr>
        <p:spPr>
          <a:xfrm>
            <a:off x="107504" y="0"/>
            <a:ext cx="90364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000" b="1" dirty="0" smtClean="0"/>
              <a:t>Подготовка кадров на базе предприятий ОПК</a:t>
            </a:r>
            <a:endParaRPr lang="ru-RU" sz="3000" b="1" dirty="0"/>
          </a:p>
        </p:txBody>
      </p:sp>
      <p:sp>
        <p:nvSpPr>
          <p:cNvPr id="8" name="Прямоугольник 7"/>
          <p:cNvSpPr/>
          <p:nvPr/>
        </p:nvSpPr>
        <p:spPr>
          <a:xfrm>
            <a:off x="179512" y="1124744"/>
            <a:ext cx="7272808" cy="5247590"/>
          </a:xfrm>
          <a:prstGeom prst="rect">
            <a:avLst/>
          </a:prstGeom>
        </p:spPr>
        <p:txBody>
          <a:bodyPr wrap="square">
            <a:spAutoFit/>
          </a:bodyPr>
          <a:lstStyle/>
          <a:p>
            <a:pPr>
              <a:spcAft>
                <a:spcPts val="600"/>
              </a:spcAft>
            </a:pPr>
            <a:r>
              <a:rPr lang="ru-RU" sz="1500" b="1" dirty="0" smtClean="0">
                <a:latin typeface="+mj-lt"/>
                <a:ea typeface="Segoe UI" panose="020B0502040204020203" pitchFamily="34" charset="0"/>
                <a:cs typeface="Segoe UI" panose="020B0502040204020203" pitchFamily="34" charset="0"/>
              </a:rPr>
              <a:t>В </a:t>
            </a:r>
            <a:r>
              <a:rPr lang="en-US" sz="1500" b="1" dirty="0" smtClean="0">
                <a:latin typeface="+mj-lt"/>
                <a:ea typeface="Segoe UI" panose="020B0502040204020203" pitchFamily="34" charset="0"/>
                <a:cs typeface="Segoe UI" panose="020B0502040204020203" pitchFamily="34" charset="0"/>
              </a:rPr>
              <a:t>2016-</a:t>
            </a:r>
            <a:r>
              <a:rPr lang="ru-RU" sz="1500" b="1" dirty="0" smtClean="0">
                <a:latin typeface="+mj-lt"/>
                <a:ea typeface="Segoe UI" panose="020B0502040204020203" pitchFamily="34" charset="0"/>
                <a:cs typeface="Segoe UI" panose="020B0502040204020203" pitchFamily="34" charset="0"/>
              </a:rPr>
              <a:t>201</a:t>
            </a:r>
            <a:r>
              <a:rPr lang="ru-RU" sz="1500" b="1" dirty="0">
                <a:latin typeface="+mj-lt"/>
                <a:ea typeface="Segoe UI" panose="020B0502040204020203" pitchFamily="34" charset="0"/>
                <a:cs typeface="Segoe UI" panose="020B0502040204020203" pitchFamily="34" charset="0"/>
              </a:rPr>
              <a:t>8</a:t>
            </a:r>
            <a:r>
              <a:rPr lang="ru-RU" sz="1500" b="1" dirty="0" smtClean="0">
                <a:latin typeface="+mj-lt"/>
                <a:ea typeface="Segoe UI" panose="020B0502040204020203" pitchFamily="34" charset="0"/>
                <a:cs typeface="Segoe UI" panose="020B0502040204020203" pitchFamily="34" charset="0"/>
              </a:rPr>
              <a:t> гг. </a:t>
            </a:r>
            <a:r>
              <a:rPr lang="ru-RU" sz="1500" b="1" dirty="0">
                <a:ea typeface="Segoe UI" panose="020B0502040204020203" pitchFamily="34" charset="0"/>
                <a:cs typeface="Segoe UI" panose="020B0502040204020203" pitchFamily="34" charset="0"/>
              </a:rPr>
              <a:t>в рамках ВЦП Министерства образования и науки РФ </a:t>
            </a:r>
            <a:r>
              <a:rPr lang="ru-RU" sz="1500" b="1" dirty="0" smtClean="0">
                <a:ea typeface="Segoe UI" panose="020B0502040204020203" pitchFamily="34" charset="0"/>
                <a:cs typeface="Segoe UI" panose="020B0502040204020203" pitchFamily="34" charset="0"/>
              </a:rPr>
              <a:t/>
            </a:r>
            <a:br>
              <a:rPr lang="ru-RU" sz="1500" b="1" dirty="0" smtClean="0">
                <a:ea typeface="Segoe UI" panose="020B0502040204020203" pitchFamily="34" charset="0"/>
                <a:cs typeface="Segoe UI" panose="020B0502040204020203" pitchFamily="34" charset="0"/>
              </a:rPr>
            </a:br>
            <a:r>
              <a:rPr lang="ru-RU" sz="1500" b="1" dirty="0" smtClean="0">
                <a:ea typeface="Segoe UI" panose="020B0502040204020203" pitchFamily="34" charset="0"/>
                <a:cs typeface="Segoe UI" panose="020B0502040204020203" pitchFamily="34" charset="0"/>
              </a:rPr>
              <a:t>«</a:t>
            </a:r>
            <a:r>
              <a:rPr lang="ru-RU" sz="1500" b="1" dirty="0">
                <a:ea typeface="Segoe UI" panose="020B0502040204020203" pitchFamily="34" charset="0"/>
                <a:cs typeface="Segoe UI" panose="020B0502040204020203" pitchFamily="34" charset="0"/>
              </a:rPr>
              <a:t>Новые кадры для ОПК» </a:t>
            </a:r>
            <a:r>
              <a:rPr lang="ru-RU" sz="1500" b="1" dirty="0" smtClean="0">
                <a:latin typeface="+mj-lt"/>
                <a:ea typeface="Segoe UI" panose="020B0502040204020203" pitchFamily="34" charset="0"/>
                <a:cs typeface="Segoe UI" panose="020B0502040204020203" pitchFamily="34" charset="0"/>
              </a:rPr>
              <a:t>выполнена работа по 34 проектам с предприятиями ОПК </a:t>
            </a:r>
            <a:br>
              <a:rPr lang="ru-RU" sz="1500" b="1" dirty="0" smtClean="0">
                <a:latin typeface="+mj-lt"/>
                <a:ea typeface="Segoe UI" panose="020B0502040204020203" pitchFamily="34" charset="0"/>
                <a:cs typeface="Segoe UI" panose="020B0502040204020203" pitchFamily="34" charset="0"/>
              </a:rPr>
            </a:br>
            <a:endParaRPr lang="ru-RU" sz="1500" b="1" dirty="0" smtClean="0">
              <a:latin typeface="+mj-lt"/>
              <a:ea typeface="Segoe UI" panose="020B0502040204020203" pitchFamily="34" charset="0"/>
              <a:cs typeface="Segoe UI" panose="020B0502040204020203" pitchFamily="34" charset="0"/>
            </a:endParaRPr>
          </a:p>
          <a:p>
            <a:pPr>
              <a:spcAft>
                <a:spcPts val="600"/>
              </a:spcAft>
            </a:pPr>
            <a:endParaRPr lang="ru-RU" sz="1500" b="1" dirty="0" smtClean="0">
              <a:latin typeface="+mj-lt"/>
              <a:ea typeface="Segoe UI" panose="020B0502040204020203" pitchFamily="34" charset="0"/>
              <a:cs typeface="Segoe UI" panose="020B0502040204020203" pitchFamily="34" charset="0"/>
            </a:endParaRPr>
          </a:p>
          <a:p>
            <a:pPr>
              <a:spcAft>
                <a:spcPts val="600"/>
              </a:spcAft>
            </a:pPr>
            <a:r>
              <a:rPr lang="ru-RU" sz="1500" b="1" dirty="0" smtClean="0">
                <a:latin typeface="+mj-lt"/>
                <a:ea typeface="Segoe UI" panose="020B0502040204020203" pitchFamily="34" charset="0"/>
                <a:cs typeface="Segoe UI" panose="020B0502040204020203" pitchFamily="34" charset="0"/>
              </a:rPr>
              <a:t>Проекты </a:t>
            </a:r>
            <a:r>
              <a:rPr lang="ru-RU" sz="1500" b="1" dirty="0">
                <a:latin typeface="+mj-lt"/>
                <a:ea typeface="Segoe UI" panose="020B0502040204020203" pitchFamily="34" charset="0"/>
                <a:cs typeface="Segoe UI" panose="020B0502040204020203" pitchFamily="34" charset="0"/>
              </a:rPr>
              <a:t>с АО «Тамбовский завод «Октябрь</a:t>
            </a:r>
            <a:r>
              <a:rPr lang="ru-RU" sz="1500" b="1" dirty="0" smtClean="0">
                <a:latin typeface="+mj-lt"/>
                <a:ea typeface="Segoe UI" panose="020B0502040204020203" pitchFamily="34" charset="0"/>
                <a:cs typeface="Segoe UI" panose="020B0502040204020203" pitchFamily="34" charset="0"/>
              </a:rPr>
              <a:t>» (всего 8 проектов):</a:t>
            </a:r>
            <a:endParaRPr lang="ru-RU" sz="1500" dirty="0">
              <a:latin typeface="+mj-lt"/>
              <a:ea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высококвалифицированных специалистов по разработке интеллектуальных средств и комплексов </a:t>
            </a:r>
            <a:r>
              <a:rPr lang="ru-RU" sz="1500" dirty="0" smtClean="0">
                <a:latin typeface="+mj-lt"/>
                <a:ea typeface="Segoe UI" panose="020B0502040204020203" pitchFamily="34" charset="0"/>
                <a:cs typeface="Segoe UI" panose="020B0502040204020203" pitchFamily="34" charset="0"/>
              </a:rPr>
              <a:t>радиосвязи;</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высококвалифицированных специалистов по проектированию современных систем </a:t>
            </a:r>
            <a:r>
              <a:rPr lang="ru-RU" sz="1500" dirty="0" smtClean="0">
                <a:latin typeface="+mj-lt"/>
                <a:ea typeface="Segoe UI" panose="020B0502040204020203" pitchFamily="34" charset="0"/>
                <a:cs typeface="Segoe UI" panose="020B0502040204020203" pitchFamily="34" charset="0"/>
              </a:rPr>
              <a:t>связи;</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квалифицированных специалистов среднего звена по разработке систем радиоэлектронной борьбы и др</a:t>
            </a:r>
            <a:r>
              <a:rPr lang="ru-RU" sz="1500" dirty="0" smtClean="0">
                <a:latin typeface="+mj-lt"/>
                <a:ea typeface="Segoe UI" panose="020B0502040204020203" pitchFamily="34" charset="0"/>
                <a:cs typeface="Segoe UI" panose="020B0502040204020203" pitchFamily="34" charset="0"/>
              </a:rPr>
              <a:t>.</a:t>
            </a:r>
            <a:endParaRPr lang="en-US" sz="1500" dirty="0" smtClean="0">
              <a:latin typeface="+mj-lt"/>
              <a:ea typeface="Segoe UI" panose="020B0502040204020203" pitchFamily="34" charset="0"/>
              <a:cs typeface="Segoe UI" panose="020B0502040204020203" pitchFamily="34" charset="0"/>
            </a:endParaRPr>
          </a:p>
          <a:p>
            <a:pPr lvl="0">
              <a:spcAft>
                <a:spcPts val="600"/>
              </a:spcAft>
            </a:pPr>
            <a:endParaRPr lang="ru-RU" sz="1500" dirty="0">
              <a:latin typeface="+mj-lt"/>
              <a:ea typeface="Segoe UI" panose="020B0502040204020203" pitchFamily="34" charset="0"/>
              <a:cs typeface="Segoe UI" panose="020B0502040204020203" pitchFamily="34" charset="0"/>
            </a:endParaRPr>
          </a:p>
          <a:p>
            <a:pPr>
              <a:spcAft>
                <a:spcPts val="600"/>
              </a:spcAft>
            </a:pPr>
            <a:r>
              <a:rPr lang="ru-RU" sz="1500" b="1" dirty="0" smtClean="0">
                <a:latin typeface="+mj-lt"/>
                <a:ea typeface="Segoe UI" panose="020B0502040204020203" pitchFamily="34" charset="0"/>
                <a:cs typeface="Segoe UI" panose="020B0502040204020203" pitchFamily="34" charset="0"/>
              </a:rPr>
              <a:t>Проекты </a:t>
            </a:r>
            <a:r>
              <a:rPr lang="ru-RU" sz="1500" b="1" dirty="0">
                <a:latin typeface="+mj-lt"/>
                <a:ea typeface="Segoe UI" panose="020B0502040204020203" pitchFamily="34" charset="0"/>
                <a:cs typeface="Segoe UI" panose="020B0502040204020203" pitchFamily="34" charset="0"/>
              </a:rPr>
              <a:t>с АО «Тамбовский завод «Революционный труд</a:t>
            </a:r>
            <a:r>
              <a:rPr lang="ru-RU" sz="1500" b="1" dirty="0" smtClean="0">
                <a:latin typeface="+mj-lt"/>
                <a:ea typeface="Segoe UI" panose="020B0502040204020203" pitchFamily="34" charset="0"/>
                <a:cs typeface="Segoe UI" panose="020B0502040204020203" pitchFamily="34" charset="0"/>
              </a:rPr>
              <a:t>» (всего 12 проектов):</a:t>
            </a:r>
            <a:endParaRPr lang="ru-RU" sz="1500" dirty="0">
              <a:latin typeface="+mj-lt"/>
              <a:ea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разработка </a:t>
            </a:r>
            <a:r>
              <a:rPr lang="ru-RU" sz="1500" dirty="0">
                <a:latin typeface="+mj-lt"/>
                <a:ea typeface="Segoe UI" panose="020B0502040204020203" pitchFamily="34" charset="0"/>
                <a:cs typeface="Segoe UI" panose="020B0502040204020203" pitchFamily="34" charset="0"/>
              </a:rPr>
              <a:t>интеллектуальных систем управления комплексами и средствами радиоэлектронной </a:t>
            </a:r>
            <a:r>
              <a:rPr lang="ru-RU" sz="1500" dirty="0" smtClean="0">
                <a:latin typeface="+mj-lt"/>
                <a:ea typeface="Segoe UI" panose="020B0502040204020203" pitchFamily="34" charset="0"/>
                <a:cs typeface="Segoe UI" panose="020B0502040204020203" pitchFamily="34" charset="0"/>
              </a:rPr>
              <a:t>борьбы;</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подготовка </a:t>
            </a:r>
            <a:r>
              <a:rPr lang="ru-RU" sz="1500" dirty="0">
                <a:latin typeface="+mj-lt"/>
                <a:ea typeface="Segoe UI" panose="020B0502040204020203" pitchFamily="34" charset="0"/>
                <a:cs typeface="Segoe UI" panose="020B0502040204020203" pitchFamily="34" charset="0"/>
              </a:rPr>
              <a:t>высококвалифицированных специалистов по конструкторско-технологической подготовке производства микроэлектронных устройств СВЧ </a:t>
            </a:r>
            <a:r>
              <a:rPr lang="ru-RU" sz="1500" dirty="0" smtClean="0">
                <a:latin typeface="+mj-lt"/>
                <a:ea typeface="Segoe UI" panose="020B0502040204020203" pitchFamily="34" charset="0"/>
                <a:cs typeface="Segoe UI" panose="020B0502040204020203" pitchFamily="34" charset="0"/>
              </a:rPr>
              <a:t>диапазона;</a:t>
            </a:r>
          </a:p>
          <a:p>
            <a:pPr marL="285750" indent="-285750">
              <a:spcAft>
                <a:spcPts val="600"/>
              </a:spcAft>
              <a:buFont typeface="Arial" panose="020B0604020202020204" pitchFamily="34" charset="0"/>
              <a:buChar char="•"/>
            </a:pPr>
            <a:r>
              <a:rPr lang="ru-RU" sz="1500" dirty="0" smtClean="0">
                <a:latin typeface="+mj-lt"/>
                <a:ea typeface="Segoe UI" panose="020B0502040204020203" pitchFamily="34" charset="0"/>
                <a:cs typeface="Segoe UI" panose="020B0502040204020203" pitchFamily="34" charset="0"/>
              </a:rPr>
              <a:t>проектирование </a:t>
            </a:r>
            <a:r>
              <a:rPr lang="ru-RU" sz="1500" dirty="0">
                <a:latin typeface="+mj-lt"/>
                <a:ea typeface="Segoe UI" panose="020B0502040204020203" pitchFamily="34" charset="0"/>
                <a:cs typeface="Segoe UI" panose="020B0502040204020203" pitchFamily="34" charset="0"/>
              </a:rPr>
              <a:t>интеллектуальных систем радиоэлектронной борьбы и др.</a:t>
            </a:r>
          </a:p>
        </p:txBody>
      </p:sp>
      <p:sp>
        <p:nvSpPr>
          <p:cNvPr id="2" name="Номер слайда 1"/>
          <p:cNvSpPr>
            <a:spLocks noGrp="1"/>
          </p:cNvSpPr>
          <p:nvPr>
            <p:ph type="sldNum" sz="quarter" idx="12"/>
          </p:nvPr>
        </p:nvSpPr>
        <p:spPr/>
        <p:txBody>
          <a:bodyPr/>
          <a:lstStyle/>
          <a:p>
            <a:fld id="{4338E5C9-B382-47AA-950F-C735DB2BD1FA}" type="slidenum">
              <a:rPr lang="ru-RU" sz="1600" b="1" smtClean="0">
                <a:solidFill>
                  <a:schemeClr val="tx1"/>
                </a:solidFill>
              </a:rPr>
              <a:t>9</a:t>
            </a:fld>
            <a:endParaRPr lang="ru-RU" sz="1600" b="1" dirty="0">
              <a:solidFill>
                <a:schemeClr val="tx1"/>
              </a:solidFill>
            </a:endParaRPr>
          </a:p>
        </p:txBody>
      </p:sp>
      <p:pic>
        <p:nvPicPr>
          <p:cNvPr id="7" name="Picture 8" descr="C:\Users\Sergey\Desktop\рота фото\DSCF8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521071"/>
            <a:ext cx="1944216" cy="14282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ergey\Downloads\ARMY2017_Belousov\foto\DSC_908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247" r="17059"/>
          <a:stretch/>
        </p:blipFill>
        <p:spPr bwMode="auto">
          <a:xfrm>
            <a:off x="7020272" y="2312891"/>
            <a:ext cx="1944216" cy="140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3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1155</Words>
  <Application>Microsoft Office PowerPoint</Application>
  <PresentationFormat>Экран (4:3)</PresentationFormat>
  <Paragraphs>194</Paragraphs>
  <Slides>20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Организация взаимодействия  Тамбовского государственного технического университета с промышленными предприятиями и организациями МО РФ  по реализации инновационных технологий</vt:lpstr>
      <vt:lpstr>Структура университета</vt:lpstr>
      <vt:lpstr>Презентация PowerPoint</vt:lpstr>
      <vt:lpstr>Опыт взаимодействия ТГТУ с предприятиями ОПК на примере укрупнённой группы  направлений и специальностей  «Электроника, радиотехника и системы связи»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ТГТУ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научно-инновационного взаимодействия ТГТУ с предприятиями ОПК и военными структурами</dc:title>
  <dc:creator>Карпов</dc:creator>
  <cp:lastModifiedBy>DY</cp:lastModifiedBy>
  <cp:revision>73</cp:revision>
  <cp:lastPrinted>2018-08-20T13:35:19Z</cp:lastPrinted>
  <dcterms:created xsi:type="dcterms:W3CDTF">2017-08-15T06:00:51Z</dcterms:created>
  <dcterms:modified xsi:type="dcterms:W3CDTF">2018-08-21T11:25:15Z</dcterms:modified>
</cp:coreProperties>
</file>