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339" r:id="rId3"/>
    <p:sldId id="326" r:id="rId4"/>
    <p:sldId id="327" r:id="rId5"/>
    <p:sldId id="348" r:id="rId6"/>
    <p:sldId id="350" r:id="rId7"/>
    <p:sldId id="349" r:id="rId8"/>
    <p:sldId id="343" r:id="rId9"/>
    <p:sldId id="346" r:id="rId10"/>
    <p:sldId id="352" r:id="rId11"/>
    <p:sldId id="351" r:id="rId12"/>
    <p:sldId id="329" r:id="rId13"/>
    <p:sldId id="336" r:id="rId14"/>
    <p:sldId id="338" r:id="rId15"/>
    <p:sldId id="318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38" autoAdjust="0"/>
  </p:normalViewPr>
  <p:slideViewPr>
    <p:cSldViewPr>
      <p:cViewPr varScale="1">
        <p:scale>
          <a:sx n="70" d="100"/>
          <a:sy n="70" d="100"/>
        </p:scale>
        <p:origin x="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 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Различное понимание компетенций специалиста необходимой специальности</c:v>
                </c:pt>
                <c:pt idx="1">
                  <c:v>Материально -техническая база,которая не позволит обучить выпускника необходимым навыкам</c:v>
                </c:pt>
                <c:pt idx="2">
                  <c:v>Общая недостаточная нацеленность на трудоустройсво выпускника по специальности </c:v>
                </c:pt>
                <c:pt idx="3">
                  <c:v>Отсутсвие понятной системы взаимодейсвия с работодателем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4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C-4D2E-BCC4-E3819BA83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  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Различное понимание компетенций специалиста необходимой специальности</c:v>
                </c:pt>
                <c:pt idx="1">
                  <c:v>Материально -техническая база,которая не позволит обучить выпускника необходимым навыкам</c:v>
                </c:pt>
                <c:pt idx="2">
                  <c:v>Общая недостаточная нацеленность на трудоустройсво выпускника по специальности </c:v>
                </c:pt>
                <c:pt idx="3">
                  <c:v>Отсутсвие понятной системы взаимодейсвия с работодателем</c:v>
                </c:pt>
                <c:pt idx="4">
                  <c:v>Другое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A8C-4D2E-BCC4-E3819BA83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 30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Различное понимание компетенций специалиста необходимой специальности</c:v>
                </c:pt>
                <c:pt idx="1">
                  <c:v>Материально -техническая база,которая не позволит обучить выпускника необходимым навыкам</c:v>
                </c:pt>
                <c:pt idx="2">
                  <c:v>Общая недостаточная нацеленность на трудоустройсво выпускника по специальности </c:v>
                </c:pt>
                <c:pt idx="3">
                  <c:v>Отсутсвие понятной системы взаимодейсвия с работодателем</c:v>
                </c:pt>
                <c:pt idx="4">
                  <c:v>Другое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8C-4D2E-BCC4-E3819BA834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  40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9A8C-4D2E-BCC4-E3819BA834CA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Различное понимание компетенций специалиста необходимой специальности</c:v>
                </c:pt>
                <c:pt idx="1">
                  <c:v>Материально -техническая база,которая не позволит обучить выпускника необходимым навыкам</c:v>
                </c:pt>
                <c:pt idx="2">
                  <c:v>Общая недостаточная нацеленность на трудоустройсво выпускника по специальности </c:v>
                </c:pt>
                <c:pt idx="3">
                  <c:v>Отсутсвие понятной системы взаимодейсвия с работодателем</c:v>
                </c:pt>
                <c:pt idx="4">
                  <c:v>Другое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2" formatCode="0%">
                  <c:v>0.35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8C-4D2E-BCC4-E3819BA834C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 50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Различное понимание компетенций специалиста необходимой специальности</c:v>
                </c:pt>
                <c:pt idx="1">
                  <c:v>Материально -техническая база,которая не позволит обучить выпускника необходимым навыкам</c:v>
                </c:pt>
                <c:pt idx="2">
                  <c:v>Общая недостаточная нацеленность на трудоустройсво выпускника по специальности </c:v>
                </c:pt>
                <c:pt idx="3">
                  <c:v>Отсутсвие понятной системы взаимодейсвия с работодателем</c:v>
                </c:pt>
                <c:pt idx="4">
                  <c:v>Другое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8C-4D2E-BCC4-E3819BA8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228152"/>
        <c:axId val="429229464"/>
        <c:axId val="0"/>
      </c:bar3DChart>
      <c:catAx>
        <c:axId val="429228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229464"/>
        <c:crosses val="autoZero"/>
        <c:auto val="1"/>
        <c:lblAlgn val="ctr"/>
        <c:lblOffset val="100"/>
        <c:noMultiLvlLbl val="0"/>
      </c:catAx>
      <c:valAx>
        <c:axId val="429229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922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7-4343-9723-95CA53C4F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7-4343-9723-95CA53C4F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7-4343-9723-95CA53C4F6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37-4343-9723-95CA53C4F6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 полной мере - по качеству подготовки и количеству</c:v>
                </c:pt>
                <c:pt idx="1">
                  <c:v>По количесву в полной мере,качество недостаточное </c:v>
                </c:pt>
                <c:pt idx="2">
                  <c:v>Качество оптимально,количесво недостаточно</c:v>
                </c:pt>
                <c:pt idx="3">
                  <c:v>Ни по качесву,ни по количесву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5.26</c:v>
                </c:pt>
                <c:pt idx="1">
                  <c:v>39.47</c:v>
                </c:pt>
                <c:pt idx="2">
                  <c:v>9.65</c:v>
                </c:pt>
                <c:pt idx="3">
                  <c:v>45.61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1-4811-9201-D6139A79D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Контингент обучающихся ИДО в 2018 году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по направлениям, чел.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40115589731481E-2"/>
          <c:y val="0.22920989259451677"/>
          <c:w val="0.5589963909733936"/>
          <c:h val="0.674870397283186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в 2016 году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Профессиональная переподготовка - 534</c:v>
                </c:pt>
                <c:pt idx="1">
                  <c:v>Повышение квалификации - 1255</c:v>
                </c:pt>
                <c:pt idx="2">
                  <c:v>Профессиональное обучение - 742 </c:v>
                </c:pt>
                <c:pt idx="3">
                  <c:v>Дополнительное образование детей и взрослых - 3252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534</c:v>
                </c:pt>
                <c:pt idx="1">
                  <c:v>1255</c:v>
                </c:pt>
                <c:pt idx="2">
                  <c:v>724</c:v>
                </c:pt>
                <c:pt idx="3">
                  <c:v>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D-4A48-AFDC-1342AAB20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Программы дополнительного образования по энергетике, 2018 год, чел.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112070314182778E-2"/>
          <c:y val="0.21340455842459136"/>
          <c:w val="0.44712945727118764"/>
          <c:h val="0.59707553591091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0-A0EE-4D3E-8CD0-1D58303259F4}"/>
              </c:ext>
            </c:extLst>
          </c:dPt>
          <c:dPt>
            <c:idx val="1"/>
            <c:bubble3D val="0"/>
            <c:explosion val="27"/>
            <c:spPr>
              <a:ln w="9525"/>
            </c:spPr>
            <c:extLst>
              <c:ext xmlns:c16="http://schemas.microsoft.com/office/drawing/2014/chart" uri="{C3380CC4-5D6E-409C-BE32-E72D297353CC}">
                <c16:uniqueId val="{00000002-A0EE-4D3E-8CD0-1D58303259F4}"/>
              </c:ext>
            </c:extLst>
          </c:dPt>
          <c:dPt>
            <c:idx val="3"/>
            <c:bubble3D val="0"/>
            <c:explosion val="20"/>
            <c:extLst>
              <c:ext xmlns:c16="http://schemas.microsoft.com/office/drawing/2014/chart" uri="{C3380CC4-5D6E-409C-BE32-E72D297353CC}">
                <c16:uniqueId val="{00000003-1832-437D-ACC2-E5AB2B61167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ПП Безопасность технологических процессов и производств в энергетике 504 час.</c:v>
                </c:pt>
                <c:pt idx="1">
                  <c:v>ПО Электромонтер по ремонту аппаратуры релейной защиты и автоматики (3-4 разряд) 72 час.</c:v>
                </c:pt>
                <c:pt idx="2">
                  <c:v>ПК Теплоэнергетика 72 час</c:v>
                </c:pt>
                <c:pt idx="3">
                  <c:v>ПК Методика электронного моделирования электросетевых объектов и создание единой унифицированной модели сети, 32 час.</c:v>
                </c:pt>
                <c:pt idx="4">
                  <c:v>ПП Тепловые электрические станции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19</c:v>
                </c:pt>
                <c:pt idx="2">
                  <c:v>28</c:v>
                </c:pt>
                <c:pt idx="3">
                  <c:v>54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E-4D3E-8CD0-1D5830325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90100594883397"/>
          <c:y val="0.17154256168216303"/>
          <c:w val="0.49174965407883969"/>
          <c:h val="0.8284574383178370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6674E-FEFB-4C8F-B186-C223852B12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87533-3307-4E8F-8A69-5DBD1E505FF8}" type="pres">
      <dgm:prSet presAssocID="{2FD6674E-FEFB-4C8F-B186-C223852B121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A1FD7D2-FDA1-4B31-B2BC-84F0ADAE1C53}" type="presOf" srcId="{2FD6674E-FEFB-4C8F-B186-C223852B121F}" destId="{1B387533-3307-4E8F-8A69-5DBD1E505F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19973-44A1-4BED-B886-A2EECA4DFE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AF794A-845F-49D6-979B-C668A24305A2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/>
            <a:t>Указ Президента Российской Федерации от 07.05.2012 г. № 596 «О долгосрочной государственной экономической политике» предполагает создание и модернизацию 25  млн высокопроизводительных рабочих мест к 2020 году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/>
        </a:p>
        <a:p>
          <a:pPr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6D2EF34C-3B41-48CB-842A-5A9DDD94F204}" type="parTrans" cxnId="{8A60AE22-8087-4099-A4EC-1B09610AA50F}">
      <dgm:prSet/>
      <dgm:spPr/>
      <dgm:t>
        <a:bodyPr/>
        <a:lstStyle/>
        <a:p>
          <a:endParaRPr lang="ru-RU"/>
        </a:p>
      </dgm:t>
    </dgm:pt>
    <dgm:pt modelId="{CECBDCD4-A79F-4C3B-910E-B35E9A6C0F04}" type="sibTrans" cxnId="{8A60AE22-8087-4099-A4EC-1B09610AA50F}">
      <dgm:prSet/>
      <dgm:spPr/>
      <dgm:t>
        <a:bodyPr/>
        <a:lstStyle/>
        <a:p>
          <a:endParaRPr lang="ru-RU"/>
        </a:p>
      </dgm:t>
    </dgm:pt>
    <dgm:pt modelId="{865EF131-4CB9-45AB-A997-FFF342CC9DD7}">
      <dgm:prSet custT="1"/>
      <dgm:spPr/>
      <dgm:t>
        <a:bodyPr/>
        <a:lstStyle/>
        <a:p>
          <a:pPr algn="l" rtl="0"/>
          <a:r>
            <a:rPr lang="ru-RU" sz="1200" dirty="0"/>
            <a:t>КРИТЕРИИ ВПРМ:</a:t>
          </a:r>
        </a:p>
        <a:p>
          <a:pPr algn="l" rtl="0"/>
          <a:r>
            <a:rPr lang="ru-RU" sz="1200" dirty="0"/>
            <a:t>-  Выручка не менее 3,5 млн руб. в год на одно место («Деловая Россия») ;</a:t>
          </a:r>
        </a:p>
        <a:p>
          <a:pPr algn="l" rtl="0"/>
          <a:r>
            <a:rPr lang="ru-RU" sz="1200" dirty="0"/>
            <a:t>-  Добавленная стоимость не менее 900 тыс. </a:t>
          </a:r>
          <a:r>
            <a:rPr lang="ru-RU" sz="1200" dirty="0" err="1"/>
            <a:t>руб</a:t>
          </a:r>
          <a:r>
            <a:rPr lang="ru-RU" sz="1200" dirty="0"/>
            <a:t>/место, зарплата не менее 30 тыс. руб. в ценах 2011 г. (АНО «АСИ»);</a:t>
          </a:r>
        </a:p>
        <a:p>
          <a:pPr algn="l" rtl="0"/>
          <a:r>
            <a:rPr lang="ru-RU" sz="1200" dirty="0"/>
            <a:t>- Место, позволяющее получать достаточную для жизни зарплату, накапливать финансовые активы, иметь карьерные перспективы (Фонд Форда, США);</a:t>
          </a:r>
        </a:p>
        <a:p>
          <a:pPr algn="l" rtl="0"/>
          <a:r>
            <a:rPr lang="ru-RU" sz="1200" dirty="0"/>
            <a:t>-  Место, гарантирующее улучшение качества жизни среднего класса и выход за пределы порога бедности для лиц с низким уровнем дохода (Институт изучения занятости, США)</a:t>
          </a:r>
        </a:p>
      </dgm:t>
    </dgm:pt>
    <dgm:pt modelId="{C65DA0E0-85E1-42ED-A1A7-F175735690C0}" type="parTrans" cxnId="{48353D4E-779B-49F4-BB8E-C6B1978D8527}">
      <dgm:prSet/>
      <dgm:spPr/>
      <dgm:t>
        <a:bodyPr/>
        <a:lstStyle/>
        <a:p>
          <a:endParaRPr lang="ru-RU"/>
        </a:p>
      </dgm:t>
    </dgm:pt>
    <dgm:pt modelId="{83E92BF5-923D-47E3-AB62-1CD8E2252D32}" type="sibTrans" cxnId="{48353D4E-779B-49F4-BB8E-C6B1978D8527}">
      <dgm:prSet/>
      <dgm:spPr/>
      <dgm:t>
        <a:bodyPr/>
        <a:lstStyle/>
        <a:p>
          <a:endParaRPr lang="ru-RU"/>
        </a:p>
      </dgm:t>
    </dgm:pt>
    <dgm:pt modelId="{FC88BD46-EC08-4267-8081-7E954BEA549E}">
      <dgm:prSet custT="1"/>
      <dgm:spPr/>
      <dgm:t>
        <a:bodyPr/>
        <a:lstStyle/>
        <a:p>
          <a:pPr algn="l" rtl="0"/>
          <a:r>
            <a:rPr lang="ru-RU" sz="1200" dirty="0"/>
            <a:t>МЕРОПРИЯТИЯ:</a:t>
          </a:r>
        </a:p>
        <a:p>
          <a:pPr algn="l" rtl="0"/>
          <a:r>
            <a:rPr lang="ru-RU" sz="1200" dirty="0"/>
            <a:t>- Привлечение лучших российских и международных кадров в систему образования и их подготовку до уровня, необходимого экономике;</a:t>
          </a:r>
        </a:p>
        <a:p>
          <a:pPr algn="l" rtl="0"/>
          <a:r>
            <a:rPr lang="ru-RU" sz="1200" dirty="0"/>
            <a:t>- Научные исследования на мировом уровне;</a:t>
          </a:r>
        </a:p>
        <a:p>
          <a:pPr algn="l" rtl="0"/>
          <a:r>
            <a:rPr lang="ru-RU" sz="1200" dirty="0"/>
            <a:t>- Трансфер знаний (инноваций) в экономику.</a:t>
          </a:r>
        </a:p>
        <a:p>
          <a:pPr algn="ctr" rtl="0"/>
          <a:endParaRPr lang="ru-RU" sz="900" dirty="0"/>
        </a:p>
      </dgm:t>
    </dgm:pt>
    <dgm:pt modelId="{7A5E0989-F8B3-4783-801E-8EB8C8154B83}" type="parTrans" cxnId="{CBA312D0-9E3C-4EEB-B684-B6A482E3C424}">
      <dgm:prSet/>
      <dgm:spPr/>
      <dgm:t>
        <a:bodyPr/>
        <a:lstStyle/>
        <a:p>
          <a:endParaRPr lang="ru-RU"/>
        </a:p>
      </dgm:t>
    </dgm:pt>
    <dgm:pt modelId="{76382ABC-25A1-421D-AF8A-3A627E730D7D}" type="sibTrans" cxnId="{CBA312D0-9E3C-4EEB-B684-B6A482E3C424}">
      <dgm:prSet/>
      <dgm:spPr/>
      <dgm:t>
        <a:bodyPr/>
        <a:lstStyle/>
        <a:p>
          <a:endParaRPr lang="ru-RU"/>
        </a:p>
      </dgm:t>
    </dgm:pt>
    <dgm:pt modelId="{E49A0926-AF56-4EC8-B130-5BF8DBEC56BC}" type="pres">
      <dgm:prSet presAssocID="{3DD19973-44A1-4BED-B886-A2EECA4DFEA7}" presName="linearFlow" presStyleCnt="0">
        <dgm:presLayoutVars>
          <dgm:dir/>
          <dgm:resizeHandles val="exact"/>
        </dgm:presLayoutVars>
      </dgm:prSet>
      <dgm:spPr/>
    </dgm:pt>
    <dgm:pt modelId="{6CE22C88-621D-47B0-816A-B4FA07134EB6}" type="pres">
      <dgm:prSet presAssocID="{25AF794A-845F-49D6-979B-C668A24305A2}" presName="composite" presStyleCnt="0"/>
      <dgm:spPr/>
    </dgm:pt>
    <dgm:pt modelId="{4B00239E-2859-45A3-981C-357CD8D95C67}" type="pres">
      <dgm:prSet presAssocID="{25AF794A-845F-49D6-979B-C668A24305A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6FC09936-3584-43F6-B056-55FFCF4672A5}" type="pres">
      <dgm:prSet presAssocID="{25AF794A-845F-49D6-979B-C668A24305A2}" presName="txShp" presStyleLbl="node1" presStyleIdx="0" presStyleCnt="3" custScaleY="84048">
        <dgm:presLayoutVars>
          <dgm:bulletEnabled val="1"/>
        </dgm:presLayoutVars>
      </dgm:prSet>
      <dgm:spPr/>
    </dgm:pt>
    <dgm:pt modelId="{D4803DE9-FD6D-4201-8154-3A13D4C272C6}" type="pres">
      <dgm:prSet presAssocID="{CECBDCD4-A79F-4C3B-910E-B35E9A6C0F04}" presName="spacing" presStyleCnt="0"/>
      <dgm:spPr/>
    </dgm:pt>
    <dgm:pt modelId="{F912A215-5016-4362-9EBD-C50A27CCFBB9}" type="pres">
      <dgm:prSet presAssocID="{865EF131-4CB9-45AB-A997-FFF342CC9DD7}" presName="composite" presStyleCnt="0"/>
      <dgm:spPr/>
    </dgm:pt>
    <dgm:pt modelId="{DAAD4795-284A-48EB-97D4-D2041E47F91A}" type="pres">
      <dgm:prSet presAssocID="{865EF131-4CB9-45AB-A997-FFF342CC9DD7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DB673093-1223-40FF-9B8A-2BB30F1FC88E}" type="pres">
      <dgm:prSet presAssocID="{865EF131-4CB9-45AB-A997-FFF342CC9DD7}" presName="txShp" presStyleLbl="node1" presStyleIdx="1" presStyleCnt="3" custScaleY="175652" custLinFactNeighborX="691" custLinFactNeighborY="2568">
        <dgm:presLayoutVars>
          <dgm:bulletEnabled val="1"/>
        </dgm:presLayoutVars>
      </dgm:prSet>
      <dgm:spPr/>
    </dgm:pt>
    <dgm:pt modelId="{20C0582B-8A26-4622-AC67-3FF1D9347C40}" type="pres">
      <dgm:prSet presAssocID="{83E92BF5-923D-47E3-AB62-1CD8E2252D32}" presName="spacing" presStyleCnt="0"/>
      <dgm:spPr/>
    </dgm:pt>
    <dgm:pt modelId="{8E289EF7-0FA1-4212-8F31-A6F47454B5F0}" type="pres">
      <dgm:prSet presAssocID="{FC88BD46-EC08-4267-8081-7E954BEA549E}" presName="composite" presStyleCnt="0"/>
      <dgm:spPr/>
    </dgm:pt>
    <dgm:pt modelId="{39C86EB8-01CA-44AA-BDD6-462AE0DD5FE0}" type="pres">
      <dgm:prSet presAssocID="{FC88BD46-EC08-4267-8081-7E954BEA549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CE43F72-9510-4719-ACE0-207BA64911DC}" type="pres">
      <dgm:prSet presAssocID="{FC88BD46-EC08-4267-8081-7E954BEA54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C20B2B11-345B-4921-ADE1-99AC70E3E9A3}" type="presOf" srcId="{865EF131-4CB9-45AB-A997-FFF342CC9DD7}" destId="{DB673093-1223-40FF-9B8A-2BB30F1FC88E}" srcOrd="0" destOrd="0" presId="urn:microsoft.com/office/officeart/2005/8/layout/vList3"/>
    <dgm:cxn modelId="{8A60AE22-8087-4099-A4EC-1B09610AA50F}" srcId="{3DD19973-44A1-4BED-B886-A2EECA4DFEA7}" destId="{25AF794A-845F-49D6-979B-C668A24305A2}" srcOrd="0" destOrd="0" parTransId="{6D2EF34C-3B41-48CB-842A-5A9DDD94F204}" sibTransId="{CECBDCD4-A79F-4C3B-910E-B35E9A6C0F04}"/>
    <dgm:cxn modelId="{48353D4E-779B-49F4-BB8E-C6B1978D8527}" srcId="{3DD19973-44A1-4BED-B886-A2EECA4DFEA7}" destId="{865EF131-4CB9-45AB-A997-FFF342CC9DD7}" srcOrd="1" destOrd="0" parTransId="{C65DA0E0-85E1-42ED-A1A7-F175735690C0}" sibTransId="{83E92BF5-923D-47E3-AB62-1CD8E2252D32}"/>
    <dgm:cxn modelId="{0BB9EDB4-9263-470C-9A12-9A0DA83FDC70}" type="presOf" srcId="{FC88BD46-EC08-4267-8081-7E954BEA549E}" destId="{5CE43F72-9510-4719-ACE0-207BA64911DC}" srcOrd="0" destOrd="0" presId="urn:microsoft.com/office/officeart/2005/8/layout/vList3"/>
    <dgm:cxn modelId="{CBA312D0-9E3C-4EEB-B684-B6A482E3C424}" srcId="{3DD19973-44A1-4BED-B886-A2EECA4DFEA7}" destId="{FC88BD46-EC08-4267-8081-7E954BEA549E}" srcOrd="2" destOrd="0" parTransId="{7A5E0989-F8B3-4783-801E-8EB8C8154B83}" sibTransId="{76382ABC-25A1-421D-AF8A-3A627E730D7D}"/>
    <dgm:cxn modelId="{CD6494D3-72B3-4718-B3BA-6F1C5DF2C210}" type="presOf" srcId="{3DD19973-44A1-4BED-B886-A2EECA4DFEA7}" destId="{E49A0926-AF56-4EC8-B130-5BF8DBEC56BC}" srcOrd="0" destOrd="0" presId="urn:microsoft.com/office/officeart/2005/8/layout/vList3"/>
    <dgm:cxn modelId="{FDD92BF6-D2EE-4BA8-ADD9-EFDD20D15ADF}" type="presOf" srcId="{25AF794A-845F-49D6-979B-C668A24305A2}" destId="{6FC09936-3584-43F6-B056-55FFCF4672A5}" srcOrd="0" destOrd="0" presId="urn:microsoft.com/office/officeart/2005/8/layout/vList3"/>
    <dgm:cxn modelId="{D564107B-6897-4BCD-A4AF-258E51464B00}" type="presParOf" srcId="{E49A0926-AF56-4EC8-B130-5BF8DBEC56BC}" destId="{6CE22C88-621D-47B0-816A-B4FA07134EB6}" srcOrd="0" destOrd="0" presId="urn:microsoft.com/office/officeart/2005/8/layout/vList3"/>
    <dgm:cxn modelId="{3A997BAA-DAAD-4531-B85E-234FFD90E28C}" type="presParOf" srcId="{6CE22C88-621D-47B0-816A-B4FA07134EB6}" destId="{4B00239E-2859-45A3-981C-357CD8D95C67}" srcOrd="0" destOrd="0" presId="urn:microsoft.com/office/officeart/2005/8/layout/vList3"/>
    <dgm:cxn modelId="{32F96F60-ED1A-4C9D-96D8-F6D48F7A8416}" type="presParOf" srcId="{6CE22C88-621D-47B0-816A-B4FA07134EB6}" destId="{6FC09936-3584-43F6-B056-55FFCF4672A5}" srcOrd="1" destOrd="0" presId="urn:microsoft.com/office/officeart/2005/8/layout/vList3"/>
    <dgm:cxn modelId="{570D311F-4BDE-41F1-B748-2104CFA3A185}" type="presParOf" srcId="{E49A0926-AF56-4EC8-B130-5BF8DBEC56BC}" destId="{D4803DE9-FD6D-4201-8154-3A13D4C272C6}" srcOrd="1" destOrd="0" presId="urn:microsoft.com/office/officeart/2005/8/layout/vList3"/>
    <dgm:cxn modelId="{2B8B34F2-1342-47B9-B1E6-F740564CB82C}" type="presParOf" srcId="{E49A0926-AF56-4EC8-B130-5BF8DBEC56BC}" destId="{F912A215-5016-4362-9EBD-C50A27CCFBB9}" srcOrd="2" destOrd="0" presId="urn:microsoft.com/office/officeart/2005/8/layout/vList3"/>
    <dgm:cxn modelId="{F6956A7F-7432-412C-80B6-3264A504838E}" type="presParOf" srcId="{F912A215-5016-4362-9EBD-C50A27CCFBB9}" destId="{DAAD4795-284A-48EB-97D4-D2041E47F91A}" srcOrd="0" destOrd="0" presId="urn:microsoft.com/office/officeart/2005/8/layout/vList3"/>
    <dgm:cxn modelId="{C347756D-1EA0-41E6-AB0E-3A49E92C1021}" type="presParOf" srcId="{F912A215-5016-4362-9EBD-C50A27CCFBB9}" destId="{DB673093-1223-40FF-9B8A-2BB30F1FC88E}" srcOrd="1" destOrd="0" presId="urn:microsoft.com/office/officeart/2005/8/layout/vList3"/>
    <dgm:cxn modelId="{4878CEE3-1AA3-4A6B-8CF9-4F93E67B1FB4}" type="presParOf" srcId="{E49A0926-AF56-4EC8-B130-5BF8DBEC56BC}" destId="{20C0582B-8A26-4622-AC67-3FF1D9347C40}" srcOrd="3" destOrd="0" presId="urn:microsoft.com/office/officeart/2005/8/layout/vList3"/>
    <dgm:cxn modelId="{579C8A7B-DAF0-446E-9E7F-9BAB55556588}" type="presParOf" srcId="{E49A0926-AF56-4EC8-B130-5BF8DBEC56BC}" destId="{8E289EF7-0FA1-4212-8F31-A6F47454B5F0}" srcOrd="4" destOrd="0" presId="urn:microsoft.com/office/officeart/2005/8/layout/vList3"/>
    <dgm:cxn modelId="{CFCCC57A-0A27-4731-AB43-C7B37A1BFF62}" type="presParOf" srcId="{8E289EF7-0FA1-4212-8F31-A6F47454B5F0}" destId="{39C86EB8-01CA-44AA-BDD6-462AE0DD5FE0}" srcOrd="0" destOrd="0" presId="urn:microsoft.com/office/officeart/2005/8/layout/vList3"/>
    <dgm:cxn modelId="{C4446685-6583-4990-B7E5-C0E460F38F15}" type="presParOf" srcId="{8E289EF7-0FA1-4212-8F31-A6F47454B5F0}" destId="{5CE43F72-9510-4719-ACE0-207BA64911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6B464A-FDBE-49BA-ACBF-A85060766A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55AE5-CA7C-47B9-8652-723EEB034952}">
      <dgm:prSet/>
      <dgm:spPr/>
      <dgm:t>
        <a:bodyPr/>
        <a:lstStyle/>
        <a:p>
          <a:pPr rtl="0"/>
          <a:r>
            <a:rPr lang="ru-RU" dirty="0"/>
            <a:t>ВПРМ</a:t>
          </a:r>
        </a:p>
      </dgm:t>
    </dgm:pt>
    <dgm:pt modelId="{6AA09F81-6822-411C-A56F-CB378EB99754}" type="parTrans" cxnId="{C293BC98-4E67-438D-9899-29E221364E8D}">
      <dgm:prSet/>
      <dgm:spPr/>
      <dgm:t>
        <a:bodyPr/>
        <a:lstStyle/>
        <a:p>
          <a:endParaRPr lang="ru-RU"/>
        </a:p>
      </dgm:t>
    </dgm:pt>
    <dgm:pt modelId="{250E32E0-B5FF-495D-8ED9-E141B5F261E2}" type="sibTrans" cxnId="{C293BC98-4E67-438D-9899-29E221364E8D}">
      <dgm:prSet/>
      <dgm:spPr/>
      <dgm:t>
        <a:bodyPr/>
        <a:lstStyle/>
        <a:p>
          <a:endParaRPr lang="ru-RU"/>
        </a:p>
      </dgm:t>
    </dgm:pt>
    <dgm:pt modelId="{5E5EB2FB-9DA6-4514-9399-2DB38DE14B5F}" type="pres">
      <dgm:prSet presAssocID="{386B464A-FDBE-49BA-ACBF-A85060766A5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4F26258-8A04-4FC9-98AF-EC85CA079BD5}" type="pres">
      <dgm:prSet presAssocID="{2C755AE5-CA7C-47B9-8652-723EEB034952}" presName="horFlow" presStyleCnt="0"/>
      <dgm:spPr/>
    </dgm:pt>
    <dgm:pt modelId="{CFFE3132-8EBD-4A7F-848E-5F198183D268}" type="pres">
      <dgm:prSet presAssocID="{2C755AE5-CA7C-47B9-8652-723EEB034952}" presName="bigChev" presStyleLbl="node1" presStyleIdx="0" presStyleCnt="1" custScaleX="20903" custScaleY="28160" custLinFactNeighborX="-39549" custLinFactNeighborY="785"/>
      <dgm:spPr/>
    </dgm:pt>
  </dgm:ptLst>
  <dgm:cxnLst>
    <dgm:cxn modelId="{B7C7EB05-9173-44A0-91DC-42C88EE913F0}" type="presOf" srcId="{2C755AE5-CA7C-47B9-8652-723EEB034952}" destId="{CFFE3132-8EBD-4A7F-848E-5F198183D268}" srcOrd="0" destOrd="0" presId="urn:microsoft.com/office/officeart/2005/8/layout/lProcess3"/>
    <dgm:cxn modelId="{6DE6E341-C31E-455F-86C2-ADB7DA9E89EF}" type="presOf" srcId="{386B464A-FDBE-49BA-ACBF-A85060766A57}" destId="{5E5EB2FB-9DA6-4514-9399-2DB38DE14B5F}" srcOrd="0" destOrd="0" presId="urn:microsoft.com/office/officeart/2005/8/layout/lProcess3"/>
    <dgm:cxn modelId="{C293BC98-4E67-438D-9899-29E221364E8D}" srcId="{386B464A-FDBE-49BA-ACBF-A85060766A57}" destId="{2C755AE5-CA7C-47B9-8652-723EEB034952}" srcOrd="0" destOrd="0" parTransId="{6AA09F81-6822-411C-A56F-CB378EB99754}" sibTransId="{250E32E0-B5FF-495D-8ED9-E141B5F261E2}"/>
    <dgm:cxn modelId="{F77B2943-0210-4B02-8137-71DAA2C46A3D}" type="presParOf" srcId="{5E5EB2FB-9DA6-4514-9399-2DB38DE14B5F}" destId="{54F26258-8A04-4FC9-98AF-EC85CA079BD5}" srcOrd="0" destOrd="0" presId="urn:microsoft.com/office/officeart/2005/8/layout/lProcess3"/>
    <dgm:cxn modelId="{24423494-90F3-4D48-8FAC-9ECF2C333C9B}" type="presParOf" srcId="{54F26258-8A04-4FC9-98AF-EC85CA079BD5}" destId="{CFFE3132-8EBD-4A7F-848E-5F198183D26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09936-3584-43F6-B056-55FFCF4672A5}">
      <dsp:nvSpPr>
        <dsp:cNvPr id="0" name=""/>
        <dsp:cNvSpPr/>
      </dsp:nvSpPr>
      <dsp:spPr>
        <a:xfrm rot="10800000">
          <a:off x="1718305" y="115458"/>
          <a:ext cx="5411041" cy="11947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840" tIns="45720" rIns="85344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/>
            <a:t>Указ Президента Российской Федерации от 07.05.2012 г. № 596 «О долгосрочной государственной экономической политике» предполагает создание и модернизацию 25  млн высокопроизводительных рабочих мест к 2020 году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kern="1200" dirty="0"/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 rot="10800000">
        <a:off x="2016989" y="115458"/>
        <a:ext cx="5112357" cy="1194738"/>
      </dsp:txXfrm>
    </dsp:sp>
    <dsp:sp modelId="{4B00239E-2859-45A3-981C-357CD8D95C67}">
      <dsp:nvSpPr>
        <dsp:cNvPr id="0" name=""/>
        <dsp:cNvSpPr/>
      </dsp:nvSpPr>
      <dsp:spPr>
        <a:xfrm>
          <a:off x="1007557" y="2080"/>
          <a:ext cx="1421494" cy="14214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73093-1223-40FF-9B8A-2BB30F1FC88E}">
      <dsp:nvSpPr>
        <dsp:cNvPr id="0" name=""/>
        <dsp:cNvSpPr/>
      </dsp:nvSpPr>
      <dsp:spPr>
        <a:xfrm rot="10800000">
          <a:off x="1755695" y="1884405"/>
          <a:ext cx="5411041" cy="24968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840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КРИТЕРИИ ВПРМ: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 Выручка не менее 3,5 млн руб. в год на одно место («Деловая Россия») ;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 Добавленная стоимость не менее 900 тыс. </a:t>
          </a:r>
          <a:r>
            <a:rPr lang="ru-RU" sz="1200" kern="1200" dirty="0" err="1"/>
            <a:t>руб</a:t>
          </a:r>
          <a:r>
            <a:rPr lang="ru-RU" sz="1200" kern="1200" dirty="0"/>
            <a:t>/место, зарплата не менее 30 тыс. руб. в ценах 2011 г. (АНО «АСИ»);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Место, позволяющее получать достаточную для жизни зарплату, накапливать финансовые активы, иметь карьерные перспективы (Фонд Форда, США);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 Место, гарантирующее улучшение качества жизни среднего класса и выход за пределы порога бедности для лиц с низким уровнем дохода (Институт изучения занятости, США)</a:t>
          </a:r>
        </a:p>
      </dsp:txBody>
      <dsp:txXfrm rot="10800000">
        <a:off x="2379916" y="1884405"/>
        <a:ext cx="4786820" cy="2496884"/>
      </dsp:txXfrm>
    </dsp:sp>
    <dsp:sp modelId="{DAAD4795-284A-48EB-97D4-D2041E47F91A}">
      <dsp:nvSpPr>
        <dsp:cNvPr id="0" name=""/>
        <dsp:cNvSpPr/>
      </dsp:nvSpPr>
      <dsp:spPr>
        <a:xfrm>
          <a:off x="1007557" y="2385596"/>
          <a:ext cx="1421494" cy="14214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43F72-9510-4719-ACE0-207BA64911DC}">
      <dsp:nvSpPr>
        <dsp:cNvPr id="0" name=""/>
        <dsp:cNvSpPr/>
      </dsp:nvSpPr>
      <dsp:spPr>
        <a:xfrm rot="10800000">
          <a:off x="1718305" y="4769112"/>
          <a:ext cx="5411041" cy="14214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840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МЕРОПРИЯТИЯ: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Привлечение лучших российских и международных кадров в систему образования и их подготовку до уровня, необходимого экономике;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Научные исследования на мировом уровне;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Трансфер знаний (инноваций) в экономику.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2073678" y="4769112"/>
        <a:ext cx="5055668" cy="1421494"/>
      </dsp:txXfrm>
    </dsp:sp>
    <dsp:sp modelId="{39C86EB8-01CA-44AA-BDD6-462AE0DD5FE0}">
      <dsp:nvSpPr>
        <dsp:cNvPr id="0" name=""/>
        <dsp:cNvSpPr/>
      </dsp:nvSpPr>
      <dsp:spPr>
        <a:xfrm>
          <a:off x="1007557" y="4769112"/>
          <a:ext cx="1421494" cy="14214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E3132-8EBD-4A7F-848E-5F198183D268}">
      <dsp:nvSpPr>
        <dsp:cNvPr id="0" name=""/>
        <dsp:cNvSpPr/>
      </dsp:nvSpPr>
      <dsp:spPr>
        <a:xfrm>
          <a:off x="0" y="2452358"/>
          <a:ext cx="1911370" cy="10299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ВПРМ</a:t>
          </a:r>
        </a:p>
      </dsp:txBody>
      <dsp:txXfrm>
        <a:off x="514990" y="2452358"/>
        <a:ext cx="881390" cy="102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2CB87-D411-4BEF-A63E-49A5EE59D018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494"/>
            <a:ext cx="5409562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9BE3-7589-49B9-9503-3E82F3A3E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967-41C2-437D-BE9A-3839F614E32E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1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94DE-EAD8-4F7A-BB0E-6247153EA2F0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7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FC42-DAC3-491C-B112-D98F48DF4F34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6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D8C3-C2FB-4E29-9EC3-3DB4C1D59E9C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5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CA7-F7E5-47C6-89FB-2F983EB6DB71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1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BB67-FF2F-4E77-867D-C362A3634F59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3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7BF8-3CB3-4897-BCA4-AD891A9636E8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2C4-D549-4D1F-AF2D-680FAB896045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6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7988-6383-4498-A198-8146B294B366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2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2C1C-DE39-447F-BCC7-699C6674A56A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0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C205-D990-43B2-BED9-050ED822CA92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8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3002-63BC-4314-B131-AA784F9A361B}" type="datetime1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7DB2-CEF7-4AC2-A9D4-6143E7DA2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9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0"/>
            <a:ext cx="4282983" cy="6858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955953" y="1916832"/>
            <a:ext cx="388843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3399"/>
                </a:solidFill>
              </a:rPr>
              <a:t>Трансформация системы дополнительного профессионального образования ведущих университетов России вузов в условиях </a:t>
            </a:r>
            <a:r>
              <a:rPr lang="ru-RU" sz="2800" b="1" dirty="0" err="1">
                <a:solidFill>
                  <a:srgbClr val="003399"/>
                </a:solidFill>
              </a:rPr>
              <a:t>цифровизации</a:t>
            </a:r>
            <a:r>
              <a:rPr lang="ru-RU" sz="2800" b="1" dirty="0">
                <a:solidFill>
                  <a:srgbClr val="003399"/>
                </a:solidFill>
              </a:rPr>
              <a:t> инженерной деятельности </a:t>
            </a:r>
          </a:p>
        </p:txBody>
      </p:sp>
      <p:pic>
        <p:nvPicPr>
          <p:cNvPr id="6" name="Picture 2" descr="C:\Users\tatasav\Desktop\ИДО\РЕКЛАМА_ИДО\ИДО_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1440160" cy="13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1376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Цифровизация энергетики</a:t>
            </a: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4211960" y="3172325"/>
          <a:ext cx="3960440" cy="83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F6997B-BD19-4DC3-A5ED-77AAC6F69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35850"/>
            <a:ext cx="2941629" cy="19635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D6270A-FA84-4977-A214-7C691F316E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82672"/>
            <a:ext cx="2945304" cy="19635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E60C6-6DF5-4A03-B53F-A4623A52D6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1" y="4872817"/>
            <a:ext cx="2880323" cy="1920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638E4-418B-40E0-9927-4A431A4FC776}"/>
              </a:ext>
            </a:extLst>
          </p:cNvPr>
          <p:cNvSpPr txBox="1"/>
          <p:nvPr/>
        </p:nvSpPr>
        <p:spPr>
          <a:xfrm>
            <a:off x="4572000" y="1196752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70C0"/>
                </a:solidFill>
              </a:rPr>
              <a:t>Лекции ведущий специалистов отрасли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70C0"/>
                </a:solidFill>
              </a:rPr>
              <a:t>Участие во всероссийских проектах по цифровизации</a:t>
            </a:r>
          </a:p>
          <a:p>
            <a:pPr marL="285750" indent="-285750">
              <a:buFontTx/>
              <a:buChar char="-"/>
            </a:pPr>
            <a:r>
              <a:rPr lang="ru-RU" sz="2400" b="1" dirty="0" err="1">
                <a:solidFill>
                  <a:srgbClr val="0070C0"/>
                </a:solidFill>
              </a:rPr>
              <a:t>Общефакультетский</a:t>
            </a:r>
            <a:r>
              <a:rPr lang="ru-RU" sz="2400" b="1" dirty="0">
                <a:solidFill>
                  <a:srgbClr val="0070C0"/>
                </a:solidFill>
              </a:rPr>
              <a:t> учебный курс (департамент цифровизации инженерной деятельности).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70C0"/>
                </a:solidFill>
              </a:rPr>
              <a:t>Дополнительные образовательные программы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B46848-6763-4132-8526-A7084A0C2F41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98009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1376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Цифровизация промышленности</a:t>
            </a:r>
          </a:p>
        </p:txBody>
      </p:sp>
      <p:sp>
        <p:nvSpPr>
          <p:cNvPr id="17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82B0FA-E38F-4218-91A1-4EE404E7943C}"/>
              </a:ext>
            </a:extLst>
          </p:cNvPr>
          <p:cNvSpPr txBox="1"/>
          <p:nvPr/>
        </p:nvSpPr>
        <p:spPr>
          <a:xfrm>
            <a:off x="5629644" y="1059727"/>
            <a:ext cx="351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Лаборатория моделирования взрывных процессов (</a:t>
            </a:r>
            <a:r>
              <a:rPr lang="en-US" b="1" dirty="0">
                <a:solidFill>
                  <a:srgbClr val="00B0F0"/>
                </a:solidFill>
              </a:rPr>
              <a:t>ORICA</a:t>
            </a:r>
            <a:r>
              <a:rPr lang="ru-RU" b="1" dirty="0">
                <a:solidFill>
                  <a:srgbClr val="00B0F0"/>
                </a:solidFill>
              </a:rPr>
              <a:t>) - </a:t>
            </a:r>
            <a:r>
              <a:rPr lang="ru-RU" b="1" dirty="0" err="1">
                <a:solidFill>
                  <a:srgbClr val="00B0F0"/>
                </a:solidFill>
              </a:rPr>
              <a:t>ФГиНГД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A469F0-4DF4-4EB1-8980-5755F52AF26C}"/>
              </a:ext>
            </a:extLst>
          </p:cNvPr>
          <p:cNvSpPr txBox="1"/>
          <p:nvPr/>
        </p:nvSpPr>
        <p:spPr>
          <a:xfrm>
            <a:off x="5629644" y="4437112"/>
            <a:ext cx="351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Лаборатория композитных материалов - ФИТУ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924FD50-6527-4201-A410-FF4608E62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6" y="620688"/>
            <a:ext cx="4428899" cy="29562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BBEF4FD-B0CA-42B8-9DDF-1A820144C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9" y="3821470"/>
            <a:ext cx="4428902" cy="295629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0D85F59-F6F6-426E-B9E3-5FF45509703A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99995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4786210" y="-2365830"/>
            <a:ext cx="579692" cy="55446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Непрерывное</a:t>
            </a:r>
            <a:r>
              <a:rPr lang="ru-RU" dirty="0"/>
              <a:t> </a:t>
            </a:r>
            <a:r>
              <a:rPr lang="ru-RU" b="1" dirty="0"/>
              <a:t>профессиональное</a:t>
            </a:r>
            <a:r>
              <a:rPr lang="ru-RU" dirty="0"/>
              <a:t> </a:t>
            </a:r>
            <a:r>
              <a:rPr lang="ru-RU" b="1" dirty="0"/>
              <a:t>образование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49824" y="3900814"/>
            <a:ext cx="0" cy="50726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32040" y="703274"/>
            <a:ext cx="0" cy="678144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39768" y="2281519"/>
            <a:ext cx="1" cy="64024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73176" y="1389724"/>
            <a:ext cx="2354414" cy="89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новых компетенций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10152" y="1381418"/>
            <a:ext cx="2430000" cy="900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имеющихся компетенций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34407" y="1381740"/>
            <a:ext cx="2989654" cy="899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Актуализация имеющихся знаний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27720" y="2921412"/>
            <a:ext cx="4363041" cy="97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СПО, ВО, ДПО, Корпоративное обучение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95251" y="2921412"/>
            <a:ext cx="2989654" cy="97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ДПО, Аттестация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725152" y="2281519"/>
            <a:ext cx="0" cy="64024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2" idx="0"/>
          </p:cNvCxnSpPr>
          <p:nvPr/>
        </p:nvCxnSpPr>
        <p:spPr>
          <a:xfrm>
            <a:off x="7390078" y="2288469"/>
            <a:ext cx="0" cy="63294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431048" y="3895968"/>
            <a:ext cx="12221" cy="51696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1121977" y="4373899"/>
            <a:ext cx="7802084" cy="3879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ТЕОРИЯ                      Дуальное обучение                      ПРАКТИКА 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30601" y="4778444"/>
            <a:ext cx="4152855" cy="9794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/>
          </a:p>
          <a:p>
            <a:pPr lvl="0" algn="ctr"/>
            <a:r>
              <a:rPr lang="ru-RU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</a:t>
            </a:r>
            <a:r>
              <a:rPr lang="ru-RU" sz="1400" u="sng" dirty="0">
                <a:solidFill>
                  <a:srgbClr val="003399"/>
                </a:solidFill>
              </a:rPr>
              <a:t> </a:t>
            </a:r>
            <a:r>
              <a:rPr lang="ru-RU" sz="1400" dirty="0">
                <a:solidFill>
                  <a:srgbClr val="003399"/>
                </a:solidFill>
              </a:rPr>
              <a:t>- площадки для обмена опытом, аккумулирования лучших методик, увеличения академической мобильности преподавателей и студентов</a:t>
            </a:r>
          </a:p>
          <a:p>
            <a:pPr algn="ctr"/>
            <a:endParaRPr lang="ru-RU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283456" y="4780181"/>
            <a:ext cx="3637726" cy="9794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3399"/>
                </a:solidFill>
              </a:rPr>
              <a:t>Предприятия</a:t>
            </a:r>
            <a:r>
              <a:rPr lang="ru-RU" sz="1400" dirty="0">
                <a:solidFill>
                  <a:srgbClr val="003399"/>
                </a:solidFill>
              </a:rPr>
              <a:t> – генерация требований к образовательным организациям, повышение трудовой мобильности, улучшение условий труда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175014" y="6323116"/>
            <a:ext cx="7802084" cy="3879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Повышение производительности труда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3188889" y="5759821"/>
            <a:ext cx="1" cy="55028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428631" y="5770852"/>
            <a:ext cx="2417" cy="568881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156176" y="4567863"/>
            <a:ext cx="6480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2938238" y="4567863"/>
            <a:ext cx="742004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642EB96-CFA4-4D14-9785-08674B04987B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8341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28803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Высокопроизводительные рабочие места (ВПРМ)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47902651"/>
              </p:ext>
            </p:extLst>
          </p:nvPr>
        </p:nvGraphicFramePr>
        <p:xfrm>
          <a:off x="899593" y="476672"/>
          <a:ext cx="81369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17906-7352-4E20-B03D-08375D1453F8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8272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825"/>
            <a:ext cx="8196572" cy="7126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Повышение квалификации – повышение производительности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97916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7484" y="1203717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Высокопроизводительное оборудование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4052" y="2346366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Освоение смежных профессий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31740" y="3637148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Улучшение организации труда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1740" y="5025592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Высокотехнологичное производство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27330" y="1203717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Корпоративные учебные центры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9922" y="2349825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Дуальное обучение, ДПО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32380" y="3601530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Корпоративное обучение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27330" y="5025592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Интеграция науки и технологий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31740" y="6141666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Изменение содержания трудовой деятельности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3836" y="6131194"/>
            <a:ext cx="29523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Корпоративное обучение, </a:t>
            </a:r>
            <a:r>
              <a:rPr lang="ru-RU" dirty="0">
                <a:solidFill>
                  <a:srgbClr val="FF0000"/>
                </a:solidFill>
              </a:rPr>
              <a:t>ДПО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1475656" y="1174689"/>
            <a:ext cx="1008112" cy="5546786"/>
          </a:xfrm>
          <a:prstGeom prst="rightBrace">
            <a:avLst/>
          </a:prstGeom>
          <a:effectLst>
            <a:outerShdw blurRad="50800" dist="50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contourW="19050">
            <a:bevelT w="12700"/>
            <a:bevelB w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364088" y="1396566"/>
            <a:ext cx="576064" cy="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19050" contourW="38100">
            <a:bevelB w="19050"/>
            <a:contourClr>
              <a:srgbClr val="0033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54552" y="2543092"/>
            <a:ext cx="576064" cy="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19050" contourW="38100">
            <a:bevelB w="19050"/>
            <a:contourClr>
              <a:srgbClr val="0033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80856" y="5196294"/>
            <a:ext cx="576064" cy="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19050" contourW="38100">
            <a:bevelB w="19050"/>
            <a:contourClr>
              <a:srgbClr val="0033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80856" y="3812875"/>
            <a:ext cx="576064" cy="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19050" contourW="38100">
            <a:bevelB w="19050"/>
            <a:contourClr>
              <a:srgbClr val="0033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6343667"/>
            <a:ext cx="576064" cy="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19050" contourW="38100">
            <a:bevelB w="19050"/>
            <a:contourClr>
              <a:srgbClr val="0033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9711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19672" y="2708920"/>
            <a:ext cx="7272808" cy="721048"/>
          </a:xfrm>
        </p:spPr>
        <p:txBody>
          <a:bodyPr anchor="b"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5776" y="4973866"/>
            <a:ext cx="5400600" cy="1673983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Ревин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Иван Алексеевич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канд. ист. наук, доцент,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зав. кафедрой «Педагогика и образовательные технологии», директор Института дополнительного образования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ivarev@mail.ru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" descr="C:\Users\tatasav\Desktop\ЯЯЯ_През\РЕВИН для проп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3866"/>
            <a:ext cx="1260475" cy="162083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atasav\Desktop\ИДО\РЕКЛАМА_ИДО\ИДО_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2575"/>
            <a:ext cx="12160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54BFD74-9762-4C19-AB0D-C13A075B5963}"/>
              </a:ext>
            </a:extLst>
          </p:cNvPr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90D0AE-B049-46D5-8DFC-71E0EEE79984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3716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96292"/>
            <a:ext cx="7635854" cy="49640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3399"/>
                </a:solidFill>
              </a:rPr>
              <a:t>Эксперт-Юг. «Квалифицированные кадры для реальной экономики юга России»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5002" y="1255920"/>
            <a:ext cx="3593595" cy="617934"/>
          </a:xfrm>
        </p:spPr>
        <p:txBody>
          <a:bodyPr>
            <a:normAutofit lnSpcReduction="10000"/>
          </a:bodyPr>
          <a:lstStyle/>
          <a:p>
            <a:r>
              <a:rPr lang="ru-RU" sz="1200" dirty="0"/>
              <a:t>Насколько учебные заведения региона обеспечивают ваши потребности в квалифицированных кадрах?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57549" y="1463848"/>
            <a:ext cx="3691877" cy="617934"/>
          </a:xfrm>
        </p:spPr>
        <p:txBody>
          <a:bodyPr>
            <a:normAutofit/>
          </a:bodyPr>
          <a:lstStyle/>
          <a:p>
            <a:r>
              <a:rPr lang="ru-RU" sz="1200" dirty="0"/>
              <a:t>Какие проблемы в сфере взаимодействия с учебными заведениями вы считаете главными?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4624996"/>
              </p:ext>
            </p:extLst>
          </p:nvPr>
        </p:nvGraphicFramePr>
        <p:xfrm>
          <a:off x="4283968" y="2204864"/>
          <a:ext cx="4665458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Объект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3866856"/>
              </p:ext>
            </p:extLst>
          </p:nvPr>
        </p:nvGraphicFramePr>
        <p:xfrm>
          <a:off x="878305" y="1996936"/>
          <a:ext cx="3537284" cy="37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771800" y="5877272"/>
            <a:ext cx="4572000" cy="715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50000"/>
              </a:schemeClr>
            </a:solidFill>
          </a:ln>
          <a:effectLst>
            <a:glow>
              <a:schemeClr val="accent1">
                <a:lumMod val="60000"/>
                <a:lumOff val="40000"/>
              </a:schemeClr>
            </a:glow>
            <a:softEdge rad="0"/>
          </a:effectLst>
        </p:spPr>
        <p:txBody>
          <a:bodyPr>
            <a:spAutoFit/>
          </a:bodyPr>
          <a:lstStyle/>
          <a:p>
            <a:pPr lvl="0"/>
            <a:r>
              <a:rPr lang="ru-RU" sz="1350" b="1" dirty="0"/>
              <a:t>Главная содержательная проблема в отношениях учебных заведений и работодателя – различное понимание компетенций работника необходимой специальности </a:t>
            </a:r>
            <a:endParaRPr lang="ru-RU" sz="1350" dirty="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7C12DD-078C-4993-84CE-65473EA87F6A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703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27027" r="4725" b="27027"/>
          <a:stretch/>
        </p:blipFill>
        <p:spPr>
          <a:xfrm>
            <a:off x="1095506" y="1096552"/>
            <a:ext cx="2927507" cy="873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264" y="136307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17 мая 2017</a:t>
            </a:r>
          </a:p>
        </p:txBody>
      </p:sp>
      <p:pic>
        <p:nvPicPr>
          <p:cNvPr id="7" name="Picture 2" descr="http://gossnab.ru/netcat_files/userfiles/logo/transmachhol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61" y="2067326"/>
            <a:ext cx="2927152" cy="14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7732" y="23650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 июня 2017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" y="3977081"/>
            <a:ext cx="3024337" cy="4435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2832" y="40142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14  июня 2017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7592" y="227933"/>
            <a:ext cx="83884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70C0"/>
                </a:solidFill>
              </a:rPr>
              <a:t>Серия круглых столов </a:t>
            </a:r>
          </a:p>
          <a:p>
            <a:pPr algn="ctr"/>
            <a:r>
              <a:rPr lang="ru-RU" sz="2300" b="1" dirty="0">
                <a:solidFill>
                  <a:srgbClr val="FF0000"/>
                </a:solidFill>
              </a:rPr>
              <a:t>«Опережающая подготовка инженерных кадров по отраслям»</a:t>
            </a:r>
          </a:p>
        </p:txBody>
      </p:sp>
      <p:pic>
        <p:nvPicPr>
          <p:cNvPr id="1026" name="Picture 2" descr="http://www.csrjournal.com/uploads/posts/2011-04/1302646888_eurochem-logo-rus-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38" y="6000974"/>
            <a:ext cx="2930635" cy="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82832" y="60180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30 июня 2017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3" y="4716030"/>
            <a:ext cx="2857500" cy="828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7732" y="513036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21 июня 2017</a:t>
            </a:r>
          </a:p>
        </p:txBody>
      </p:sp>
      <p:sp>
        <p:nvSpPr>
          <p:cNvPr id="16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717D44D-0753-4BAB-9F53-4A2253AC947B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2765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44408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Каким будет инженер 2023 года?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56469"/>
            <a:ext cx="2747768" cy="1832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985783"/>
            <a:ext cx="8046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«Индустриализация 3.0»  – проникновение IT буквально во все сферы жизни и производства;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Высокотехнологичное моделирование. Современному предприятию нужны специалисты с современным мышлением – умеющие использовать полный арсенал IT-возможностей, проектировать, моделировать и мыслить цифровыми категориями;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Обучение промышленной (-</a:t>
            </a:r>
            <a:r>
              <a:rPr lang="ru-RU" b="1" dirty="0" err="1"/>
              <a:t>энерго</a:t>
            </a:r>
            <a:r>
              <a:rPr lang="ru-RU" b="1" dirty="0"/>
              <a:t>) безопасности (наличие необходимых допусков); 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Повышение трудовой мобильности населения;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Проектное мышление;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Низкая культура производства (бережливое производство, корпоративная культура и пр.);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Без профицита гуманитарных знаний;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Сокращение срока адаптация на производства (средний срок – 12 месяцев);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Слабые практические навыки;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Отсутствие навыков рабочих профессий;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Языковая подготовка. 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CD17B4-B573-4B11-8897-6BA785DF72DD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7627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856" cy="75708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Перспективы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920880" cy="51845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Совместная реализация программ ДПО по договорам сетевого взаимодействия (в </a:t>
            </a:r>
            <a:r>
              <a:rPr lang="ru-RU" sz="2400" b="1" dirty="0" err="1">
                <a:solidFill>
                  <a:srgbClr val="002060"/>
                </a:solidFill>
              </a:rPr>
              <a:t>т.ч</a:t>
            </a:r>
            <a:r>
              <a:rPr lang="ru-RU" sz="2400" b="1" dirty="0">
                <a:solidFill>
                  <a:srgbClr val="002060"/>
                </a:solidFill>
              </a:rPr>
              <a:t>. с другими ОО)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Расширение перечня  программ профессиональной переподготовки по энергетике для сотрудников «МРСК Юга» с непрофильным базовым образованием</a:t>
            </a:r>
          </a:p>
          <a:p>
            <a:r>
              <a:rPr lang="ru-RU" sz="2400" b="1" i="1" u="sng" dirty="0">
                <a:solidFill>
                  <a:srgbClr val="00B0F0"/>
                </a:solidFill>
              </a:rPr>
              <a:t>Совместная разработка новых (непредставленных на рынке!) образовательных  программ ДПО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Модернизация инфраструктуры профильных кафедр под потребности партнера</a:t>
            </a:r>
          </a:p>
          <a:p>
            <a:endParaRPr lang="ru-RU" sz="2400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0" y="6165304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2B7DB2-CEF7-4AC2-A9D4-6143E7DA20EF}" type="slidenum">
              <a:rPr lang="ru-RU" sz="2000" b="1" smtClean="0">
                <a:solidFill>
                  <a:schemeClr val="bg1"/>
                </a:solidFill>
              </a:rPr>
              <a:pPr algn="ctr"/>
              <a:t>5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27027" r="4725" b="27027"/>
          <a:stretch/>
        </p:blipFill>
        <p:spPr>
          <a:xfrm>
            <a:off x="3491880" y="4935809"/>
            <a:ext cx="3880985" cy="115748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176992-7A86-49DA-9747-C88BEF454D01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8984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1277"/>
            <a:ext cx="8276424" cy="1013424"/>
          </a:xfrm>
        </p:spPr>
        <p:txBody>
          <a:bodyPr>
            <a:normAutofit/>
          </a:bodyPr>
          <a:lstStyle/>
          <a:p>
            <a:r>
              <a:rPr lang="ru-RU" sz="2600" b="1" dirty="0"/>
              <a:t>Кадровый потенциал</a:t>
            </a:r>
            <a:br>
              <a:rPr lang="ru-RU" sz="2600" b="1" dirty="0"/>
            </a:br>
            <a:r>
              <a:rPr lang="ru-RU" sz="2600" b="1" dirty="0"/>
              <a:t>НПР энергетического факультета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7907"/>
            <a:ext cx="2443808" cy="1717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2" y="4947908"/>
            <a:ext cx="2575909" cy="1717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7900" y="1124744"/>
            <a:ext cx="437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Кафедра «Теоретическая электротехника и электрооборудование»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7900" y="1992008"/>
            <a:ext cx="437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Кафедра «Электрические станции и электроэнергетические системы»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8188" y="3026816"/>
            <a:ext cx="4319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Кафедра «Электроснабжение и электропривод»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436096" y="1103912"/>
            <a:ext cx="720024" cy="2570395"/>
          </a:xfrm>
          <a:prstGeom prst="rightBrace">
            <a:avLst>
              <a:gd name="adj1" fmla="val 0"/>
              <a:gd name="adj2" fmla="val 50000"/>
            </a:avLst>
          </a:prstGeom>
          <a:noFill/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44208" y="162880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Более 70 научно-педагогических работников, 46 кандидатов и 11 докторов наук! </a:t>
            </a:r>
          </a:p>
        </p:txBody>
      </p:sp>
      <p:pic>
        <p:nvPicPr>
          <p:cNvPr id="11" name="Объект 5" descr="F:\Для Ревина\aeBpfe2-UY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4152" y="4947907"/>
            <a:ext cx="2289696" cy="1717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E510DC1-A6F6-4AB2-A580-28B626EE9C94}"/>
              </a:ext>
            </a:extLst>
          </p:cNvPr>
          <p:cNvSpPr txBox="1">
            <a:spLocks/>
          </p:cNvSpPr>
          <p:nvPr/>
        </p:nvSpPr>
        <p:spPr>
          <a:xfrm>
            <a:off x="0" y="6165304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2B7DB2-CEF7-4AC2-A9D4-6143E7DA20EF}" type="slidenum">
              <a:rPr lang="ru-RU" sz="2000" b="1" smtClean="0">
                <a:solidFill>
                  <a:schemeClr val="bg1"/>
                </a:solidFill>
              </a:rPr>
              <a:pPr algn="ctr"/>
              <a:t>6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CA77BA-ACA8-4352-9DE1-4672A2249698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0475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:\Для Ревина\IMG_1675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666"/>
          <a:stretch/>
        </p:blipFill>
        <p:spPr bwMode="auto">
          <a:xfrm>
            <a:off x="1180449" y="1556793"/>
            <a:ext cx="288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0979"/>
            <a:ext cx="8100392" cy="73369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Программа ДО «Углубленная профессиональная ориентация в электроэнергетической отрасли»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7DB2-CEF7-4AC2-A9D4-6143E7DA20EF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00" y="4360912"/>
            <a:ext cx="288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00" y="1556793"/>
            <a:ext cx="2879127" cy="2160000"/>
          </a:xfrm>
          <a:prstGeom prst="rect">
            <a:avLst/>
          </a:prstGeom>
        </p:spPr>
      </p:pic>
      <p:pic>
        <p:nvPicPr>
          <p:cNvPr id="9" name="Рисунок 8" descr="C:\Users\Иван\Downloads\Слушатели СО Зинченко, Полонянктн, вед. спец. РРДУ Тютин DSC_3449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/>
          <a:stretch/>
        </p:blipFill>
        <p:spPr bwMode="auto">
          <a:xfrm>
            <a:off x="1216771" y="4378912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51" y="2876572"/>
            <a:ext cx="2883349" cy="2160000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8F383E93-FE24-4C4A-83B2-74DF94C7FCA6}"/>
              </a:ext>
            </a:extLst>
          </p:cNvPr>
          <p:cNvSpPr txBox="1">
            <a:spLocks/>
          </p:cNvSpPr>
          <p:nvPr/>
        </p:nvSpPr>
        <p:spPr>
          <a:xfrm>
            <a:off x="0" y="6165304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2B7DB2-CEF7-4AC2-A9D4-6143E7DA20EF}" type="slidenum">
              <a:rPr lang="ru-RU" sz="2000" b="1" smtClean="0">
                <a:solidFill>
                  <a:schemeClr val="bg1"/>
                </a:solidFill>
              </a:rPr>
              <a:pPr algn="ctr"/>
              <a:t>7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6115E8-58B3-4FCB-90B6-1AD0EEC47939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7373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22608045"/>
              </p:ext>
            </p:extLst>
          </p:nvPr>
        </p:nvGraphicFramePr>
        <p:xfrm>
          <a:off x="1475656" y="620688"/>
          <a:ext cx="72008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2B7DB2-CEF7-4AC2-A9D4-6143E7DA20EF}" type="slidenum">
              <a:rPr lang="ru-RU" sz="2000" b="1" smtClean="0">
                <a:solidFill>
                  <a:schemeClr val="bg1"/>
                </a:solidFill>
              </a:rPr>
              <a:pPr algn="ctr"/>
              <a:t>8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80257497"/>
              </p:ext>
            </p:extLst>
          </p:nvPr>
        </p:nvGraphicFramePr>
        <p:xfrm>
          <a:off x="1043608" y="188640"/>
          <a:ext cx="792088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-28223" y="6165305"/>
            <a:ext cx="927815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2B7DB2-CEF7-4AC2-A9D4-6143E7DA20EF}" type="slidenum">
              <a:rPr lang="ru-RU" sz="2000" b="1" smtClean="0">
                <a:solidFill>
                  <a:schemeClr val="bg1"/>
                </a:solidFill>
              </a:rPr>
              <a:pPr algn="ctr"/>
              <a:t>9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6477AD-92F7-425C-8FA6-BFBF4FCC32CD}"/>
              </a:ext>
            </a:extLst>
          </p:cNvPr>
          <p:cNvSpPr/>
          <p:nvPr/>
        </p:nvSpPr>
        <p:spPr>
          <a:xfrm>
            <a:off x="204851" y="1556792"/>
            <a:ext cx="461665" cy="50275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Институт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33976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700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Презентация PowerPoint</vt:lpstr>
      <vt:lpstr>Эксперт-Юг. «Квалифицированные кадры для реальной экономики юга России»</vt:lpstr>
      <vt:lpstr>Презентация PowerPoint</vt:lpstr>
      <vt:lpstr>Каким будет инженер 2023 года?</vt:lpstr>
      <vt:lpstr>Перспективы взаимодействия</vt:lpstr>
      <vt:lpstr>Кадровый потенциал НПР энергетического факультета</vt:lpstr>
      <vt:lpstr>Программа ДО «Углубленная профессиональная ориентация в электроэнергетической отрасли»</vt:lpstr>
      <vt:lpstr>Презентация PowerPoint</vt:lpstr>
      <vt:lpstr>Презентация PowerPoint</vt:lpstr>
      <vt:lpstr>Цифровизация энергетики</vt:lpstr>
      <vt:lpstr>Цифровизация промышленности</vt:lpstr>
      <vt:lpstr>Презентация PowerPoint</vt:lpstr>
      <vt:lpstr>Высокопроизводительные рабочие места (ВПРМ)</vt:lpstr>
      <vt:lpstr>Повышение квалификации – повышение производительности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Южно-Российский Государственный политехнический университет  (НПИ) имени  М.И. Платова</dc:title>
  <dc:creator>WIZA</dc:creator>
  <cp:lastModifiedBy>Иван Ревин</cp:lastModifiedBy>
  <cp:revision>132</cp:revision>
  <cp:lastPrinted>2017-04-20T12:50:40Z</cp:lastPrinted>
  <dcterms:created xsi:type="dcterms:W3CDTF">2015-03-13T06:45:14Z</dcterms:created>
  <dcterms:modified xsi:type="dcterms:W3CDTF">2019-03-13T08:06:10Z</dcterms:modified>
</cp:coreProperties>
</file>