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849" r:id="rId1"/>
    <p:sldMasterId id="2147485921" r:id="rId2"/>
    <p:sldMasterId id="2147486147" r:id="rId3"/>
    <p:sldMasterId id="2147486173" r:id="rId4"/>
    <p:sldMasterId id="2147486185" r:id="rId5"/>
    <p:sldMasterId id="2147486197" r:id="rId6"/>
  </p:sldMasterIdLst>
  <p:notesMasterIdLst>
    <p:notesMasterId r:id="rId30"/>
  </p:notesMasterIdLst>
  <p:handoutMasterIdLst>
    <p:handoutMasterId r:id="rId31"/>
  </p:handoutMasterIdLst>
  <p:sldIdLst>
    <p:sldId id="320" r:id="rId7"/>
    <p:sldId id="490" r:id="rId8"/>
    <p:sldId id="480" r:id="rId9"/>
    <p:sldId id="476" r:id="rId10"/>
    <p:sldId id="508" r:id="rId11"/>
    <p:sldId id="511" r:id="rId12"/>
    <p:sldId id="494" r:id="rId13"/>
    <p:sldId id="495" r:id="rId14"/>
    <p:sldId id="513" r:id="rId15"/>
    <p:sldId id="496" r:id="rId16"/>
    <p:sldId id="497" r:id="rId17"/>
    <p:sldId id="498" r:id="rId18"/>
    <p:sldId id="499" r:id="rId19"/>
    <p:sldId id="501" r:id="rId20"/>
    <p:sldId id="515" r:id="rId21"/>
    <p:sldId id="500" r:id="rId22"/>
    <p:sldId id="502" r:id="rId23"/>
    <p:sldId id="503" r:id="rId24"/>
    <p:sldId id="510" r:id="rId25"/>
    <p:sldId id="504" r:id="rId26"/>
    <p:sldId id="505" r:id="rId27"/>
    <p:sldId id="506" r:id="rId28"/>
    <p:sldId id="507" r:id="rId29"/>
  </p:sldIdLst>
  <p:sldSz cx="9906000" cy="6858000" type="A4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A88"/>
    <a:srgbClr val="2C4C72"/>
    <a:srgbClr val="AC3E20"/>
    <a:srgbClr val="A83C0C"/>
    <a:srgbClr val="F3FEFF"/>
    <a:srgbClr val="FFFFCC"/>
    <a:srgbClr val="C4460E"/>
    <a:srgbClr val="FFFF99"/>
    <a:srgbClr val="6E3B24"/>
    <a:srgbClr val="FDF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7" autoAdjust="0"/>
    <p:restoredTop sz="91369" autoAdjust="0"/>
  </p:normalViewPr>
  <p:slideViewPr>
    <p:cSldViewPr>
      <p:cViewPr varScale="1">
        <p:scale>
          <a:sx n="81" d="100"/>
          <a:sy n="81" d="100"/>
        </p:scale>
        <p:origin x="1133" y="6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296388188542554E-3"/>
                  <c:y val="-0.3498821049140949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028749382943704E-2"/>
                  <c:y val="-0.275168279362257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200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525400957740092E-2"/>
                  <c:y val="-0.2063218725256276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193086220660492E-3"/>
                  <c:y val="-0.154517222954063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4410403425964645E-3"/>
                  <c:y val="-0.145411973625505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1193086220659824E-3"/>
                  <c:y val="-0.125108673992131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2592804694094089E-3"/>
                  <c:y val="-0.107605107369022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1077520596222421E-2"/>
                  <c:y val="-0.10200586178255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3392269129317824E-2"/>
                  <c:y val="-0.10083712039050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9.2590769903762079E-3"/>
                  <c:y val="-9.1269841269841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3888888888888904E-2"/>
                  <c:y val="-8.33333333333333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1574074074074075E-2"/>
                  <c:y val="-7.93650793650793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СВФУ</c:v>
                </c:pt>
                <c:pt idx="1">
                  <c:v>ДВФУ</c:v>
                </c:pt>
                <c:pt idx="2">
                  <c:v>ЗабИЖТ</c:v>
                </c:pt>
                <c:pt idx="3">
                  <c:v>ТОВВМУ</c:v>
                </c:pt>
                <c:pt idx="4">
                  <c:v>СВГУ</c:v>
                </c:pt>
                <c:pt idx="5">
                  <c:v>ДальрыбВТУЗ</c:v>
                </c:pt>
                <c:pt idx="6">
                  <c:v>Морской ГУ</c:v>
                </c:pt>
                <c:pt idx="7">
                  <c:v>ХГУЭП</c:v>
                </c:pt>
                <c:pt idx="8">
                  <c:v>ДальГАУ</c:v>
                </c:pt>
                <c:pt idx="9">
                  <c:v>ВФ РТА</c:v>
                </c:pt>
                <c:pt idx="10">
                  <c:v>КамчатГТУ</c:v>
                </c:pt>
                <c:pt idx="11">
                  <c:v>ПГСХА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232</c:v>
                </c:pt>
                <c:pt idx="1">
                  <c:v>187</c:v>
                </c:pt>
                <c:pt idx="2">
                  <c:v>112</c:v>
                </c:pt>
                <c:pt idx="3">
                  <c:v>88</c:v>
                </c:pt>
                <c:pt idx="4">
                  <c:v>81</c:v>
                </c:pt>
                <c:pt idx="5">
                  <c:v>56</c:v>
                </c:pt>
                <c:pt idx="6">
                  <c:v>44</c:v>
                </c:pt>
                <c:pt idx="7">
                  <c:v>34</c:v>
                </c:pt>
                <c:pt idx="8">
                  <c:v>37</c:v>
                </c:pt>
                <c:pt idx="9">
                  <c:v>31</c:v>
                </c:pt>
                <c:pt idx="10">
                  <c:v>32</c:v>
                </c:pt>
                <c:pt idx="11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СВФУ</c:v>
                </c:pt>
                <c:pt idx="1">
                  <c:v>ДВФУ</c:v>
                </c:pt>
                <c:pt idx="2">
                  <c:v>ЗабИЖТ</c:v>
                </c:pt>
                <c:pt idx="3">
                  <c:v>ТОВВМУ</c:v>
                </c:pt>
                <c:pt idx="4">
                  <c:v>СВГУ</c:v>
                </c:pt>
                <c:pt idx="5">
                  <c:v>ДальрыбВТУЗ</c:v>
                </c:pt>
                <c:pt idx="6">
                  <c:v>Морской ГУ</c:v>
                </c:pt>
                <c:pt idx="7">
                  <c:v>ХГУЭП</c:v>
                </c:pt>
                <c:pt idx="8">
                  <c:v>ДальГАУ</c:v>
                </c:pt>
                <c:pt idx="9">
                  <c:v>ВФ РТА</c:v>
                </c:pt>
                <c:pt idx="10">
                  <c:v>КамчатГТУ</c:v>
                </c:pt>
                <c:pt idx="11">
                  <c:v>ПГСХА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СВФУ</c:v>
                </c:pt>
                <c:pt idx="1">
                  <c:v>ДВФУ</c:v>
                </c:pt>
                <c:pt idx="2">
                  <c:v>ЗабИЖТ</c:v>
                </c:pt>
                <c:pt idx="3">
                  <c:v>ТОВВМУ</c:v>
                </c:pt>
                <c:pt idx="4">
                  <c:v>СВГУ</c:v>
                </c:pt>
                <c:pt idx="5">
                  <c:v>ДальрыбВТУЗ</c:v>
                </c:pt>
                <c:pt idx="6">
                  <c:v>Морской ГУ</c:v>
                </c:pt>
                <c:pt idx="7">
                  <c:v>ХГУЭП</c:v>
                </c:pt>
                <c:pt idx="8">
                  <c:v>ДальГАУ</c:v>
                </c:pt>
                <c:pt idx="9">
                  <c:v>ВФ РТА</c:v>
                </c:pt>
                <c:pt idx="10">
                  <c:v>КамчатГТУ</c:v>
                </c:pt>
                <c:pt idx="11">
                  <c:v>ПГСХА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shape val="cylinder"/>
        <c:axId val="248277600"/>
        <c:axId val="248273120"/>
        <c:axId val="0"/>
      </c:bar3DChart>
      <c:catAx>
        <c:axId val="248277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8273120"/>
        <c:crosses val="autoZero"/>
        <c:auto val="1"/>
        <c:lblAlgn val="ctr"/>
        <c:lblOffset val="100"/>
        <c:noMultiLvlLbl val="0"/>
      </c:catAx>
      <c:valAx>
        <c:axId val="248273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82776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15" y="2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E67C98-9E33-43CF-B167-1FAFE78DF54A}" type="datetimeFigureOut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30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15" y="9429730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16D568-AE6E-470D-929A-68F4E899C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1237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5" y="2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DEA73-876E-4BED-8CAA-C101788A19B7}" type="datetimeFigureOut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334" y="4716023"/>
            <a:ext cx="5439010" cy="44679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30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5" y="9429730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0CE4D2-A861-4AED-AE2E-4BCB03862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418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87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7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66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9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75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2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27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00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47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4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6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208156-7A88-47FB-BF7A-90F0505109AB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01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E71901-E947-49BD-AEB7-972C76A190AA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29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74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208156-7A88-47FB-BF7A-90F0505109AB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9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1F970F-737E-4D52-8641-6BEFBB91C270}" type="slidenum"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51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ADF886-6FA0-4D38-865E-443AE6466C17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9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1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1F6D01-758F-4160-8F6E-D1F52915004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7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77BC4-BA5F-4A9A-9F7D-C57976C02E1C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2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F910A-9ACB-442D-AFC3-CE27C5730948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40E1C-11E1-4FBB-80B3-94BDED1CD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4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3F2E-7347-47E8-9E0A-E5F0D4EDC9A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E649-CAF6-4161-9A7B-EE490010E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9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9987-ED94-45FE-892A-53AAE68741E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E86D-C386-4BEB-80A3-653DDBA16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44145-F1C3-4E89-9018-54C886EAB16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56081-5D70-4B54-BE2F-BF1D62DA6E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6903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686FD-54EA-4491-B172-EC5A5704B7C9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C234-E9B8-44F6-9B40-6184B1C802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8742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C567-4C84-4E9C-B4AB-E3E55D8CB9DD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74ED-4ACA-4B66-8912-A7F7942DF4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76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807E8-BBE8-472C-9478-F7E9F739FDCB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0C9D-A88D-4E04-855A-7B286B23FF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926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CD0F-2B08-4AF8-9B6C-997207C1AEE0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FCE85-58C0-43BB-AC10-96F7C9B956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4266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303D-2CFC-4ECF-BC8E-9A466CF5DEC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CBB17-A1A6-43D9-AE80-54FD560DE4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51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80D65-3446-43F3-938E-2F22CF36D4FB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C70FB-E45F-4E89-B996-48DC97388D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7444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0A030-7B71-488A-ACC4-26060A7840A7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4E06-F696-440F-84E0-3B4A147CE4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05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2040-DADF-4049-9A1E-10568C614989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6183C-0480-4635-A20F-538FCD855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51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FAD73-FCDD-437B-8E37-2D3BF162DE79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ACD28-00F9-483A-AB83-CBA372EAA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444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3A7CE-8B4F-4B1F-BEB0-312AF6F616AF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34EAD-E6A5-4909-BE10-5C38F3FF38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797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0B0B-8547-4847-BEA7-8A6EE27B400C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B4DC-A262-4689-8A90-DFA5486C17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657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96" indent="0" algn="ctr">
              <a:buNone/>
              <a:defRPr/>
            </a:lvl2pPr>
            <a:lvl3pPr marL="913594" indent="0" algn="ctr">
              <a:buNone/>
              <a:defRPr/>
            </a:lvl3pPr>
            <a:lvl4pPr marL="1370394" indent="0" algn="ctr">
              <a:buNone/>
              <a:defRPr/>
            </a:lvl4pPr>
            <a:lvl5pPr marL="1827188" indent="0" algn="ctr">
              <a:buNone/>
              <a:defRPr/>
            </a:lvl5pPr>
            <a:lvl6pPr marL="2283998" indent="0" algn="ctr">
              <a:buNone/>
              <a:defRPr/>
            </a:lvl6pPr>
            <a:lvl7pPr marL="2740784" indent="0" algn="ctr">
              <a:buNone/>
              <a:defRPr/>
            </a:lvl7pPr>
            <a:lvl8pPr marL="3197592" indent="0" algn="ctr">
              <a:buNone/>
              <a:defRPr/>
            </a:lvl8pPr>
            <a:lvl9pPr marL="365438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A6EB4-42C5-4EBD-8D80-4F159DA551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485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E27DF-3D89-4BB3-9500-5A82FBD7F8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3873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6" indent="0">
              <a:buNone/>
              <a:defRPr sz="1800"/>
            </a:lvl2pPr>
            <a:lvl3pPr marL="913594" indent="0">
              <a:buNone/>
              <a:defRPr sz="1600"/>
            </a:lvl3pPr>
            <a:lvl4pPr marL="1370394" indent="0">
              <a:buNone/>
              <a:defRPr sz="1400"/>
            </a:lvl4pPr>
            <a:lvl5pPr marL="1827188" indent="0">
              <a:buNone/>
              <a:defRPr sz="1400"/>
            </a:lvl5pPr>
            <a:lvl6pPr marL="2283998" indent="0">
              <a:buNone/>
              <a:defRPr sz="1400"/>
            </a:lvl6pPr>
            <a:lvl7pPr marL="2740784" indent="0">
              <a:buNone/>
              <a:defRPr sz="1400"/>
            </a:lvl7pPr>
            <a:lvl8pPr marL="3197592" indent="0">
              <a:buNone/>
              <a:defRPr sz="1400"/>
            </a:lvl8pPr>
            <a:lvl9pPr marL="365438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A346A-FAFA-4BEF-8A88-0922C0ABE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6336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3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3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163A7-FE66-4811-AD72-A7E1C06C06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060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6" indent="0">
              <a:buNone/>
              <a:defRPr sz="2000" b="1"/>
            </a:lvl2pPr>
            <a:lvl3pPr marL="913594" indent="0">
              <a:buNone/>
              <a:defRPr sz="1800" b="1"/>
            </a:lvl3pPr>
            <a:lvl4pPr marL="1370394" indent="0">
              <a:buNone/>
              <a:defRPr sz="1600" b="1"/>
            </a:lvl4pPr>
            <a:lvl5pPr marL="1827188" indent="0">
              <a:buNone/>
              <a:defRPr sz="1600" b="1"/>
            </a:lvl5pPr>
            <a:lvl6pPr marL="2283998" indent="0">
              <a:buNone/>
              <a:defRPr sz="1600" b="1"/>
            </a:lvl6pPr>
            <a:lvl7pPr marL="2740784" indent="0">
              <a:buNone/>
              <a:defRPr sz="1600" b="1"/>
            </a:lvl7pPr>
            <a:lvl8pPr marL="3197592" indent="0">
              <a:buNone/>
              <a:defRPr sz="1600" b="1"/>
            </a:lvl8pPr>
            <a:lvl9pPr marL="365438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6" indent="0">
              <a:buNone/>
              <a:defRPr sz="2000" b="1"/>
            </a:lvl2pPr>
            <a:lvl3pPr marL="913594" indent="0">
              <a:buNone/>
              <a:defRPr sz="1800" b="1"/>
            </a:lvl3pPr>
            <a:lvl4pPr marL="1370394" indent="0">
              <a:buNone/>
              <a:defRPr sz="1600" b="1"/>
            </a:lvl4pPr>
            <a:lvl5pPr marL="1827188" indent="0">
              <a:buNone/>
              <a:defRPr sz="1600" b="1"/>
            </a:lvl5pPr>
            <a:lvl6pPr marL="2283998" indent="0">
              <a:buNone/>
              <a:defRPr sz="1600" b="1"/>
            </a:lvl6pPr>
            <a:lvl7pPr marL="2740784" indent="0">
              <a:buNone/>
              <a:defRPr sz="1600" b="1"/>
            </a:lvl7pPr>
            <a:lvl8pPr marL="3197592" indent="0">
              <a:buNone/>
              <a:defRPr sz="1600" b="1"/>
            </a:lvl8pPr>
            <a:lvl9pPr marL="365438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7619D-196D-4F62-A90E-25E922A03D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9922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7AFDB-7DE3-4001-B15A-BC636DF7C2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66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16C89-B2C7-443B-A221-82DCB34EC6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507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40A7A-FEE2-47B1-BA46-DDBF688371D8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9D5E-6108-4D43-A15D-D87833724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41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6" indent="0">
              <a:buNone/>
              <a:defRPr sz="1200"/>
            </a:lvl2pPr>
            <a:lvl3pPr marL="913594" indent="0">
              <a:buNone/>
              <a:defRPr sz="1000"/>
            </a:lvl3pPr>
            <a:lvl4pPr marL="1370394" indent="0">
              <a:buNone/>
              <a:defRPr sz="900"/>
            </a:lvl4pPr>
            <a:lvl5pPr marL="1827188" indent="0">
              <a:buNone/>
              <a:defRPr sz="900"/>
            </a:lvl5pPr>
            <a:lvl6pPr marL="2283998" indent="0">
              <a:buNone/>
              <a:defRPr sz="900"/>
            </a:lvl6pPr>
            <a:lvl7pPr marL="2740784" indent="0">
              <a:buNone/>
              <a:defRPr sz="900"/>
            </a:lvl7pPr>
            <a:lvl8pPr marL="3197592" indent="0">
              <a:buNone/>
              <a:defRPr sz="900"/>
            </a:lvl8pPr>
            <a:lvl9pPr marL="365438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15A63-D380-405A-B080-36BF622EC0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4547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6" indent="0">
              <a:buNone/>
              <a:defRPr sz="2800"/>
            </a:lvl2pPr>
            <a:lvl3pPr marL="913594" indent="0">
              <a:buNone/>
              <a:defRPr sz="2400"/>
            </a:lvl3pPr>
            <a:lvl4pPr marL="1370394" indent="0">
              <a:buNone/>
              <a:defRPr sz="2000"/>
            </a:lvl4pPr>
            <a:lvl5pPr marL="1827188" indent="0">
              <a:buNone/>
              <a:defRPr sz="2000"/>
            </a:lvl5pPr>
            <a:lvl6pPr marL="2283998" indent="0">
              <a:buNone/>
              <a:defRPr sz="2000"/>
            </a:lvl6pPr>
            <a:lvl7pPr marL="2740784" indent="0">
              <a:buNone/>
              <a:defRPr sz="2000"/>
            </a:lvl7pPr>
            <a:lvl8pPr marL="3197592" indent="0">
              <a:buNone/>
              <a:defRPr sz="2000"/>
            </a:lvl8pPr>
            <a:lvl9pPr marL="3654381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6" indent="0">
              <a:buNone/>
              <a:defRPr sz="1200"/>
            </a:lvl2pPr>
            <a:lvl3pPr marL="913594" indent="0">
              <a:buNone/>
              <a:defRPr sz="1000"/>
            </a:lvl3pPr>
            <a:lvl4pPr marL="1370394" indent="0">
              <a:buNone/>
              <a:defRPr sz="900"/>
            </a:lvl4pPr>
            <a:lvl5pPr marL="1827188" indent="0">
              <a:buNone/>
              <a:defRPr sz="900"/>
            </a:lvl5pPr>
            <a:lvl6pPr marL="2283998" indent="0">
              <a:buNone/>
              <a:defRPr sz="900"/>
            </a:lvl6pPr>
            <a:lvl7pPr marL="2740784" indent="0">
              <a:buNone/>
              <a:defRPr sz="900"/>
            </a:lvl7pPr>
            <a:lvl8pPr marL="3197592" indent="0">
              <a:buNone/>
              <a:defRPr sz="900"/>
            </a:lvl8pPr>
            <a:lvl9pPr marL="365438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9C7AF-1E4C-46E6-9C9C-D93E4ADB1C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070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240A3-26A2-421B-A820-024C688F74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065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5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27465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9BD92-BF75-439F-9A38-26DC391E5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1541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32"/>
            <a:ext cx="89154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9724C-D387-4BD3-9AAC-128DB80BC2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400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300" y="274657"/>
            <a:ext cx="89154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C460E-0254-4FF7-8347-DD8C3F3A47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936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99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51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94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08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A1BC0-2BA9-4F8B-B0B3-49800D9DD577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DB79-DB3A-4462-8933-904893874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81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26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5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28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9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71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5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6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F910A-9ACB-442D-AFC3-CE27C5730948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40E1C-11E1-4FBB-80B3-94BDED1CD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45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2040-DADF-4049-9A1E-10568C614989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6183C-0480-4635-A20F-538FCD855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07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40A7A-FEE2-47B1-BA46-DDBF688371D8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9D5E-6108-4D43-A15D-D87833724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6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650A3-AFEE-4E3F-BCFC-1F31D88D5AA4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E08AB-C18D-461A-980E-9A07B1AB5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08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A1BC0-2BA9-4F8B-B0B3-49800D9DD577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DB79-DB3A-4462-8933-904893874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8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650A3-AFEE-4E3F-BCFC-1F31D88D5AA4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E08AB-C18D-461A-980E-9A07B1AB5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97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639BB-A064-4204-ADF9-C23DC518E72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1AC21-FC95-4EEC-85D7-4F06F0BB2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27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1392-0583-446F-A344-342AB6AC13BC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54A-E4E8-4FF1-AA5A-B8C5EE1D9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5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2E835-59FE-4766-B2A0-5C9BD82EE63A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1AA44-BE61-4743-9D2E-3F55016BF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97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5FE93-5EDE-4E13-BDBC-C133C0BDE8DB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DDEE-4CAE-47F9-A706-1399C5505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530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3F2E-7347-47E8-9E0A-E5F0D4EDC9A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E649-CAF6-4161-9A7B-EE490010E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87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9987-ED94-45FE-892A-53AAE68741E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E86D-C386-4BEB-80A3-653DDBA16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42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44145-F1C3-4E89-9018-54C886EAB16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56081-5D70-4B54-BE2F-BF1D62DA6E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321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686FD-54EA-4491-B172-EC5A5704B7C9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C234-E9B8-44F6-9B40-6184B1C802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7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639BB-A064-4204-ADF9-C23DC518E72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1AC21-FC95-4EEC-85D7-4F06F0BB2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14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C567-4C84-4E9C-B4AB-E3E55D8CB9DD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74ED-4ACA-4B66-8912-A7F7942DF4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84587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807E8-BBE8-472C-9478-F7E9F739FDCB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0C9D-A88D-4E04-855A-7B286B23FF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8697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CD0F-2B08-4AF8-9B6C-997207C1AEE0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FCE85-58C0-43BB-AC10-96F7C9B956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8614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303D-2CFC-4ECF-BC8E-9A466CF5DECE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CBB17-A1A6-43D9-AE80-54FD560DE4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0844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80D65-3446-43F3-938E-2F22CF36D4FB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C70FB-E45F-4E89-B996-48DC97388D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4620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0A030-7B71-488A-ACC4-26060A7840A7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4E06-F696-440F-84E0-3B4A147CE4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9205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FAD73-FCDD-437B-8E37-2D3BF162DE79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ACD28-00F9-483A-AB83-CBA372EAA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159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3A7CE-8B4F-4B1F-BEB0-312AF6F616AF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34EAD-E6A5-4909-BE10-5C38F3FF38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8314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0B0B-8547-4847-BEA7-8A6EE27B400C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B4DC-A262-4689-8A90-DFA5486C17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26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1392-0583-446F-A344-342AB6AC13BC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54A-E4E8-4FF1-AA5A-B8C5EE1D9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6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2E835-59FE-4766-B2A0-5C9BD82EE63A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1AA44-BE61-4743-9D2E-3F55016BF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5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5FE93-5EDE-4E13-BDBC-C133C0BDE8DB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DDEE-4CAE-47F9-A706-1399C5505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6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EB6A89C-6ECC-43AD-B7F5-BE31B1FD509C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DD63DE3-BC24-49B3-AC2A-30ADA4A4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0" r:id="rId1"/>
    <p:sldLayoutId id="2147485851" r:id="rId2"/>
    <p:sldLayoutId id="2147485852" r:id="rId3"/>
    <p:sldLayoutId id="2147485853" r:id="rId4"/>
    <p:sldLayoutId id="2147485854" r:id="rId5"/>
    <p:sldLayoutId id="2147485855" r:id="rId6"/>
    <p:sldLayoutId id="2147485856" r:id="rId7"/>
    <p:sldLayoutId id="2147485857" r:id="rId8"/>
    <p:sldLayoutId id="2147485858" r:id="rId9"/>
    <p:sldLayoutId id="2147485859" r:id="rId10"/>
    <p:sldLayoutId id="21474858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002C7-9E46-41C7-A009-D6B5F2949EBF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2FA5EC-34CF-471D-BB49-ED3F7ADEFF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44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2" r:id="rId1"/>
    <p:sldLayoutId id="2147485923" r:id="rId2"/>
    <p:sldLayoutId id="2147485924" r:id="rId3"/>
    <p:sldLayoutId id="2147485925" r:id="rId4"/>
    <p:sldLayoutId id="2147485926" r:id="rId5"/>
    <p:sldLayoutId id="2147485927" r:id="rId6"/>
    <p:sldLayoutId id="2147485928" r:id="rId7"/>
    <p:sldLayoutId id="2147485929" r:id="rId8"/>
    <p:sldLayoutId id="2147485930" r:id="rId9"/>
    <p:sldLayoutId id="2147485931" r:id="rId10"/>
    <p:sldLayoutId id="214748593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75" rIns="91362" bIns="45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75" rIns="91362" bIns="45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2" tIns="45675" rIns="91362" bIns="4567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2" tIns="45675" rIns="91362" bIns="4567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2" tIns="45675" rIns="91362" bIns="4567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09D88C12-9923-4FBE-BAA2-A6DA9CDED512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0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8" r:id="rId1"/>
    <p:sldLayoutId id="2147486149" r:id="rId2"/>
    <p:sldLayoutId id="2147486150" r:id="rId3"/>
    <p:sldLayoutId id="2147486151" r:id="rId4"/>
    <p:sldLayoutId id="2147486152" r:id="rId5"/>
    <p:sldLayoutId id="2147486153" r:id="rId6"/>
    <p:sldLayoutId id="2147486154" r:id="rId7"/>
    <p:sldLayoutId id="2147486155" r:id="rId8"/>
    <p:sldLayoutId id="2147486156" r:id="rId9"/>
    <p:sldLayoutId id="2147486157" r:id="rId10"/>
    <p:sldLayoutId id="2147486158" r:id="rId11"/>
    <p:sldLayoutId id="2147486159" r:id="rId12"/>
    <p:sldLayoutId id="21474861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3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1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391" indent="-2284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197" indent="-2284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987" indent="-2284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794" indent="-2284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6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4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4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88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98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4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92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1" algn="l" defTabSz="913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D61BB4-69FD-4E58-80F0-425C760A7DD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07.03.2019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A78C289-7FF4-497D-BF3C-EBEA2E6157E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813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EB6A89C-6ECC-43AD-B7F5-BE31B1FD509C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DD63DE3-BC24-49B3-AC2A-30ADA4A4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99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6" r:id="rId1"/>
    <p:sldLayoutId id="2147486187" r:id="rId2"/>
    <p:sldLayoutId id="2147486188" r:id="rId3"/>
    <p:sldLayoutId id="2147486189" r:id="rId4"/>
    <p:sldLayoutId id="2147486190" r:id="rId5"/>
    <p:sldLayoutId id="2147486191" r:id="rId6"/>
    <p:sldLayoutId id="2147486192" r:id="rId7"/>
    <p:sldLayoutId id="2147486193" r:id="rId8"/>
    <p:sldLayoutId id="2147486194" r:id="rId9"/>
    <p:sldLayoutId id="2147486195" r:id="rId10"/>
    <p:sldLayoutId id="21474861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002C7-9E46-41C7-A009-D6B5F2949EBF}" type="datetime1">
              <a:rPr lang="ru-RU"/>
              <a:pPr>
                <a:defRPr/>
              </a:pPr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2FA5EC-34CF-471D-BB49-ED3F7ADEFF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25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  <p:sldLayoutId id="2147486203" r:id="rId6"/>
    <p:sldLayoutId id="2147486204" r:id="rId7"/>
    <p:sldLayoutId id="2147486205" r:id="rId8"/>
    <p:sldLayoutId id="2147486206" r:id="rId9"/>
    <p:sldLayoutId id="2147486207" r:id="rId10"/>
    <p:sldLayoutId id="21474862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hyperlink" Target="mailto:dvrumc@dvfu.ru" TargetMode="External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hyperlink" Target="http://dvrumc.dvfu.ru/" TargetMode="External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hyperlink" Target="http://www.google.ru/url?sa=i&amp;rct=j&amp;q=&amp;esrc=s&amp;source=images&amp;cd=&amp;cad=rja&amp;uact=8&amp;ved=0ahUKEwi31o7UzLHQAhVFPxoKHcZmAAEQjRwIBw&amp;url=http://art8you.net/clipart/books/&amp;psig=AFQjCNEPwq5fHiTjMHaN4sbMwPIf-HTvaA&amp;ust=1479534192706695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openxmlformats.org/officeDocument/2006/relationships/chart" Target="../charts/chart1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4.jpeg"/><Relationship Id="rId10" Type="http://schemas.openxmlformats.org/officeDocument/2006/relationships/image" Target="../media/image70.jpeg"/><Relationship Id="rId4" Type="http://schemas.openxmlformats.org/officeDocument/2006/relationships/image" Target="../media/image65.emf"/><Relationship Id="rId9" Type="http://schemas.openxmlformats.org/officeDocument/2006/relationships/image" Target="../media/image69.jpe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3" Type="http://schemas.openxmlformats.org/officeDocument/2006/relationships/image" Target="../media/image3.png"/><Relationship Id="rId21" Type="http://schemas.openxmlformats.org/officeDocument/2006/relationships/image" Target="../media/image95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jpe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0.jpe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24" Type="http://schemas.openxmlformats.org/officeDocument/2006/relationships/image" Target="../media/image98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23" Type="http://schemas.openxmlformats.org/officeDocument/2006/relationships/image" Target="../media/image97.jpeg"/><Relationship Id="rId10" Type="http://schemas.openxmlformats.org/officeDocument/2006/relationships/image" Target="../media/image84.jpeg"/><Relationship Id="rId19" Type="http://schemas.openxmlformats.org/officeDocument/2006/relationships/image" Target="../media/image93.jp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Relationship Id="rId22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vrumc@dvfu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68624" y="251016"/>
            <a:ext cx="8144335" cy="92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68" rIns="91350" bIns="45668">
            <a:spAutoFit/>
          </a:bodyPr>
          <a:lstStyle/>
          <a:p>
            <a:pPr algn="ctr"/>
            <a:r>
              <a:rPr lang="ru-RU" b="1" dirty="0">
                <a:solidFill>
                  <a:srgbClr val="2C4C72"/>
                </a:solidFill>
                <a:latin typeface="Arial" pitchFamily="34" charset="0"/>
                <a:cs typeface="Arial" pitchFamily="34" charset="0"/>
              </a:rPr>
              <a:t>Министерство </a:t>
            </a:r>
            <a:r>
              <a:rPr lang="ru-RU" b="1" dirty="0" smtClean="0">
                <a:solidFill>
                  <a:srgbClr val="2C4C72"/>
                </a:solidFill>
                <a:latin typeface="Arial" pitchFamily="34" charset="0"/>
                <a:cs typeface="Arial" pitchFamily="34" charset="0"/>
              </a:rPr>
              <a:t>науки и высшего образования Российской </a:t>
            </a:r>
            <a:r>
              <a:rPr lang="ru-RU" b="1" dirty="0">
                <a:solidFill>
                  <a:srgbClr val="2C4C72"/>
                </a:solidFill>
                <a:latin typeface="Arial" pitchFamily="34" charset="0"/>
                <a:cs typeface="Arial" pitchFamily="34" charset="0"/>
              </a:rPr>
              <a:t>Федерации</a:t>
            </a:r>
          </a:p>
          <a:p>
            <a:pPr algn="ctr"/>
            <a:r>
              <a:rPr lang="ru-RU" b="1" dirty="0" smtClean="0">
                <a:solidFill>
                  <a:srgbClr val="2C4C72"/>
                </a:solidFill>
                <a:latin typeface="Arial" pitchFamily="34" charset="0"/>
                <a:cs typeface="Arial" pitchFamily="34" charset="0"/>
              </a:rPr>
              <a:t>Дальневосточный региональный учебно-методический центр высшего образования (ДВ РУМЦ)</a:t>
            </a:r>
            <a:endParaRPr lang="ru-RU" b="1" dirty="0">
              <a:solidFill>
                <a:srgbClr val="2C4C7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2479" y="2276872"/>
            <a:ext cx="9440479" cy="177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68" rIns="91350" bIns="45668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РОЛЬ И ОПЫТ СЕТЕВЫХ КОММУНИКАЦИЙ В ОБЕСПЕЧЕНИИ КАЧЕСТВА ИНЖЕНЕРНОГО ОБРАЗОВАНИЯ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2720" y="5960383"/>
            <a:ext cx="4572000" cy="36933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. Ростов-на-Дону,  12.03.2019 г.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0" y="3933056"/>
            <a:ext cx="4572000" cy="167738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lvl="0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rgbClr val="2C4C72"/>
                </a:solidFill>
              </a:rPr>
              <a:t>Фаткулин </a:t>
            </a:r>
            <a:r>
              <a:rPr lang="ru-RU" b="1" dirty="0">
                <a:solidFill>
                  <a:srgbClr val="2C4C72"/>
                </a:solidFill>
              </a:rPr>
              <a:t>Анвир Амрулович, </a:t>
            </a:r>
            <a:r>
              <a:rPr lang="ru-RU" b="1" dirty="0" smtClean="0">
                <a:solidFill>
                  <a:srgbClr val="2C4C72"/>
                </a:solidFill>
              </a:rPr>
              <a:t>заместитель председателя президиума ДВ РУМЦ, </a:t>
            </a:r>
          </a:p>
          <a:p>
            <a:pPr lvl="0"/>
            <a:r>
              <a:rPr lang="ru-RU" b="1" dirty="0" smtClean="0">
                <a:solidFill>
                  <a:srgbClr val="2C4C72"/>
                </a:solidFill>
              </a:rPr>
              <a:t>д.т.н</a:t>
            </a:r>
            <a:r>
              <a:rPr lang="ru-RU" b="1" dirty="0">
                <a:solidFill>
                  <a:srgbClr val="2C4C72"/>
                </a:solidFill>
              </a:rPr>
              <a:t>., </a:t>
            </a:r>
            <a:r>
              <a:rPr lang="ru-RU" b="1" dirty="0" smtClean="0">
                <a:solidFill>
                  <a:srgbClr val="2C4C72"/>
                </a:solidFill>
              </a:rPr>
              <a:t>профессор</a:t>
            </a:r>
            <a:endParaRPr lang="ru-RU" b="1" dirty="0">
              <a:solidFill>
                <a:srgbClr val="2C4C72"/>
              </a:solidFill>
            </a:endParaRPr>
          </a:p>
          <a:p>
            <a:pPr lvl="0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576736" y="1340768"/>
            <a:ext cx="7128792" cy="28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/>
          <a:lstStyle>
            <a:lvl1pPr marL="284163" indent="-2841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900" b="1" dirty="0" smtClean="0">
                <a:solidFill>
                  <a:srgbClr val="2C4C72"/>
                </a:solidFill>
              </a:rPr>
              <a:t>Информационно-аналитический журнал «Вестник ДВ РУМЦ»</a:t>
            </a:r>
          </a:p>
          <a:p>
            <a:pPr algn="just" eaLnBrk="1" hangingPunct="1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900" b="1" dirty="0" smtClean="0">
                <a:solidFill>
                  <a:srgbClr val="A83C0C"/>
                </a:solidFill>
              </a:rPr>
              <a:t>Сайт </a:t>
            </a:r>
            <a:r>
              <a:rPr lang="ru-RU" altLang="ru-RU" sz="1900" b="1" dirty="0">
                <a:solidFill>
                  <a:srgbClr val="A83C0C"/>
                </a:solidFill>
              </a:rPr>
              <a:t>ДВ РУМЦ </a:t>
            </a:r>
            <a:r>
              <a:rPr lang="en-US" altLang="ru-RU" sz="1900" b="1" dirty="0">
                <a:solidFill>
                  <a:srgbClr val="4F81BD">
                    <a:lumMod val="75000"/>
                  </a:srgbClr>
                </a:solidFill>
                <a:hlinkClick r:id="rId4"/>
              </a:rPr>
              <a:t>http://dvrumc.dvfu.ru</a:t>
            </a:r>
            <a:r>
              <a:rPr lang="en-US" altLang="ru-RU" sz="1900" b="1" dirty="0" smtClean="0">
                <a:solidFill>
                  <a:srgbClr val="4F81BD">
                    <a:lumMod val="75000"/>
                  </a:srgbClr>
                </a:solidFill>
                <a:hlinkClick r:id="rId4"/>
              </a:rPr>
              <a:t>/</a:t>
            </a:r>
            <a:r>
              <a:rPr lang="ru-RU" altLang="ru-RU" sz="1900" b="1" dirty="0" smtClean="0">
                <a:solidFill>
                  <a:srgbClr val="4F81BD">
                    <a:lumMod val="75000"/>
                  </a:srgbClr>
                </a:solidFill>
              </a:rPr>
              <a:t>. </a:t>
            </a:r>
            <a:endParaRPr lang="ru-RU" altLang="ru-RU" sz="1900" b="1" dirty="0">
              <a:solidFill>
                <a:srgbClr val="4F81BD">
                  <a:lumMod val="75000"/>
                </a:srgbClr>
              </a:solidFill>
            </a:endParaRPr>
          </a:p>
          <a:p>
            <a:pPr algn="just" eaLnBrk="1" hangingPunct="1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900" b="1" dirty="0" smtClean="0">
                <a:solidFill>
                  <a:srgbClr val="2C4C72"/>
                </a:solidFill>
              </a:rPr>
              <a:t>Электронная </a:t>
            </a:r>
            <a:r>
              <a:rPr lang="ru-RU" altLang="ru-RU" sz="1900" b="1" dirty="0">
                <a:solidFill>
                  <a:srgbClr val="2C4C72"/>
                </a:solidFill>
              </a:rPr>
              <a:t>почта ДВ РУМЦ </a:t>
            </a:r>
            <a:r>
              <a:rPr lang="en-US" altLang="ru-RU" sz="1900" b="1" dirty="0">
                <a:solidFill>
                  <a:srgbClr val="F79646">
                    <a:lumMod val="50000"/>
                  </a:srgbClr>
                </a:solidFill>
                <a:hlinkClick r:id="rId5"/>
              </a:rPr>
              <a:t>dvrumc@dvfu.ru</a:t>
            </a:r>
            <a:r>
              <a:rPr lang="ru-RU" altLang="ru-RU" sz="1900" b="1" dirty="0">
                <a:solidFill>
                  <a:srgbClr val="F79646">
                    <a:lumMod val="50000"/>
                  </a:srgbClr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900" b="1" dirty="0" smtClean="0">
                <a:solidFill>
                  <a:srgbClr val="A83C0C"/>
                </a:solidFill>
              </a:rPr>
              <a:t>Общие электронные базы (62 базы) данных для рассылки актуальной информации ДВ РУМЦ, </a:t>
            </a:r>
            <a:r>
              <a:rPr lang="ru-RU" altLang="ru-RU" sz="1900" b="1" dirty="0" err="1" smtClean="0">
                <a:solidFill>
                  <a:srgbClr val="A83C0C"/>
                </a:solidFill>
              </a:rPr>
              <a:t>Минобрнауки</a:t>
            </a:r>
            <a:r>
              <a:rPr lang="ru-RU" altLang="ru-RU" sz="1900" b="1" dirty="0" smtClean="0">
                <a:solidFill>
                  <a:srgbClr val="A83C0C"/>
                </a:solidFill>
              </a:rPr>
              <a:t> РФ, Координационных советов по областям образования, федеральных УМО, КС и УМС ДВ РУМЦ, вузов ДВФО и др.</a:t>
            </a:r>
          </a:p>
          <a:p>
            <a:pPr algn="just" eaLnBrk="1" hangingPunct="1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900" b="1" dirty="0" smtClean="0">
                <a:solidFill>
                  <a:srgbClr val="2C4C72"/>
                </a:solidFill>
              </a:rPr>
              <a:t>Материалы конференций ДВ РУМЦ, КС, УМС и др.</a:t>
            </a:r>
          </a:p>
          <a:p>
            <a:pPr algn="just" eaLnBrk="1" hangingPunct="1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900" b="1" dirty="0" smtClean="0">
                <a:solidFill>
                  <a:srgbClr val="A83C0C"/>
                </a:solidFill>
              </a:rPr>
              <a:t>Справочные издания, реестры ДВ РУМЦ и др.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endParaRPr lang="ru-RU" alt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9"/>
          <a:stretch/>
        </p:blipFill>
        <p:spPr bwMode="auto">
          <a:xfrm>
            <a:off x="0" y="4783354"/>
            <a:ext cx="1389730" cy="198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51" b="2259"/>
          <a:stretch/>
        </p:blipFill>
        <p:spPr bwMode="auto">
          <a:xfrm>
            <a:off x="1389730" y="4783354"/>
            <a:ext cx="1398076" cy="198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Fatkulin\Desktop\2015\1 ДВ РУМЦ 2015\ВЕСТНИК ДВ РУМЦ\обложка 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3051"/>
          <a:stretch/>
        </p:blipFill>
        <p:spPr bwMode="auto">
          <a:xfrm>
            <a:off x="4185882" y="4783354"/>
            <a:ext cx="1400008" cy="19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Fatkulin\Desktop\2015\1 ДВ РУМЦ 2015\ВЕСТНИК ДВ РУМЦ\обложка 2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3" b="3648"/>
          <a:stretch/>
        </p:blipFill>
        <p:spPr bwMode="auto">
          <a:xfrm>
            <a:off x="2787806" y="4784506"/>
            <a:ext cx="1399249" cy="19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21" y="233309"/>
            <a:ext cx="1067253" cy="786182"/>
          </a:xfrm>
          <a:prstGeom prst="rect">
            <a:avLst/>
          </a:prstGeom>
        </p:spPr>
      </p:pic>
      <p:pic>
        <p:nvPicPr>
          <p:cNvPr id="13" name="Picture 2" descr="C:\Users\fatkulin.aa\Desktop\вевт 2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" b="1458"/>
          <a:stretch/>
        </p:blipFill>
        <p:spPr bwMode="auto">
          <a:xfrm>
            <a:off x="5603482" y="4783354"/>
            <a:ext cx="1434836" cy="198890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5202" y="244442"/>
            <a:ext cx="8281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Коммуникации в 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едином </a:t>
            </a: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информационном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пространстве ДВ РУМЦ: </a:t>
            </a:r>
            <a:endParaRPr lang="ru-RU" sz="24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20" y="3708306"/>
            <a:ext cx="1392017" cy="1044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45" y="4792343"/>
            <a:ext cx="1392990" cy="19812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/>
          <a:srcRect l="19469" r="20924"/>
          <a:stretch/>
        </p:blipFill>
        <p:spPr>
          <a:xfrm>
            <a:off x="193223" y="1659412"/>
            <a:ext cx="2383513" cy="22492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25" y="4792343"/>
            <a:ext cx="1394196" cy="19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/>
          <p:nvPr/>
        </p:nvCxnSpPr>
        <p:spPr>
          <a:xfrm>
            <a:off x="3844330" y="3989859"/>
            <a:ext cx="11171" cy="668519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4237292" y="3270881"/>
            <a:ext cx="703142" cy="166311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270230" y="3894728"/>
            <a:ext cx="799706" cy="763650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2919429" y="3596101"/>
            <a:ext cx="655283" cy="177014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994435" y="3008109"/>
            <a:ext cx="758284" cy="35199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2829515" y="4106764"/>
            <a:ext cx="693494" cy="480209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902411" y="2107039"/>
            <a:ext cx="612395" cy="595275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844330" y="2033795"/>
            <a:ext cx="11171" cy="668519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2600" y="108935"/>
            <a:ext cx="8281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Коммуникации на основе сотрудничества в учебном книгоиздании: </a:t>
            </a:r>
            <a:endParaRPr lang="ru-RU" sz="24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155" y="3071382"/>
            <a:ext cx="1919646" cy="112704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Постоянно действующая экспозиция учебных изданий с грифом ДВ 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РУМЦ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7562" y="1670942"/>
            <a:ext cx="2304256" cy="69488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УМС по образованию в области издательского дела</a:t>
            </a:r>
            <a:endParaRPr lang="ru-RU" sz="14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37539" y="1498135"/>
            <a:ext cx="1483413" cy="49070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Редакционный совет ДВ РУМЦ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91545" y="1437674"/>
            <a:ext cx="2304256" cy="11773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Конкурс «Университетская книга» </a:t>
            </a: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(ДВ сегмент Всероссийского конкурса) – 7-ой конкурс в 2019 г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.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7822" y="3437192"/>
            <a:ext cx="2440892" cy="8869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Университетский учебник ДВФО – серия лучших учебных изданий вузов Дальнего 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Востока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7314" y="2557869"/>
            <a:ext cx="2522068" cy="6551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Конкурс мультимедийных средств обучения 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– </a:t>
            </a: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6-ой конкурс МСО в 2018 г. 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2319" y="4546997"/>
            <a:ext cx="2265964" cy="8085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Печатный двор (выставка-ярмарка вузовских изданий) – 21-ая выставка в 2018 г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.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35878" y="4689319"/>
            <a:ext cx="1800200" cy="46011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Конкурс «Лучшая учебная книга»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24227" y="5293308"/>
            <a:ext cx="1747025" cy="4199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Конкурс «Лучшая научная книга»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5441" y="5460108"/>
            <a:ext cx="1686245" cy="10929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Круглый стол «Качественные учебники для качественного образования»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36146" y="5805264"/>
            <a:ext cx="2181290" cy="610775"/>
          </a:xfrm>
          <a:prstGeom prst="roundRect">
            <a:avLst/>
          </a:prstGeom>
          <a:solidFill>
            <a:srgbClr val="FFFF99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Экспертиза и </a:t>
            </a:r>
            <a:r>
              <a:rPr lang="ru-RU" sz="1400" b="1" kern="0" dirty="0" err="1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грифование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учебных изданий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05231" y="4741958"/>
            <a:ext cx="1790386" cy="90832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Участие работодателей в оценке качества учебных изданий</a:t>
            </a: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88" y="1804846"/>
            <a:ext cx="1357306" cy="183733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651" r="32676" b="33201"/>
          <a:stretch/>
        </p:blipFill>
        <p:spPr>
          <a:xfrm>
            <a:off x="8495822" y="1784122"/>
            <a:ext cx="1311704" cy="1836385"/>
          </a:xfrm>
          <a:prstGeom prst="rect">
            <a:avLst/>
          </a:prstGeom>
          <a:ln w="12700">
            <a:solidFill>
              <a:srgbClr val="0070C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35565" b="31100"/>
          <a:stretch/>
        </p:blipFill>
        <p:spPr>
          <a:xfrm>
            <a:off x="7220283" y="3380686"/>
            <a:ext cx="1275537" cy="1836386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26" name="Picture 2" descr="C:\Users\fatkulin.aa\Desktop\с 17 августа 2016\ученый совет\Доклад на ученый совет ДВ РУМЦ\История Отечества Супрунова и К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039" y="3326559"/>
            <a:ext cx="1305486" cy="1833714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fatkulin.aa\Desktop\с 17 августа 2016\ученый совет\Доклад на ученый совет ДВ РУМЦ\Тонких А И Экономика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82" y="4838040"/>
            <a:ext cx="1322526" cy="1845401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38" y="817946"/>
            <a:ext cx="1110712" cy="728905"/>
          </a:xfrm>
          <a:prstGeom prst="rect">
            <a:avLst/>
          </a:prstGeom>
        </p:spPr>
      </p:pic>
      <p:pic>
        <p:nvPicPr>
          <p:cNvPr id="31" name="Picture 2" descr="Картинки по запросу фото книги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06" y="2733409"/>
            <a:ext cx="905257" cy="144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19684" b="18500"/>
          <a:stretch/>
        </p:blipFill>
        <p:spPr>
          <a:xfrm>
            <a:off x="7223212" y="4887071"/>
            <a:ext cx="1301231" cy="1836386"/>
          </a:xfrm>
          <a:prstGeom prst="rect">
            <a:avLst/>
          </a:prstGeom>
          <a:ln w="12700">
            <a:solidFill>
              <a:srgbClr val="0070C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cxnSp>
        <p:nvCxnSpPr>
          <p:cNvPr id="46" name="Прямая соединительная линия 45"/>
          <p:cNvCxnSpPr/>
          <p:nvPr/>
        </p:nvCxnSpPr>
        <p:spPr>
          <a:xfrm flipH="1">
            <a:off x="4285187" y="2495054"/>
            <a:ext cx="342131" cy="299240"/>
          </a:xfrm>
          <a:prstGeom prst="line">
            <a:avLst/>
          </a:prstGeom>
          <a:ln w="1270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0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C:\Users\Администратор\AppData\Local\Microsoft\Windows\Temporary Internet Files\Content.IE5\3UKXL07K\обложка3 пос с грифом ДВ РУМЦ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4014" y="4601725"/>
            <a:ext cx="136815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06203" y="281412"/>
            <a:ext cx="7317337" cy="4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68" rIns="91350" bIns="4566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50" dirty="0" smtClean="0">
                <a:solidFill>
                  <a:srgbClr val="376092"/>
                </a:solidFill>
                <a:latin typeface="Calibri"/>
                <a:cs typeface="Arial" pitchFamily="34" charset="0"/>
              </a:rPr>
              <a:t>Экспертиза и </a:t>
            </a:r>
            <a:r>
              <a:rPr lang="ru-RU" sz="2600" b="1" spc="-50" dirty="0" err="1" smtClean="0">
                <a:solidFill>
                  <a:srgbClr val="376092"/>
                </a:solidFill>
                <a:latin typeface="Calibri"/>
                <a:cs typeface="Arial" pitchFamily="34" charset="0"/>
              </a:rPr>
              <a:t>грифование</a:t>
            </a:r>
            <a:r>
              <a:rPr lang="ru-RU" sz="2600" b="1" spc="-50" dirty="0" smtClean="0">
                <a:solidFill>
                  <a:srgbClr val="376092"/>
                </a:solidFill>
                <a:latin typeface="Calibri"/>
                <a:cs typeface="Arial" pitchFamily="34" charset="0"/>
              </a:rPr>
              <a:t> учебных изданий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914" y="6141983"/>
            <a:ext cx="648072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i="1" dirty="0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Всего за 24 года: 5 916 учебных изданий из 44 вузов (в </a:t>
            </a:r>
            <a:r>
              <a:rPr lang="ru-RU" altLang="ru-RU" sz="1800" b="1" i="1" dirty="0" err="1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т.ч</a:t>
            </a:r>
            <a:r>
              <a:rPr lang="ru-RU" altLang="ru-RU" sz="1800" b="1" i="1" dirty="0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. вузы Забайкальского края и Бурятии)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76513" y="3009910"/>
            <a:ext cx="1873250" cy="7207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</a:rPr>
              <a:t>Наиболее активные вузы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075491109"/>
              </p:ext>
            </p:extLst>
          </p:nvPr>
        </p:nvGraphicFramePr>
        <p:xfrm>
          <a:off x="15145" y="1722600"/>
          <a:ext cx="698477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280592" y="1188878"/>
            <a:ext cx="495041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i="1" dirty="0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Учебные издания, прошедшие экспертизу ДВ РУМЦ: 1326 за 2011-2018 гг.</a:t>
            </a: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473" y="1179983"/>
            <a:ext cx="2025484" cy="27042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872" y="1332381"/>
            <a:ext cx="2025484" cy="27042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1272" y="1484784"/>
            <a:ext cx="2025484" cy="27042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Рисунок 22" descr="C:\Users\Администратор\AppData\Local\Microsoft\Windows\Temporary Internet Files\Content.IE5\NHJEDZTF\обложка1 пос с грифом ДВ РУМЦ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4999" y="4296924"/>
            <a:ext cx="151871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Администратор\AppData\Local\Microsoft\Windows\Temporary Internet Files\Content.IE5\L3BXFXZF\обложка4 пос с грифом ДВ РУМЦ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5208" y="4004954"/>
            <a:ext cx="1395701" cy="201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3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97263" y="314964"/>
            <a:ext cx="748823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Постоянно действующая </a:t>
            </a: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экспозиция «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Учебные пособия с грифом ДВ РУМЦ»</a:t>
            </a:r>
          </a:p>
        </p:txBody>
      </p:sp>
      <p:pic>
        <p:nvPicPr>
          <p:cNvPr id="12" name="Picture 2" descr="D:\Fatkulin\Desktop\2014 ВСЕ\ДВ РУМЦ 2014\ПРОЕКТЫ ДВ РУМЦ 2014\20 лет ДВ РУМЦ\Буклет\Фото для буклета\DSCN2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3" y="3273655"/>
            <a:ext cx="2340964" cy="162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Fatkulin\Desktop\2014 ВСЕ\ВЫСТАВКА учебных пособий\После проведения ПРЕЗЕНТАЦИИ\Избранные фото\DSCN27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9" y="1442449"/>
            <a:ext cx="236061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:\Fatkulin\Desktop\2014 ВСЕ\ВЫСТАВКА учебных пособий\После проведения ПРЕЗЕНТАЦИИ\Фото круглого стола\DSCN28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b="27747"/>
          <a:stretch>
            <a:fillRect/>
          </a:stretch>
        </p:blipFill>
        <p:spPr bwMode="auto">
          <a:xfrm>
            <a:off x="214760" y="5013176"/>
            <a:ext cx="3591688" cy="175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:\Fatkulin\Desktop\2014 ВСЕ\ВЫСТАВКА учебных пособий\После проведения ПРЕЗЕНТАЦИИ\Фото круглого стола\DSCN28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7735" r="6265" b="21729"/>
          <a:stretch>
            <a:fillRect/>
          </a:stretch>
        </p:blipFill>
        <p:spPr bwMode="auto">
          <a:xfrm>
            <a:off x="8193360" y="5018556"/>
            <a:ext cx="1532902" cy="174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:\Fatkulin\Desktop\2014 ВСЕ\ВЫСТАВКА учебных пособий\После проведения ПРЕЗЕНТАЦИИ\Фото круглого стола\DSCN28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 t="4852" r="19708" b="33875"/>
          <a:stretch>
            <a:fillRect/>
          </a:stretch>
        </p:blipFill>
        <p:spPr bwMode="auto">
          <a:xfrm>
            <a:off x="3898018" y="5013175"/>
            <a:ext cx="2451691" cy="175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D:\Fatkulin\Desktop\2014 ВСЕ\ВЫСТАВКА учебных пособий\После проведения ПРЕЗЕНТАЦИИ\Фото круглого стола\DSCN279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36955" r="34444" b="38737"/>
          <a:stretch>
            <a:fillRect/>
          </a:stretch>
        </p:blipFill>
        <p:spPr bwMode="auto">
          <a:xfrm>
            <a:off x="6441280" y="5013174"/>
            <a:ext cx="1597066" cy="17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3119016" y="1287316"/>
            <a:ext cx="6320259" cy="34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4" tIns="45578" rIns="91194" bIns="45578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2000" b="1" dirty="0" smtClean="0">
                <a:solidFill>
                  <a:srgbClr val="345A88"/>
                </a:solidFill>
                <a:ea typeface="Calibri" pitchFamily="34" charset="0"/>
                <a:cs typeface="Times New Roman" pitchFamily="18" charset="0"/>
              </a:rPr>
              <a:t>На базе Научной библиотеки ДВФУ работает постоянно действующая экспозиция «Учебные пособия с грифом ДВ РУМЦ»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F79646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За 5 лет в составе экспозиции было представлено 312 учебных пособий из 18 вузов Дальнего Востока и Забайкалья.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345A88"/>
                </a:solidFill>
                <a:ea typeface="Calibri" pitchFamily="34" charset="0"/>
                <a:cs typeface="Times New Roman" pitchFamily="18" charset="0"/>
              </a:rPr>
              <a:t>В 2018 году дважды проведено обновление экспозиции.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i="1" dirty="0" smtClean="0">
                <a:solidFill>
                  <a:srgbClr val="F79646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Проблема: авторы не всегда могут представить экземпляр учебного издания для экспозиции</a:t>
            </a:r>
          </a:p>
        </p:txBody>
      </p:sp>
    </p:spTree>
    <p:extLst>
      <p:ext uri="{BB962C8B-B14F-4D97-AF65-F5344CB8AC3E}">
        <p14:creationId xmlns:p14="http://schemas.microsoft.com/office/powerpoint/2010/main" val="20959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7743" y="221739"/>
            <a:ext cx="8281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Коммуникации в рамках совместных научно-методических исследований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512" y="1412776"/>
            <a:ext cx="6806535" cy="52814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ТЕМАТИКА НАУЧНО-МЕТОДИЧЕСКИХ ИССЛЕДОВАНИЙ </a:t>
            </a:r>
          </a:p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ДВ РУМЦ:</a:t>
            </a:r>
          </a:p>
          <a:p>
            <a:pPr marL="457200" indent="-457200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Университетский комплекс как система формирования творческих компетенций субъектов образования в интересах экономики развития (работа выполняется с 2012 года, в том числе по плану важнейших исследований РАО).</a:t>
            </a:r>
          </a:p>
          <a:p>
            <a:pPr marL="457200" indent="-457200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Научно-методическое обеспечение формирования и функционирования региональной системы государственно-общественного управления образованием, интегрированной в сеть федеральных учебно-методических объединений и их региональных отделений. </a:t>
            </a:r>
          </a:p>
          <a:p>
            <a:pPr marL="457200" indent="-457200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Сетевое взаимодействие как фактор качества образования.</a:t>
            </a:r>
          </a:p>
          <a:p>
            <a:pPr marL="457200" indent="-457200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endParaRPr lang="ru-RU" sz="2100" b="1" i="1" spc="-50" dirty="0" smtClean="0">
              <a:solidFill>
                <a:srgbClr val="AC3E2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2360" b="1701"/>
          <a:stretch/>
        </p:blipFill>
        <p:spPr>
          <a:xfrm>
            <a:off x="7689304" y="1052736"/>
            <a:ext cx="1949806" cy="2808312"/>
          </a:xfrm>
          <a:prstGeom prst="rect">
            <a:avLst/>
          </a:prstGeom>
        </p:spPr>
      </p:pic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7601744" y="4064726"/>
            <a:ext cx="2304256" cy="253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23 статьи, 26 авторов, 6 вузов: 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ДВФУ</a:t>
            </a:r>
            <a:r>
              <a:rPr lang="ru-RU" altLang="ru-RU" sz="1600" b="1" kern="0" dirty="0">
                <a:solidFill>
                  <a:srgbClr val="2C4C72"/>
                </a:solidFill>
              </a:rPr>
              <a:t>, </a:t>
            </a:r>
            <a:endParaRPr lang="ru-RU" altLang="ru-RU" sz="1600" b="1" kern="0" dirty="0" smtClean="0">
              <a:solidFill>
                <a:srgbClr val="2C4C72"/>
              </a:solidFill>
            </a:endParaRP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МГУ им. адм. Г.И.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Невельского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Дальрыбвтуз, 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ТГМУ, 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ПГУ </a:t>
            </a:r>
            <a:r>
              <a:rPr lang="ru-RU" altLang="ru-RU" sz="1600" b="1" kern="0" dirty="0">
                <a:solidFill>
                  <a:srgbClr val="2C4C72"/>
                </a:solidFill>
              </a:rPr>
              <a:t>им. 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Шолом-Алейхема, 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kern="0" dirty="0" err="1" smtClean="0">
                <a:solidFill>
                  <a:srgbClr val="2C4C72"/>
                </a:solidFill>
              </a:rPr>
              <a:t>КнАГТУ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</a:t>
            </a:r>
            <a:endParaRPr lang="ru-RU" altLang="ru-RU" sz="1600" b="1" kern="0" dirty="0">
              <a:solidFill>
                <a:srgbClr val="2C4C72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678267" y="3284984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0206" y="323871"/>
            <a:ext cx="828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Коммуникации в рамках сетевых проектов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664" y="771228"/>
            <a:ext cx="4746049" cy="17158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Проект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Европейского союза ЕРАЗМУС+ «Совершенствование инженерных образовательных программ на основе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дуального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обучения» (TEEDE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) </a:t>
            </a:r>
          </a:p>
          <a:p>
            <a:pPr marL="457200" indent="-457200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endParaRPr lang="ru-RU" sz="2000" b="1" i="1" spc="-50" dirty="0">
              <a:solidFill>
                <a:srgbClr val="AC3E2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307527" y="2150628"/>
            <a:ext cx="5976664" cy="130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16 участников</a:t>
            </a:r>
            <a:r>
              <a:rPr lang="ru-RU" altLang="ru-RU" sz="1600" b="1" kern="0" dirty="0">
                <a:solidFill>
                  <a:srgbClr val="2C4C72"/>
                </a:solidFill>
              </a:rPr>
              <a:t>: 14 университетов из 8 стран (Испания, Финляндия, Германия, Италия, Россия, Китай, Индия, Камбоджа), 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Европейская </a:t>
            </a:r>
            <a:r>
              <a:rPr lang="ru-RU" altLang="ru-RU" sz="1600" b="1" kern="0" dirty="0">
                <a:solidFill>
                  <a:srgbClr val="2C4C72"/>
                </a:solidFill>
              </a:rPr>
              <a:t>ассоциация гарантии качества в высшем образовании (Бельгия) и Ассоциация инженерного образования 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России (АИОР).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7336" y="280242"/>
            <a:ext cx="1812290" cy="81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0076" y="3379938"/>
            <a:ext cx="5946431" cy="18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1800" b="1" i="1" kern="0" dirty="0" smtClean="0">
                <a:solidFill>
                  <a:srgbClr val="AC3E20"/>
                </a:solidFill>
              </a:rPr>
              <a:t>Российские участники: </a:t>
            </a: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altLang="ru-RU" sz="1600" b="1" kern="0" dirty="0" smtClean="0">
                <a:solidFill>
                  <a:srgbClr val="AC3E20"/>
                </a:solidFill>
              </a:rPr>
              <a:t>Томский </a:t>
            </a:r>
            <a:r>
              <a:rPr lang="ru-RU" altLang="ru-RU" sz="1600" b="1" kern="0" dirty="0">
                <a:solidFill>
                  <a:srgbClr val="AC3E20"/>
                </a:solidFill>
              </a:rPr>
              <a:t>политехнический университет, </a:t>
            </a:r>
            <a:endParaRPr lang="ru-RU" altLang="ru-RU" sz="1600" b="1" kern="0" dirty="0" smtClean="0">
              <a:solidFill>
                <a:srgbClr val="AC3E20"/>
              </a:solidFill>
            </a:endParaRP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altLang="ru-RU" sz="1600" b="1" kern="0" dirty="0" smtClean="0">
                <a:solidFill>
                  <a:srgbClr val="AC3E20"/>
                </a:solidFill>
              </a:rPr>
              <a:t>Дальневосточный </a:t>
            </a:r>
            <a:r>
              <a:rPr lang="ru-RU" altLang="ru-RU" sz="1600" b="1" kern="0" dirty="0">
                <a:solidFill>
                  <a:srgbClr val="AC3E20"/>
                </a:solidFill>
              </a:rPr>
              <a:t>федеральный университет, </a:t>
            </a:r>
            <a:endParaRPr lang="ru-RU" altLang="ru-RU" sz="1600" b="1" kern="0" dirty="0" smtClean="0">
              <a:solidFill>
                <a:srgbClr val="AC3E20"/>
              </a:solidFill>
            </a:endParaRP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altLang="ru-RU" sz="1600" b="1" kern="0" dirty="0" smtClean="0">
                <a:solidFill>
                  <a:srgbClr val="AC3E20"/>
                </a:solidFill>
              </a:rPr>
              <a:t>Хакасский </a:t>
            </a:r>
            <a:r>
              <a:rPr lang="ru-RU" altLang="ru-RU" sz="1600" b="1" kern="0" dirty="0">
                <a:solidFill>
                  <a:srgbClr val="AC3E20"/>
                </a:solidFill>
              </a:rPr>
              <a:t>государственный университет им. Н.Ф. Катанова, </a:t>
            </a:r>
            <a:endParaRPr lang="ru-RU" altLang="ru-RU" sz="1600" b="1" kern="0" dirty="0" smtClean="0">
              <a:solidFill>
                <a:srgbClr val="AC3E20"/>
              </a:solidFill>
            </a:endParaRP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altLang="ru-RU" sz="1600" b="1" kern="0" dirty="0" smtClean="0">
                <a:solidFill>
                  <a:srgbClr val="AC3E20"/>
                </a:solidFill>
              </a:rPr>
              <a:t>Омский </a:t>
            </a:r>
            <a:r>
              <a:rPr lang="ru-RU" altLang="ru-RU" sz="1600" b="1" kern="0" dirty="0">
                <a:solidFill>
                  <a:srgbClr val="AC3E20"/>
                </a:solidFill>
              </a:rPr>
              <a:t>государственный технический университет</a:t>
            </a:r>
            <a:r>
              <a:rPr lang="ru-RU" altLang="ru-RU" sz="1600" b="1" kern="0" dirty="0" smtClean="0">
                <a:solidFill>
                  <a:srgbClr val="AC3E20"/>
                </a:solidFill>
              </a:rPr>
              <a:t>,</a:t>
            </a: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altLang="ru-RU" sz="1600" b="1" kern="0" dirty="0" smtClean="0">
                <a:solidFill>
                  <a:srgbClr val="AC3E20"/>
                </a:solidFill>
              </a:rPr>
              <a:t> АИОР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ru-RU" altLang="ru-RU" sz="1600" b="1" kern="0" dirty="0">
              <a:solidFill>
                <a:srgbClr val="2C4C72"/>
              </a:solidFill>
            </a:endParaRPr>
          </a:p>
        </p:txBody>
      </p: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6653176" y="4155447"/>
            <a:ext cx="3114913" cy="7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1400" b="1" kern="0" dirty="0" smtClean="0">
                <a:solidFill>
                  <a:srgbClr val="2C4C72"/>
                </a:solidFill>
              </a:rPr>
              <a:t>Конференция 28-31.01.2019 г. на </a:t>
            </a:r>
            <a:r>
              <a:rPr lang="ru-RU" altLang="ru-RU" sz="1400" b="1" kern="0" dirty="0">
                <a:solidFill>
                  <a:srgbClr val="2C4C72"/>
                </a:solidFill>
              </a:rPr>
              <a:t>базе университета </a:t>
            </a:r>
            <a:r>
              <a:rPr lang="ru-RU" altLang="ru-RU" sz="1400" b="1" kern="0" dirty="0" err="1">
                <a:solidFill>
                  <a:srgbClr val="2C4C72"/>
                </a:solidFill>
              </a:rPr>
              <a:t>Ровира</a:t>
            </a:r>
            <a:r>
              <a:rPr lang="ru-RU" altLang="ru-RU" sz="1400" b="1" kern="0" dirty="0">
                <a:solidFill>
                  <a:srgbClr val="2C4C72"/>
                </a:solidFill>
              </a:rPr>
              <a:t> и </a:t>
            </a:r>
            <a:r>
              <a:rPr lang="ru-RU" altLang="ru-RU" sz="1400" b="1" kern="0" dirty="0" err="1">
                <a:solidFill>
                  <a:srgbClr val="2C4C72"/>
                </a:solidFill>
              </a:rPr>
              <a:t>Вирхилия</a:t>
            </a:r>
            <a:r>
              <a:rPr lang="ru-RU" altLang="ru-RU" sz="1400" b="1" kern="0" dirty="0">
                <a:solidFill>
                  <a:srgbClr val="2C4C72"/>
                </a:solidFill>
              </a:rPr>
              <a:t> в г. </a:t>
            </a:r>
            <a:r>
              <a:rPr lang="ru-RU" altLang="ru-RU" sz="1400" b="1" kern="0" dirty="0" err="1" smtClean="0">
                <a:solidFill>
                  <a:srgbClr val="2C4C72"/>
                </a:solidFill>
              </a:rPr>
              <a:t>Таррагона</a:t>
            </a:r>
            <a:r>
              <a:rPr lang="ru-RU" altLang="ru-RU" sz="1400" b="1" kern="0" dirty="0" smtClean="0">
                <a:solidFill>
                  <a:srgbClr val="2C4C72"/>
                </a:solidFill>
              </a:rPr>
              <a:t> (Испания)</a:t>
            </a:r>
            <a:endParaRPr lang="ru-RU" altLang="ru-RU" sz="1400" b="1" kern="0" dirty="0">
              <a:solidFill>
                <a:srgbClr val="2C4C7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8500" r="10625" b="8000"/>
          <a:stretch/>
        </p:blipFill>
        <p:spPr>
          <a:xfrm>
            <a:off x="6674713" y="1438439"/>
            <a:ext cx="3096344" cy="2580287"/>
          </a:xfrm>
          <a:prstGeom prst="rect">
            <a:avLst/>
          </a:prstGeom>
        </p:spPr>
      </p:pic>
      <p:pic>
        <p:nvPicPr>
          <p:cNvPr id="11" name="Рисунок 10" descr="D:\Fatkulin\Pictures\логотип УниверситетаРовира и Виргилия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43" y="1261508"/>
            <a:ext cx="515579" cy="46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800" b="8001"/>
          <a:stretch/>
        </p:blipFill>
        <p:spPr>
          <a:xfrm>
            <a:off x="2652828" y="5041133"/>
            <a:ext cx="2411700" cy="16953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9551" r="53937" b="12200"/>
          <a:stretch/>
        </p:blipFill>
        <p:spPr>
          <a:xfrm>
            <a:off x="39954" y="5026272"/>
            <a:ext cx="1319657" cy="1750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-2500" r="23226" b="2100"/>
          <a:stretch/>
        </p:blipFill>
        <p:spPr>
          <a:xfrm>
            <a:off x="1409102" y="4998683"/>
            <a:ext cx="1190151" cy="17781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12201" r="17712"/>
          <a:stretch/>
        </p:blipFill>
        <p:spPr>
          <a:xfrm>
            <a:off x="5114931" y="5030238"/>
            <a:ext cx="1251112" cy="17150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8001" r="27950" b="3800"/>
          <a:stretch/>
        </p:blipFill>
        <p:spPr>
          <a:xfrm>
            <a:off x="6377375" y="5041133"/>
            <a:ext cx="1169321" cy="17539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14300" r="15351"/>
          <a:stretch/>
        </p:blipFill>
        <p:spPr>
          <a:xfrm>
            <a:off x="7584520" y="5042215"/>
            <a:ext cx="1159727" cy="1752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17451" r="23400" b="22701"/>
          <a:stretch/>
        </p:blipFill>
        <p:spPr>
          <a:xfrm>
            <a:off x="8782862" y="5034744"/>
            <a:ext cx="1105856" cy="17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 стрелкой 40"/>
          <p:cNvCxnSpPr/>
          <p:nvPr/>
        </p:nvCxnSpPr>
        <p:spPr>
          <a:xfrm>
            <a:off x="3512840" y="4788318"/>
            <a:ext cx="0" cy="109636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365921" y="4788318"/>
            <a:ext cx="0" cy="109636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944888" y="4771650"/>
            <a:ext cx="0" cy="109636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117013" y="4619422"/>
            <a:ext cx="2970867" cy="104857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План работы УМС на 2018 год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040084" y="2636912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4903" y="268718"/>
            <a:ext cx="8281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Коммуникации в рамках создания и организации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УМС ДВ РУМЦ</a:t>
            </a:r>
            <a:endParaRPr lang="ru-RU" sz="24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524" y="1259012"/>
            <a:ext cx="9345488" cy="49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9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 </a:t>
            </a:r>
            <a:r>
              <a:rPr lang="ru-RU" sz="1900" b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Учебно-методический совет ДВ РУМЦ по интеграции уровней образования ВО и СПО </a:t>
            </a:r>
            <a:endParaRPr lang="ru-RU" sz="1900" b="1" spc="-50" dirty="0">
              <a:solidFill>
                <a:srgbClr val="AC3E2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3040084" y="3851953"/>
            <a:ext cx="2070130" cy="5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1600" b="1" i="1" kern="0" dirty="0" smtClean="0">
                <a:solidFill>
                  <a:srgbClr val="A83C0C"/>
                </a:solidFill>
              </a:rPr>
              <a:t>Предприятия и организации</a:t>
            </a:r>
            <a:endParaRPr lang="ru-RU" altLang="ru-RU" sz="1600" b="1" i="1" kern="0" dirty="0">
              <a:solidFill>
                <a:srgbClr val="A83C0C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94903" y="1983191"/>
            <a:ext cx="2041412" cy="104699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Объективные основания к созданию УМС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28864" y="2353129"/>
            <a:ext cx="2206104" cy="127141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Решение </a:t>
            </a: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президиума ДВ РУМЦ от 20.11.2017, пр. № 26</a:t>
            </a: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190751" y="3153865"/>
            <a:ext cx="2833578" cy="266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smtClean="0">
                <a:solidFill>
                  <a:srgbClr val="AC3E20"/>
                </a:solidFill>
              </a:rPr>
              <a:t>Заявки на экспертизу учебных изданий СПО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smtClean="0">
                <a:solidFill>
                  <a:srgbClr val="AC3E20"/>
                </a:solidFill>
              </a:rPr>
              <a:t>Использование единой учебно-методической и МТ базы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smtClean="0">
                <a:solidFill>
                  <a:srgbClr val="AC3E20"/>
                </a:solidFill>
              </a:rPr>
              <a:t>Совместные мероприятия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err="1" smtClean="0">
                <a:solidFill>
                  <a:srgbClr val="AC3E20"/>
                </a:solidFill>
              </a:rPr>
              <a:t>Профстандарты</a:t>
            </a:r>
            <a:r>
              <a:rPr lang="ru-RU" altLang="ru-RU" sz="1400" b="1" i="1" kern="0" dirty="0" smtClean="0">
                <a:solidFill>
                  <a:srgbClr val="AC3E20"/>
                </a:solidFill>
              </a:rPr>
              <a:t> и сопряженные компетенции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smtClean="0">
                <a:solidFill>
                  <a:srgbClr val="AC3E20"/>
                </a:solidFill>
              </a:rPr>
              <a:t>Опыт ФУМО в сфере СПО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smtClean="0">
                <a:solidFill>
                  <a:srgbClr val="AC3E20"/>
                </a:solidFill>
              </a:rPr>
              <a:t>Практика научно-образовательных кластеров</a:t>
            </a:r>
          </a:p>
          <a:p>
            <a:pPr marL="285750" indent="-28575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1400" b="1" i="1" kern="0" dirty="0" smtClean="0">
                <a:solidFill>
                  <a:srgbClr val="AC3E20"/>
                </a:solidFill>
              </a:rPr>
              <a:t>и т.д.</a:t>
            </a:r>
            <a:endParaRPr lang="ru-RU" altLang="ru-RU" sz="1400" b="1" i="1" kern="0" dirty="0">
              <a:solidFill>
                <a:srgbClr val="AC3E2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3773" y="3869773"/>
            <a:ext cx="1641663" cy="1048573"/>
          </a:xfrm>
          <a:prstGeom prst="roundRect">
            <a:avLst/>
          </a:prstGeom>
          <a:solidFill>
            <a:srgbClr val="FFFF99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AC3E20"/>
                </a:solidFill>
                <a:latin typeface="Calibri" panose="020F0502020204030204"/>
              </a:rPr>
              <a:t>Состав УМС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37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+ </a:t>
            </a:r>
            <a:r>
              <a:rPr lang="ru-RU" sz="1600" b="1" kern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/ 28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+ организаций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1" name="TextBox 25"/>
          <p:cNvSpPr txBox="1">
            <a:spLocks noChangeArrowheads="1"/>
          </p:cNvSpPr>
          <p:nvPr/>
        </p:nvSpPr>
        <p:spPr bwMode="auto">
          <a:xfrm>
            <a:off x="6969224" y="1815962"/>
            <a:ext cx="2691393" cy="5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1600" b="1" i="1" kern="0" dirty="0" smtClean="0">
                <a:solidFill>
                  <a:srgbClr val="A83C0C"/>
                </a:solidFill>
              </a:rPr>
              <a:t>Предложения от вузов и учреждений СПО</a:t>
            </a:r>
            <a:endParaRPr lang="ru-RU" altLang="ru-RU" sz="1600" b="1" i="1" kern="0" dirty="0">
              <a:solidFill>
                <a:srgbClr val="A83C0C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8504" y="5884678"/>
            <a:ext cx="5599377" cy="84928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Организация и проведение совместных мероприятий в системе ДВ РУМЦ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88504" y="2132856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88504" y="2492896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88504" y="2852936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7025946" y="2337740"/>
            <a:ext cx="2864768" cy="456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800" b="1" kern="0" dirty="0" smtClean="0">
                <a:solidFill>
                  <a:srgbClr val="AC3E20"/>
                </a:solidFill>
              </a:rPr>
              <a:t>ВО:</a:t>
            </a:r>
            <a:r>
              <a:rPr lang="ru-RU" altLang="ru-RU" sz="1800" b="1" kern="0" dirty="0" smtClean="0">
                <a:solidFill>
                  <a:srgbClr val="2C4C72"/>
                </a:solidFill>
              </a:rPr>
              <a:t> 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ДВФУ (в т. ч. филиалы в Большом Камне, Дальнегорске), ДВГУПС, ХГУЭП, ДВГМУ, ДВГАФК,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АмГМА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ТОВВМУ, БГУ, ПГУ им. Шолом-Алейхема,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ДальГАУ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ДВ институт управления –филиал РАНХиГС, АГИКИ,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ЗабГУ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АмГПГУ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СВФУ,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СахГУ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МГУ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Невельского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</a:t>
            </a:r>
            <a:endParaRPr lang="ru-RU" altLang="ru-RU" sz="1600" b="1" kern="0" dirty="0">
              <a:solidFill>
                <a:srgbClr val="2C4C72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800" b="1" kern="0" dirty="0" smtClean="0">
                <a:solidFill>
                  <a:srgbClr val="AC3E20"/>
                </a:solidFill>
              </a:rPr>
              <a:t>СПО:</a:t>
            </a:r>
            <a:r>
              <a:rPr lang="ru-RU" altLang="ru-RU" sz="1600" b="1" kern="0" dirty="0" smtClean="0">
                <a:solidFill>
                  <a:srgbClr val="AC3E20"/>
                </a:solidFill>
              </a:rPr>
              <a:t> 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Приморский политехнический колледж, ДВТК, ДВ судостроительный колледж, Якутский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педколледж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Уссурийский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медколледж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Приморский лесной колледж, ВМК, РЖДК, Читинский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педколледж</a:t>
            </a:r>
            <a:endParaRPr lang="ru-RU" altLang="ru-RU" sz="1600" b="1" kern="0" dirty="0">
              <a:solidFill>
                <a:srgbClr val="2C4C72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236072" y="3010164"/>
            <a:ext cx="360040" cy="641372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596112" y="3494308"/>
            <a:ext cx="301104" cy="294732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668120" y="4038942"/>
            <a:ext cx="291288" cy="3813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6647884" y="4682815"/>
            <a:ext cx="352436" cy="79698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6575436" y="4918346"/>
            <a:ext cx="393788" cy="299773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6396920" y="5216900"/>
            <a:ext cx="441139" cy="602124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6700538" y="4392343"/>
            <a:ext cx="292720" cy="3433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479637" y="4221356"/>
            <a:ext cx="387262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4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Прямая со стрелкой 76"/>
          <p:cNvCxnSpPr/>
          <p:nvPr/>
        </p:nvCxnSpPr>
        <p:spPr>
          <a:xfrm flipH="1">
            <a:off x="2661185" y="5896801"/>
            <a:ext cx="1006291" cy="0"/>
          </a:xfrm>
          <a:prstGeom prst="straightConnector1">
            <a:avLst/>
          </a:prstGeom>
          <a:ln w="19050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6486274" y="5867075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461982" y="2210182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6476645" y="2932245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6469579" y="3682269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6478071" y="4424049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6486274" y="5132221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41" name="Прямая со стрелкой 40"/>
          <p:cNvCxnSpPr/>
          <p:nvPr/>
        </p:nvCxnSpPr>
        <p:spPr>
          <a:xfrm flipH="1">
            <a:off x="5297962" y="3049249"/>
            <a:ext cx="1188312" cy="0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4465847" y="4655397"/>
            <a:ext cx="2003732" cy="21021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5297962" y="4229565"/>
            <a:ext cx="1188312" cy="0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4474863" y="3497071"/>
            <a:ext cx="2003732" cy="21021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4465847" y="2661580"/>
            <a:ext cx="2003732" cy="21021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284817" y="1493982"/>
            <a:ext cx="1188312" cy="0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628205" y="1493982"/>
            <a:ext cx="20835" cy="1918440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4" name="Прямая со стрелкой 33"/>
          <p:cNvCxnSpPr/>
          <p:nvPr/>
        </p:nvCxnSpPr>
        <p:spPr>
          <a:xfrm flipH="1">
            <a:off x="4451853" y="1891007"/>
            <a:ext cx="2003732" cy="21021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5290283" y="2277966"/>
            <a:ext cx="1188312" cy="0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238792" y="3066204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374420" y="2277966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2579875" y="2694234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501884" y="1838778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4114491" y="3481533"/>
            <a:ext cx="2448272" cy="56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i="1" kern="0" dirty="0" smtClean="0">
                <a:solidFill>
                  <a:srgbClr val="345A88"/>
                </a:solidFill>
              </a:rPr>
              <a:t>………….....</a:t>
            </a:r>
            <a:endParaRPr lang="ru-RU" altLang="ru-RU" i="1" kern="0" dirty="0">
              <a:solidFill>
                <a:srgbClr val="345A8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1606" y="256061"/>
            <a:ext cx="828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Коммуникации на основе членства в федеральных УМО</a:t>
            </a:r>
            <a:endParaRPr lang="ru-RU" sz="22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6496" y="1628800"/>
            <a:ext cx="2694821" cy="150014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0321" y="1756950"/>
            <a:ext cx="2694821" cy="150014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5682" y="1912282"/>
            <a:ext cx="2694821" cy="1500140"/>
          </a:xfrm>
          <a:prstGeom prst="roundRect">
            <a:avLst/>
          </a:prstGeom>
          <a:solidFill>
            <a:srgbClr val="FFFFCC"/>
          </a:solidFill>
          <a:ln w="190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rgbClr val="345A88"/>
                </a:solidFill>
                <a:latin typeface="Calibri" panose="020F0502020204030204"/>
              </a:rPr>
              <a:t>Федеральные </a:t>
            </a:r>
            <a:r>
              <a:rPr lang="ru-RU" sz="1700" b="1" kern="0" dirty="0" smtClean="0">
                <a:solidFill>
                  <a:srgbClr val="345A88"/>
                </a:solidFill>
                <a:latin typeface="Calibri" panose="020F0502020204030204"/>
              </a:rPr>
              <a:t>учебно-методические объединения </a:t>
            </a:r>
            <a:r>
              <a:rPr lang="ru-RU" sz="1700" b="1" kern="0" dirty="0" err="1" smtClean="0">
                <a:solidFill>
                  <a:srgbClr val="345A88"/>
                </a:solidFill>
                <a:latin typeface="Calibri" panose="020F0502020204030204"/>
              </a:rPr>
              <a:t>Минобрнауки</a:t>
            </a:r>
            <a:r>
              <a:rPr lang="ru-RU" sz="1700" b="1" kern="0" dirty="0" smtClean="0">
                <a:solidFill>
                  <a:srgbClr val="345A88"/>
                </a:solidFill>
                <a:latin typeface="Calibri" panose="020F0502020204030204"/>
              </a:rPr>
              <a:t> России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 smtClean="0">
                <a:solidFill>
                  <a:srgbClr val="345A88"/>
                </a:solidFill>
                <a:latin typeface="Calibri" panose="020F0502020204030204"/>
              </a:rPr>
              <a:t> (57 </a:t>
            </a:r>
            <a:r>
              <a:rPr lang="ru-RU" sz="1700" b="1" kern="0" dirty="0">
                <a:solidFill>
                  <a:srgbClr val="345A88"/>
                </a:solidFill>
                <a:latin typeface="Calibri" panose="020F0502020204030204"/>
              </a:rPr>
              <a:t>ФУМО)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3701766" y="863428"/>
            <a:ext cx="2691393" cy="3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i="1" kern="0" dirty="0" smtClean="0">
                <a:solidFill>
                  <a:srgbClr val="A83C0C"/>
                </a:solidFill>
              </a:rPr>
              <a:t>Члены ФУМО от ДВ вузов</a:t>
            </a:r>
            <a:endParaRPr lang="ru-RU" altLang="ru-RU" sz="1600" b="1" i="1" kern="0" dirty="0">
              <a:solidFill>
                <a:srgbClr val="A83C0C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66491" y="2034937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04236" y="2461336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A83C0C"/>
              </a:solidFill>
              <a:latin typeface="Calibri" panose="020F0502020204030204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8518" y="2834098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04236" y="3257090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78517" y="1275697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69207" y="4024776"/>
            <a:ext cx="766167" cy="473437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53547" y="4419716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622956" y="1500427"/>
            <a:ext cx="2443535" cy="1619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461803" y="1500427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6897216" y="863427"/>
            <a:ext cx="2448272" cy="3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i="1" kern="0" dirty="0" smtClean="0">
                <a:solidFill>
                  <a:srgbClr val="A83C0C"/>
                </a:solidFill>
              </a:rPr>
              <a:t>Деятельность ДВ РУМЦ</a:t>
            </a:r>
            <a:endParaRPr lang="ru-RU" altLang="ru-RU" sz="1600" b="1" i="1" kern="0" dirty="0">
              <a:solidFill>
                <a:srgbClr val="A83C0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76025" y="1306954"/>
            <a:ext cx="2054162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Семинар 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470917" y="1493982"/>
            <a:ext cx="24891" cy="4373093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sp>
        <p:nvSpPr>
          <p:cNvPr id="28" name="Скругленный прямоугольник 27"/>
          <p:cNvSpPr/>
          <p:nvPr/>
        </p:nvSpPr>
        <p:spPr>
          <a:xfrm>
            <a:off x="7076024" y="2037034"/>
            <a:ext cx="2054163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Круглый стол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88051" y="2767114"/>
            <a:ext cx="2041412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Публикация 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88051" y="4241379"/>
            <a:ext cx="2041412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Проекты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88051" y="3486739"/>
            <a:ext cx="2041412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Предложения 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2" name="TextBox 25"/>
          <p:cNvSpPr txBox="1">
            <a:spLocks noChangeArrowheads="1"/>
          </p:cNvSpPr>
          <p:nvPr/>
        </p:nvSpPr>
        <p:spPr bwMode="auto">
          <a:xfrm>
            <a:off x="3844723" y="3984737"/>
            <a:ext cx="1095682" cy="3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900" b="1" i="1" kern="0" dirty="0" smtClean="0">
                <a:solidFill>
                  <a:srgbClr val="345A88"/>
                </a:solidFill>
              </a:rPr>
              <a:t>84 чел. +</a:t>
            </a:r>
            <a:endParaRPr lang="ru-RU" altLang="ru-RU" sz="1900" b="1" i="1" kern="0" dirty="0">
              <a:solidFill>
                <a:srgbClr val="345A88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088051" y="4935611"/>
            <a:ext cx="2067980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Инициативы 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088050" y="5568846"/>
            <a:ext cx="2041413" cy="59645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Выступления на КС и УМС ДВ РУМЦ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 flipV="1">
            <a:off x="2864767" y="3412423"/>
            <a:ext cx="1" cy="2002072"/>
          </a:xfrm>
          <a:prstGeom prst="straightConnector1">
            <a:avLst/>
          </a:prstGeom>
          <a:ln w="28575">
            <a:solidFill>
              <a:srgbClr val="A83C0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5"/>
          <p:cNvSpPr txBox="1">
            <a:spLocks noChangeArrowheads="1"/>
          </p:cNvSpPr>
          <p:nvPr/>
        </p:nvSpPr>
        <p:spPr bwMode="auto">
          <a:xfrm>
            <a:off x="3271934" y="4961595"/>
            <a:ext cx="2448272" cy="3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i="1" kern="0" dirty="0" smtClean="0">
                <a:solidFill>
                  <a:srgbClr val="345A88"/>
                </a:solidFill>
              </a:rPr>
              <a:t>Обратная связь</a:t>
            </a:r>
            <a:endParaRPr lang="ru-RU" altLang="ru-RU" sz="1600" i="1" kern="0" dirty="0">
              <a:solidFill>
                <a:srgbClr val="345A88"/>
              </a:solidFill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 flipH="1">
            <a:off x="2864767" y="5365686"/>
            <a:ext cx="3611878" cy="48809"/>
          </a:xfrm>
          <a:prstGeom prst="straightConnector1">
            <a:avLst/>
          </a:prstGeom>
          <a:ln w="28575">
            <a:solidFill>
              <a:srgbClr val="A83C0C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Скругленный прямоугольник 66"/>
          <p:cNvSpPr/>
          <p:nvPr/>
        </p:nvSpPr>
        <p:spPr>
          <a:xfrm>
            <a:off x="4112987" y="1621283"/>
            <a:ext cx="766167" cy="472083"/>
          </a:xfrm>
          <a:prstGeom prst="roundRect">
            <a:avLst/>
          </a:prstGeom>
          <a:solidFill>
            <a:srgbClr val="F3FEFF"/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A83C0C"/>
                </a:solidFill>
                <a:latin typeface="Arial" charset="0"/>
              </a:rPr>
              <a:t>Член ФУМО</a:t>
            </a:r>
            <a:endParaRPr lang="ru-RU" sz="1200" b="1" kern="0" dirty="0">
              <a:solidFill>
                <a:srgbClr val="A83C0C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/>
          <a:srcRect l="21650" r="22377" b="-400"/>
          <a:stretch/>
        </p:blipFill>
        <p:spPr>
          <a:xfrm>
            <a:off x="215720" y="4107698"/>
            <a:ext cx="2445465" cy="246741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0" name="Скругленный прямоугольник 69"/>
          <p:cNvSpPr/>
          <p:nvPr/>
        </p:nvSpPr>
        <p:spPr>
          <a:xfrm>
            <a:off x="3629247" y="5598023"/>
            <a:ext cx="2041413" cy="596458"/>
          </a:xfrm>
          <a:prstGeom prst="roundRect">
            <a:avLst/>
          </a:prstGeom>
          <a:solidFill>
            <a:srgbClr val="FFFF99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Информация на сайт ДВ РУМЦ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78" name="Прямая со стрелкой 77"/>
          <p:cNvCxnSpPr/>
          <p:nvPr/>
        </p:nvCxnSpPr>
        <p:spPr>
          <a:xfrm flipH="1" flipV="1">
            <a:off x="5655998" y="5864573"/>
            <a:ext cx="839810" cy="2502"/>
          </a:xfrm>
          <a:prstGeom prst="straightConnector1">
            <a:avLst/>
          </a:prstGeom>
          <a:ln w="19050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8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 стрелкой 25"/>
          <p:cNvCxnSpPr/>
          <p:nvPr/>
        </p:nvCxnSpPr>
        <p:spPr>
          <a:xfrm flipH="1">
            <a:off x="6343633" y="5797856"/>
            <a:ext cx="64806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512508" y="4365103"/>
            <a:ext cx="31731" cy="10081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8662" y="242997"/>
            <a:ext cx="8281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Коммуникации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на основе общих мероприятий </a:t>
            </a:r>
            <a:endParaRPr lang="ru-RU" sz="24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8415" y="1243923"/>
            <a:ext cx="9345488" cy="49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900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2018 год – год 100-летия инженерного образования на Дальнем Востоке России</a:t>
            </a:r>
            <a:endParaRPr lang="ru-RU" sz="1900" b="1" spc="-50" dirty="0">
              <a:solidFill>
                <a:srgbClr val="A83C0C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6496" y="2147669"/>
            <a:ext cx="2041412" cy="8492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Инициатор: Инженерная школа ДВФУ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2926219" y="4996574"/>
            <a:ext cx="3637542" cy="3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i="1" kern="0" dirty="0" smtClean="0">
                <a:solidFill>
                  <a:srgbClr val="A83C0C"/>
                </a:solidFill>
              </a:rPr>
              <a:t>Финал конкурса 15 октября 2018 г.</a:t>
            </a:r>
            <a:endParaRPr lang="ru-RU" altLang="ru-RU" sz="1600" b="1" i="1" kern="0" dirty="0">
              <a:solidFill>
                <a:srgbClr val="A83C0C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49679" y="2147669"/>
            <a:ext cx="2041412" cy="84928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План мероприятий по подготовке к Юбилею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25701" y="3089670"/>
            <a:ext cx="1925428" cy="37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kern="0" dirty="0" smtClean="0">
                <a:solidFill>
                  <a:srgbClr val="2C4C72"/>
                </a:solidFill>
              </a:rPr>
              <a:t>ДВФУ, МГУ им. адм. Г.И.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Невельского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Дальрыбвтуз, ТОВВМУ, ВГУЭС, </a:t>
            </a:r>
            <a:r>
              <a:rPr lang="ru-RU" altLang="ru-RU" sz="1600" b="1" kern="0" dirty="0" smtClean="0">
                <a:solidFill>
                  <a:srgbClr val="345A88"/>
                </a:solidFill>
              </a:rPr>
              <a:t>ПГСХА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ТОГУ,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КнАГУ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ДВГУПС,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АмГПГУ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ХГУЭП, ХИИК,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АмГУ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БГПУ, </a:t>
            </a:r>
            <a:r>
              <a:rPr lang="ru-RU" altLang="ru-RU" sz="1600" b="1" kern="0" dirty="0" err="1" smtClean="0">
                <a:solidFill>
                  <a:srgbClr val="345A88"/>
                </a:solidFill>
              </a:rPr>
              <a:t>ДальГАУ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СВФУ, </a:t>
            </a:r>
            <a:r>
              <a:rPr lang="ru-RU" altLang="ru-RU" sz="1600" b="1" kern="0" dirty="0" smtClean="0">
                <a:solidFill>
                  <a:srgbClr val="345A88"/>
                </a:solidFill>
              </a:rPr>
              <a:t>ЯГСХА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СахГУ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КамГТУ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</a:t>
            </a:r>
            <a:r>
              <a:rPr lang="ru-RU" altLang="ru-RU" sz="1600" b="1" kern="0" dirty="0" err="1" smtClean="0">
                <a:solidFill>
                  <a:srgbClr val="2C4C72"/>
                </a:solidFill>
              </a:rPr>
              <a:t>КамГУ</a:t>
            </a:r>
            <a:r>
              <a:rPr lang="ru-RU" altLang="ru-RU" sz="1600" b="1" kern="0" dirty="0" smtClean="0">
                <a:solidFill>
                  <a:srgbClr val="2C4C72"/>
                </a:solidFill>
              </a:rPr>
              <a:t>, СВГУ, ПГУ, </a:t>
            </a:r>
            <a:r>
              <a:rPr lang="ru-RU" altLang="ru-RU" sz="1600" b="1" kern="0" dirty="0" err="1" smtClean="0">
                <a:solidFill>
                  <a:srgbClr val="AC3E20"/>
                </a:solidFill>
              </a:rPr>
              <a:t>ЗабГУ</a:t>
            </a:r>
            <a:r>
              <a:rPr lang="ru-RU" altLang="ru-RU" sz="1600" b="1" kern="0" dirty="0" smtClean="0">
                <a:solidFill>
                  <a:srgbClr val="AC3E20"/>
                </a:solidFill>
              </a:rPr>
              <a:t>, </a:t>
            </a:r>
            <a:r>
              <a:rPr lang="ru-RU" altLang="ru-RU" sz="1600" b="1" kern="0" dirty="0" err="1" smtClean="0">
                <a:solidFill>
                  <a:srgbClr val="AC3E20"/>
                </a:solidFill>
              </a:rPr>
              <a:t>ЗабИЖТ</a:t>
            </a:r>
            <a:r>
              <a:rPr lang="ru-RU" altLang="ru-RU" sz="1600" b="1" kern="0" dirty="0" smtClean="0">
                <a:solidFill>
                  <a:srgbClr val="AC3E20"/>
                </a:solidFill>
              </a:rPr>
              <a:t> </a:t>
            </a:r>
            <a:r>
              <a:rPr lang="ru-RU" altLang="ru-RU" sz="1600" b="1" kern="0" dirty="0" err="1" smtClean="0">
                <a:solidFill>
                  <a:srgbClr val="AC3E20"/>
                </a:solidFill>
              </a:rPr>
              <a:t>ИрГУПС</a:t>
            </a:r>
            <a:r>
              <a:rPr lang="ru-RU" altLang="ru-RU" sz="1600" b="1" kern="0" dirty="0" smtClean="0">
                <a:solidFill>
                  <a:srgbClr val="AC3E20"/>
                </a:solidFill>
              </a:rPr>
              <a:t>, БГСХА, БГУ, ВСГУТУ </a:t>
            </a:r>
            <a:endParaRPr lang="ru-RU" altLang="ru-RU" sz="1600" b="1" kern="0" dirty="0">
              <a:solidFill>
                <a:srgbClr val="AC3E2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8388" y="2572310"/>
            <a:ext cx="3684984" cy="104857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1. Подготовка специального выпуска Вестника ДВ РУМЦ, </a:t>
            </a: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посвященного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100-летию </a:t>
            </a: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инженерного образования на Дальнем Востоке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России / </a:t>
            </a:r>
            <a:r>
              <a:rPr lang="ru-RU" sz="1600" b="1" i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32 орг.</a:t>
            </a:r>
            <a:endParaRPr lang="ru-RU" sz="1600" b="1" i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59549" y="3890724"/>
            <a:ext cx="3684984" cy="104857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A83C0C"/>
                </a:solidFill>
                <a:latin typeface="Calibri" panose="020F0502020204030204"/>
              </a:rPr>
              <a:t>2</a:t>
            </a:r>
            <a:r>
              <a:rPr lang="ru-RU" sz="1600" b="1" kern="0" dirty="0" smtClean="0">
                <a:solidFill>
                  <a:srgbClr val="A83C0C"/>
                </a:solidFill>
                <a:latin typeface="Calibri" panose="020F0502020204030204"/>
              </a:rPr>
              <a:t>. Конкурс учебных изданий «100 лет инженерному образованию </a:t>
            </a:r>
            <a:r>
              <a:rPr lang="ru-RU" sz="1600" b="1" kern="0" dirty="0">
                <a:solidFill>
                  <a:srgbClr val="A83C0C"/>
                </a:solidFill>
                <a:latin typeface="Calibri" panose="020F0502020204030204"/>
              </a:rPr>
              <a:t>на Дальнем Востоке </a:t>
            </a:r>
            <a:r>
              <a:rPr lang="ru-RU" sz="1600" b="1" kern="0" dirty="0" smtClean="0">
                <a:solidFill>
                  <a:srgbClr val="A83C0C"/>
                </a:solidFill>
                <a:latin typeface="Calibri" panose="020F0502020204030204"/>
              </a:rPr>
              <a:t>России» / 93 изд. из </a:t>
            </a:r>
            <a:r>
              <a:rPr lang="ru-RU" sz="1600" b="1" kern="0" smtClean="0">
                <a:solidFill>
                  <a:srgbClr val="A83C0C"/>
                </a:solidFill>
                <a:latin typeface="Calibri" panose="020F0502020204030204"/>
              </a:rPr>
              <a:t>15 вузов</a:t>
            </a:r>
            <a:endParaRPr lang="ru-RU" sz="1600" b="1" kern="0" dirty="0">
              <a:solidFill>
                <a:srgbClr val="A83C0C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1" name="TextBox 25"/>
          <p:cNvSpPr txBox="1">
            <a:spLocks noChangeArrowheads="1"/>
          </p:cNvSpPr>
          <p:nvPr/>
        </p:nvSpPr>
        <p:spPr bwMode="auto">
          <a:xfrm>
            <a:off x="5261835" y="1863942"/>
            <a:ext cx="3867629" cy="5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i="1" kern="0" dirty="0" smtClean="0">
                <a:solidFill>
                  <a:srgbClr val="A83C0C"/>
                </a:solidFill>
              </a:rPr>
              <a:t>Поддержано президиумом ДВ РУМЦ от 15.09.2017 пр. № 25</a:t>
            </a:r>
            <a:endParaRPr lang="ru-RU" altLang="ru-RU" sz="1600" b="1" i="1" kern="0" dirty="0">
              <a:solidFill>
                <a:srgbClr val="A83C0C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00530" y="5373216"/>
            <a:ext cx="2492842" cy="84928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Утверждено Положение о конкурсе </a:t>
            </a:r>
            <a:r>
              <a:rPr lang="ru-RU" sz="14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(от 15.09.2017 пр. № </a:t>
            </a:r>
            <a:r>
              <a:rPr lang="ru-RU" sz="14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25)</a:t>
            </a:r>
            <a:endParaRPr lang="ru-RU" sz="12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3200"/>
          <a:stretch/>
        </p:blipFill>
        <p:spPr>
          <a:xfrm>
            <a:off x="7545287" y="444543"/>
            <a:ext cx="1969483" cy="467874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850791" y="5373215"/>
            <a:ext cx="2492842" cy="84928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Межвузовское жюри конкурса (17 чел.)</a:t>
            </a:r>
            <a:endParaRPr lang="ru-RU" sz="1200" i="1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20" name="Прямая со стрелкой 19"/>
          <p:cNvCxnSpPr>
            <a:stCxn id="4" idx="3"/>
            <a:endCxn id="7" idx="1"/>
          </p:cNvCxnSpPr>
          <p:nvPr/>
        </p:nvCxnSpPr>
        <p:spPr>
          <a:xfrm>
            <a:off x="2457908" y="2572311"/>
            <a:ext cx="3917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025008" y="2852936"/>
            <a:ext cx="3917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147264" y="3304151"/>
            <a:ext cx="258879" cy="398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045819" y="4653136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045819" y="5085184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045819" y="5517232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060189" y="5949280"/>
            <a:ext cx="1790602" cy="0"/>
          </a:xfrm>
          <a:prstGeom prst="straightConnector1">
            <a:avLst/>
          </a:prstGeom>
          <a:ln w="28575">
            <a:solidFill>
              <a:srgbClr val="A83C0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045819" y="4221088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045819" y="3789040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031972" y="3422882"/>
            <a:ext cx="688780" cy="0"/>
          </a:xfrm>
          <a:prstGeom prst="straightConnector1">
            <a:avLst/>
          </a:prstGeom>
          <a:ln w="28575">
            <a:solidFill>
              <a:srgbClr val="A8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090777" y="6453336"/>
            <a:ext cx="5670535" cy="0"/>
          </a:xfrm>
          <a:prstGeom prst="straightConnector1">
            <a:avLst/>
          </a:prstGeom>
          <a:ln w="28575">
            <a:solidFill>
              <a:srgbClr val="A83C0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7759701" y="6184174"/>
            <a:ext cx="1611" cy="269162"/>
          </a:xfrm>
          <a:prstGeom prst="straightConnector1">
            <a:avLst/>
          </a:prstGeom>
          <a:ln w="28575">
            <a:solidFill>
              <a:srgbClr val="A83C0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 descr="H:\DCIM\129NIKON\DSCN70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27568" r="36640" b="28769"/>
          <a:stretch/>
        </p:blipFill>
        <p:spPr bwMode="auto">
          <a:xfrm>
            <a:off x="2892019" y="3183058"/>
            <a:ext cx="2163257" cy="175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6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1072" y="173592"/>
            <a:ext cx="8408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Коммуникации в рамках Региональной конференции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ДВ РУМЦ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464" y="1340768"/>
            <a:ext cx="6967772" cy="55345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      Региональная конференция ДВ РУМЦ 10.12.2018 г. Приняли участие: </a:t>
            </a:r>
          </a:p>
          <a:p>
            <a:pPr marL="457200" indent="-457200" algn="just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члены президиума, председатели координационных и учебно-методических советов ДВ РУМЦ, члены УМС, рабочих групп и экспертного сообщества ДВ РУМЦ,</a:t>
            </a:r>
          </a:p>
          <a:p>
            <a:pPr marL="457200" indent="-457200" algn="just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ректоры, проректоры, заведующие кафедрами, профессора и доценты, представляющие 37 дальневосточных и забайкальских вузов, образовательных учреждений системы повышения квалификации и переподготовки кадров, в том </a:t>
            </a:r>
            <a:r>
              <a:rPr lang="ru-RU" b="1" spc="-50" dirty="0" err="1" smtClean="0">
                <a:solidFill>
                  <a:srgbClr val="A83C0C"/>
                </a:solidFill>
                <a:latin typeface="Calibri"/>
                <a:cs typeface="Arial" pitchFamily="34" charset="0"/>
              </a:rPr>
              <a:t>числе:Сетевое</a:t>
            </a: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 взаимодействие как фактор качества образования,</a:t>
            </a:r>
          </a:p>
          <a:p>
            <a:pPr marL="457200" indent="-457200" algn="just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представители 12 институтов Дальневосточного отделения РАН,</a:t>
            </a:r>
          </a:p>
          <a:p>
            <a:pPr marL="457200" indent="-457200" algn="just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руководители и члены 7 федеральных учебно-методических объединений (УМО) и региональных отделений федеральных УМО, </a:t>
            </a:r>
          </a:p>
          <a:p>
            <a:pPr marL="457200" indent="-457200" algn="just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представители 32 объединений работодателей, предприятий, учреждений, государственных, общественных и государственно-общественных организаций ДВФО. </a:t>
            </a: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i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	Всего 185 человек из 88 организаций. </a:t>
            </a:r>
          </a:p>
          <a:p>
            <a:pPr marL="457200" indent="-457200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/>
            </a:pPr>
            <a:endParaRPr lang="ru-RU" sz="2100" b="1" i="1" spc="-50" dirty="0" smtClean="0">
              <a:solidFill>
                <a:srgbClr val="A83C0C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57" y="716994"/>
            <a:ext cx="1977021" cy="3091229"/>
          </a:xfrm>
          <a:prstGeom prst="rect">
            <a:avLst/>
          </a:prstGeom>
        </p:spPr>
      </p:pic>
      <p:pic>
        <p:nvPicPr>
          <p:cNvPr id="10" name="Picture 4" descr="C:\Users\Fatkulin.AA\AppData\Local\Temp\Rar$DI33.640\HE4A59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t="5096" r="44118" b="28153"/>
          <a:stretch/>
        </p:blipFill>
        <p:spPr bwMode="auto">
          <a:xfrm>
            <a:off x="9163482" y="3399722"/>
            <a:ext cx="634508" cy="79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юрий плесовских хабаровская государственная академия экономики и прав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24089" b="10800"/>
          <a:stretch/>
        </p:blipFill>
        <p:spPr bwMode="auto">
          <a:xfrm>
            <a:off x="7147871" y="3237316"/>
            <a:ext cx="591085" cy="7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31" y="2558474"/>
            <a:ext cx="686523" cy="6865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8290"/>
          <a:stretch/>
        </p:blipFill>
        <p:spPr>
          <a:xfrm>
            <a:off x="8109768" y="2576934"/>
            <a:ext cx="686523" cy="8043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18" y="3381262"/>
            <a:ext cx="668387" cy="7978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700" r="43700" b="43700"/>
          <a:stretch/>
        </p:blipFill>
        <p:spPr>
          <a:xfrm>
            <a:off x="8452987" y="3380969"/>
            <a:ext cx="675113" cy="797861"/>
          </a:xfrm>
          <a:prstGeom prst="rect">
            <a:avLst/>
          </a:prstGeom>
        </p:spPr>
      </p:pic>
      <p:pic>
        <p:nvPicPr>
          <p:cNvPr id="18" name="Рисунок 17" descr="кульчин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/>
          <a:stretch>
            <a:fillRect/>
          </a:stretch>
        </p:blipFill>
        <p:spPr bwMode="auto">
          <a:xfrm>
            <a:off x="8528446" y="4943265"/>
            <a:ext cx="609649" cy="8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5" descr="Сергиенко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20517"/>
          <a:stretch>
            <a:fillRect/>
          </a:stretch>
        </p:blipFill>
        <p:spPr bwMode="auto">
          <a:xfrm>
            <a:off x="5248569" y="5878929"/>
            <a:ext cx="577625" cy="8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1" descr="брик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74" y="4878711"/>
            <a:ext cx="594230" cy="8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Михайлова Е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43" y="4153477"/>
            <a:ext cx="585927" cy="8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oga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9076"/>
          <a:stretch>
            <a:fillRect/>
          </a:stretch>
        </p:blipFill>
        <p:spPr bwMode="auto">
          <a:xfrm>
            <a:off x="7894853" y="4859301"/>
            <a:ext cx="593045" cy="81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широков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5682"/>
          <a:stretch>
            <a:fillRect/>
          </a:stretch>
        </p:blipFill>
        <p:spPr bwMode="auto">
          <a:xfrm>
            <a:off x="8935431" y="4153477"/>
            <a:ext cx="609648" cy="8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Ректор Иванченко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5"/>
          <a:stretch>
            <a:fillRect/>
          </a:stretch>
        </p:blipFill>
        <p:spPr bwMode="auto">
          <a:xfrm>
            <a:off x="8304033" y="4139097"/>
            <a:ext cx="570508" cy="8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Shumatov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9698"/>
          <a:stretch>
            <a:fillRect/>
          </a:stretch>
        </p:blipFill>
        <p:spPr bwMode="auto">
          <a:xfrm>
            <a:off x="7096236" y="3996674"/>
            <a:ext cx="601345" cy="8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3" y="2558474"/>
            <a:ext cx="747324" cy="772515"/>
          </a:xfrm>
          <a:prstGeom prst="rect">
            <a:avLst/>
          </a:prstGeom>
        </p:spPr>
      </p:pic>
      <p:pic>
        <p:nvPicPr>
          <p:cNvPr id="17" name="Picture 67" descr="baenhaev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/>
          <a:stretch>
            <a:fillRect/>
          </a:stretch>
        </p:blipFill>
        <p:spPr bwMode="auto">
          <a:xfrm>
            <a:off x="9241709" y="4815511"/>
            <a:ext cx="609649" cy="8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Городецкая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4"/>
          <a:stretch>
            <a:fillRect/>
          </a:stretch>
        </p:blipFill>
        <p:spPr bwMode="auto">
          <a:xfrm>
            <a:off x="5938616" y="5878929"/>
            <a:ext cx="835789" cy="88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Фото Прудкогляд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5074" r="13899"/>
          <a:stretch>
            <a:fillRect/>
          </a:stretch>
        </p:blipFill>
        <p:spPr bwMode="auto">
          <a:xfrm>
            <a:off x="9157067" y="5721381"/>
            <a:ext cx="797327" cy="9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 descr="DSC01956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5" t="5255" r="25221" b="22446"/>
          <a:stretch>
            <a:fillRect/>
          </a:stretch>
        </p:blipFill>
        <p:spPr bwMode="auto">
          <a:xfrm>
            <a:off x="8288983" y="5707700"/>
            <a:ext cx="831631" cy="91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Сергей Евгеньевич Ячин 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16" y="5751527"/>
            <a:ext cx="697531" cy="8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61618" y="5797961"/>
            <a:ext cx="787210" cy="9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7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2048" y="257175"/>
            <a:ext cx="7489825" cy="4247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-5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18428" y="2794324"/>
            <a:ext cx="9577064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94" tIns="45578" rIns="91194" bIns="45578"/>
          <a:lstStyle/>
          <a:p>
            <a:pPr marL="285750" indent="-285750"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700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Принято 24 федеральных закона, в работе 19 законопроектов, принято актов Правительства России 132, в работе 24</a:t>
            </a:r>
            <a:r>
              <a:rPr lang="ru-RU" sz="1700" b="1" dirty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. </a:t>
            </a:r>
            <a:r>
              <a:rPr lang="ru-RU" sz="1700" b="1" i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В </a:t>
            </a:r>
            <a:r>
              <a:rPr lang="ru-RU" sz="1700" b="1" i="1" dirty="0" err="1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т.ч</a:t>
            </a:r>
            <a:r>
              <a:rPr lang="ru-RU" sz="1700" b="1" i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. ФЗ «Об </a:t>
            </a:r>
            <a:r>
              <a:rPr lang="ru-RU" sz="1700" b="1" i="1" dirty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особых условиях ускоренного </a:t>
            </a:r>
            <a:r>
              <a:rPr lang="ru-RU" sz="1700" b="1" i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развития Дальнего </a:t>
            </a:r>
            <a:r>
              <a:rPr lang="ru-RU" sz="1700" b="1" i="1" dirty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Востока и Байкальского </a:t>
            </a:r>
            <a:r>
              <a:rPr lang="ru-RU" sz="1700" b="1" i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региона».</a:t>
            </a:r>
          </a:p>
          <a:p>
            <a:pPr marL="285750" indent="-285750"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700" b="1" dirty="0" smtClean="0">
                <a:solidFill>
                  <a:srgbClr val="A83C0C"/>
                </a:solidFill>
                <a:latin typeface="Calibri"/>
                <a:ea typeface="Calibri"/>
                <a:cs typeface="Times New Roman"/>
              </a:rPr>
              <a:t>Действует Государственная </a:t>
            </a:r>
            <a:r>
              <a:rPr lang="ru-RU" sz="1700" b="1" dirty="0">
                <a:solidFill>
                  <a:srgbClr val="A83C0C"/>
                </a:solidFill>
                <a:latin typeface="Calibri"/>
                <a:ea typeface="Calibri"/>
                <a:cs typeface="Times New Roman"/>
              </a:rPr>
              <a:t>программа «Социально-экономическое развитие Дальнего Востока и Байкальского региона</a:t>
            </a:r>
            <a:r>
              <a:rPr lang="ru-RU" sz="1700" b="1" dirty="0" smtClean="0">
                <a:solidFill>
                  <a:srgbClr val="A83C0C"/>
                </a:solidFill>
                <a:latin typeface="Calibri"/>
                <a:ea typeface="Calibri"/>
                <a:cs typeface="Times New Roman"/>
              </a:rPr>
              <a:t>» (утв. </a:t>
            </a:r>
            <a:r>
              <a:rPr lang="ru-RU" sz="1700" b="1" dirty="0">
                <a:solidFill>
                  <a:srgbClr val="A83C0C"/>
                </a:solidFill>
                <a:latin typeface="Calibri"/>
                <a:ea typeface="Calibri"/>
                <a:cs typeface="Times New Roman"/>
              </a:rPr>
              <a:t>постановлением Правительства от 15 апреля 2014 года №</a:t>
            </a:r>
            <a:r>
              <a:rPr lang="ru-RU" sz="1700" b="1" dirty="0" smtClean="0">
                <a:solidFill>
                  <a:srgbClr val="A83C0C"/>
                </a:solidFill>
                <a:latin typeface="Calibri"/>
                <a:ea typeface="Calibri"/>
                <a:cs typeface="Times New Roman"/>
              </a:rPr>
              <a:t>308). В настоящее время по поручению Президента РФ разрабатывается Национальная программа развития Дальнего Востока.</a:t>
            </a:r>
          </a:p>
          <a:p>
            <a:pPr marL="285750" indent="-285750"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700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«</a:t>
            </a:r>
            <a:r>
              <a:rPr lang="ru-RU" sz="1700" b="1" dirty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Дальневосточные» разделы </a:t>
            </a:r>
            <a:r>
              <a:rPr lang="ru-RU" sz="1700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представлены в </a:t>
            </a:r>
            <a:r>
              <a:rPr lang="ru-RU" sz="1700" b="1" dirty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27 </a:t>
            </a:r>
            <a:r>
              <a:rPr lang="ru-RU" sz="1700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госпрограммах, в стратегиях развития 34 </a:t>
            </a:r>
            <a:r>
              <a:rPr lang="ru-RU" sz="1700" b="1" dirty="0" err="1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госкорпораций</a:t>
            </a:r>
            <a:r>
              <a:rPr lang="ru-RU" sz="1700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. </a:t>
            </a:r>
          </a:p>
          <a:p>
            <a:pPr marL="285750" indent="-285750"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700" b="1" dirty="0" smtClean="0">
                <a:solidFill>
                  <a:srgbClr val="A83C0C"/>
                </a:solidFill>
                <a:latin typeface="Calibri"/>
                <a:ea typeface="Calibri"/>
                <a:cs typeface="Times New Roman"/>
              </a:rPr>
              <a:t>Действуют механизмы ускоренного развития: 1) Территории опережающего развития (ТОР), 2) Свободный порт Владивосток (СПВ), 3) Дальневосточный гектар, 4) приоритетные инвестиционные проекты (ПИП), 5) Агентство по развитию человеческого капитала на Дальнем Востоке (АРЧК) и др. (более 20 механизмов).</a:t>
            </a:r>
          </a:p>
          <a:p>
            <a:pPr marL="285750" indent="-285750" algn="just">
              <a:lnSpc>
                <a:spcPct val="95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Потребность в кадрах: более 120 тыс. новых рабочих мест до 2025 г. (в </a:t>
            </a:r>
            <a:r>
              <a:rPr lang="ru-RU" b="1" dirty="0" err="1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т.ч</a:t>
            </a:r>
            <a:r>
              <a:rPr lang="ru-RU" b="1" dirty="0" smtClean="0">
                <a:solidFill>
                  <a:srgbClr val="2C4C72"/>
                </a:solidFill>
                <a:latin typeface="Calibri"/>
                <a:ea typeface="Calibri"/>
                <a:cs typeface="Times New Roman"/>
              </a:rPr>
              <a:t> 30% кадры с ВО) </a:t>
            </a:r>
          </a:p>
          <a:p>
            <a:pPr algn="just">
              <a:spcAft>
                <a:spcPts val="0"/>
              </a:spcAft>
              <a:defRPr/>
            </a:pPr>
            <a:endParaRPr lang="ru-RU" sz="2000" b="1" dirty="0" smtClean="0">
              <a:solidFill>
                <a:srgbClr val="345A88"/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  <a:defRPr/>
            </a:pPr>
            <a:endParaRPr lang="ru-RU" sz="2800" dirty="0">
              <a:solidFill>
                <a:prstClr val="black"/>
              </a:solidFill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  <a:defRPr/>
            </a:pPr>
            <a:endParaRPr lang="ru-RU" sz="2400" b="1" dirty="0">
              <a:solidFill>
                <a:srgbClr val="C0504D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endParaRPr lang="ru-RU" sz="1600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6696" y="5301208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9330" y="40331"/>
            <a:ext cx="7155259" cy="116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cs typeface="Arial" panose="020B0604020202020204" pitchFamily="34" charset="0"/>
              </a:rPr>
              <a:t>Ускоренное развитие </a:t>
            </a:r>
            <a:r>
              <a:rPr lang="ru-RU" sz="2400" b="1" spc="-50" dirty="0">
                <a:solidFill>
                  <a:srgbClr val="345A88"/>
                </a:solidFill>
                <a:cs typeface="Arial" panose="020B0604020202020204" pitchFamily="34" charset="0"/>
              </a:rPr>
              <a:t>Дальнего </a:t>
            </a:r>
            <a:r>
              <a:rPr lang="ru-RU" sz="2400" b="1" spc="-50" dirty="0" smtClean="0">
                <a:solidFill>
                  <a:srgbClr val="345A88"/>
                </a:solidFill>
                <a:cs typeface="Arial" panose="020B0604020202020204" pitchFamily="34" charset="0"/>
              </a:rPr>
              <a:t>Востока - национальный приоритет </a:t>
            </a:r>
            <a:r>
              <a:rPr lang="ru-RU" sz="2400" b="1" spc="-50" dirty="0">
                <a:solidFill>
                  <a:srgbClr val="345A88"/>
                </a:solidFill>
                <a:cs typeface="Arial" panose="020B0604020202020204" pitchFamily="34" charset="0"/>
              </a:rPr>
              <a:t>России XXI века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-50" dirty="0" smtClean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1602" y="879776"/>
            <a:ext cx="5557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A83C0C"/>
                </a:solidFill>
              </a:rPr>
              <a:t>Дальний Восток должен стать мощным экономическим индустриальным центром с большим </a:t>
            </a:r>
            <a:r>
              <a:rPr lang="ru-RU" sz="2300" b="1" dirty="0" smtClean="0">
                <a:solidFill>
                  <a:srgbClr val="A83C0C"/>
                </a:solidFill>
              </a:rPr>
              <a:t>потенциалом.</a:t>
            </a:r>
            <a:endParaRPr lang="ru-RU" sz="2300" b="1" dirty="0">
              <a:solidFill>
                <a:srgbClr val="A83C0C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65747" y="1662420"/>
            <a:ext cx="630394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В.В. Путин,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из выступления </a:t>
            </a:r>
            <a:r>
              <a:rPr lang="ru-RU" sz="1600" b="1" i="1" dirty="0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на Восточном экономическом форуме,  </a:t>
            </a:r>
            <a:endParaRPr lang="ru-RU" sz="1600" b="1" i="1" dirty="0">
              <a:solidFill>
                <a:srgbClr val="AC3E20"/>
              </a:solidFill>
              <a:latin typeface="Calibri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г. </a:t>
            </a:r>
            <a:r>
              <a:rPr lang="ru-RU" sz="1600" b="1" i="1" dirty="0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Владивосток, 12 сентября 2018 </a:t>
            </a:r>
            <a:r>
              <a:rPr lang="ru-RU" sz="1600" b="1" i="1" dirty="0">
                <a:solidFill>
                  <a:srgbClr val="AC3E20"/>
                </a:solidFill>
                <a:latin typeface="Calibri"/>
                <a:cs typeface="Times New Roman" pitchFamily="18" charset="0"/>
              </a:rPr>
              <a:t>г</a:t>
            </a:r>
            <a:r>
              <a:rPr lang="ru-RU" sz="1600" b="1" i="1" dirty="0" smtClean="0">
                <a:solidFill>
                  <a:srgbClr val="AC3E20"/>
                </a:solidFill>
                <a:latin typeface="Calibri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5035"/>
          <a:stretch/>
        </p:blipFill>
        <p:spPr>
          <a:xfrm>
            <a:off x="7318659" y="898533"/>
            <a:ext cx="1814780" cy="17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4608" y="260648"/>
            <a:ext cx="8303185" cy="83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0" tIns="45668" rIns="91350" bIns="4566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Задачи ДВ </a:t>
            </a:r>
            <a:r>
              <a:rPr lang="ru-RU" sz="2400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РУМЦ, президиума, КС и УМС в свете </a:t>
            </a:r>
            <a:r>
              <a:rPr lang="ru-RU" sz="2400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решений Региональной конференции ДВ РУМЦ от </a:t>
            </a:r>
            <a:r>
              <a:rPr lang="ru-RU" sz="2400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10.12.2018 </a:t>
            </a:r>
            <a:r>
              <a:rPr lang="ru-RU" sz="2400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г</a:t>
            </a:r>
            <a:r>
              <a:rPr lang="ru-RU" sz="2400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.</a:t>
            </a:r>
            <a:endParaRPr lang="ru-RU" sz="2600" b="1" spc="-50" dirty="0">
              <a:solidFill>
                <a:srgbClr val="2C4C72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472" y="1196752"/>
            <a:ext cx="9705528" cy="548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i="1" spc="-5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	</a:t>
            </a:r>
            <a:r>
              <a:rPr lang="ru-RU" sz="1900" b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В </a:t>
            </a:r>
            <a:r>
              <a:rPr lang="ru-RU" sz="1900" b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числе основных приоритетов ДВ </a:t>
            </a:r>
            <a:r>
              <a:rPr lang="ru-RU" sz="1900" b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РУМЦ, президиума, дирекции, Координационных и учебно-методических советов  ДВ </a:t>
            </a:r>
            <a:r>
              <a:rPr lang="ru-RU" sz="1900" b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РУМЦ </a:t>
            </a:r>
            <a:r>
              <a:rPr lang="ru-RU" sz="1900" b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на </a:t>
            </a:r>
            <a:r>
              <a:rPr lang="ru-RU" sz="1900" b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период </a:t>
            </a:r>
            <a:r>
              <a:rPr lang="ru-RU" sz="1900" b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2019-2020 гг. считать: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spc="-50" dirty="0">
              <a:solidFill>
                <a:srgbClr val="AC3E20"/>
              </a:solidFill>
              <a:latin typeface="Calibri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  <a:defRPr/>
            </a:pP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обеспечение </a:t>
            </a:r>
            <a:r>
              <a:rPr lang="ru-RU" sz="24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опережающей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кадровой подготовки под перспективные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потребности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работодателей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в отраслях экономики и социальной сферы региона;</a:t>
            </a:r>
            <a:endParaRPr lang="ru-RU" sz="2000" b="1" i="1" spc="-50" dirty="0">
              <a:solidFill>
                <a:srgbClr val="2C4C72"/>
              </a:solidFill>
              <a:latin typeface="Calibri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  <a:defRPr/>
            </a:pP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разработку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и издание учебной литературы по профильным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образовательным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программам и дисциплинам с отражением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новейших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достижений науки и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практики;</a:t>
            </a:r>
            <a:endParaRPr lang="ru-RU" sz="2000" b="1" i="1" spc="-50" dirty="0">
              <a:solidFill>
                <a:srgbClr val="AC3E20"/>
              </a:solidFill>
              <a:latin typeface="Calibri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  <a:defRPr/>
            </a:pP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вовлечение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в деятельность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УМС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широкого круга преподавателей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вузов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, представителей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научных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организаций, работодателей и властных структур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ДВФО и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Забайкалья;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  <a:defRPr/>
            </a:pP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повышение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уровня взаимодействия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с федеральными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УМО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по профильным областям образования;</a:t>
            </a:r>
            <a:endParaRPr lang="ru-RU" sz="2000" b="1" i="1" spc="-50" dirty="0">
              <a:solidFill>
                <a:srgbClr val="AC3E20"/>
              </a:solidFill>
              <a:latin typeface="Calibri"/>
              <a:cs typeface="Arial" pitchFamily="34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  <a:defRPr/>
            </a:pP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с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одействие развитию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цифровых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и он-</a:t>
            </a:r>
            <a:r>
              <a:rPr lang="ru-RU" sz="2000" b="1" i="1" spc="-50" dirty="0" err="1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лайн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 технологий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в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образовании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  <a:defRPr/>
            </a:pP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повышение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уровня экспертной деятельности и межвузовской </a:t>
            </a:r>
            <a:r>
              <a:rPr lang="ru-RU" sz="2000" b="1" i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кооперации </a:t>
            </a:r>
            <a:r>
              <a:rPr lang="ru-RU" sz="2000" b="1" i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в </a:t>
            </a:r>
            <a:r>
              <a:rPr lang="ru-RU" sz="2000" b="1" i="1" spc="-50" dirty="0">
                <a:solidFill>
                  <a:srgbClr val="AC3E20"/>
                </a:solidFill>
                <a:latin typeface="Calibri"/>
                <a:cs typeface="Arial" pitchFamily="34" charset="0"/>
              </a:rPr>
              <a:t>части обеспечения качества образования </a:t>
            </a:r>
            <a:r>
              <a:rPr lang="ru-RU" sz="20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по реализуемым образовательным программам. </a:t>
            </a:r>
            <a:r>
              <a:rPr lang="ru-RU" sz="1900" b="1" i="1" spc="-5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	</a:t>
            </a:r>
            <a:endParaRPr lang="ru-RU" sz="1900" b="1" i="1" spc="-50" dirty="0">
              <a:solidFill>
                <a:srgbClr val="4F81B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2665413" y="5407976"/>
            <a:ext cx="5651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4351" y="404665"/>
            <a:ext cx="74898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План работы 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ДВ РУМЦ на </a:t>
            </a: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2019 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год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50100" y="1268413"/>
            <a:ext cx="2420938" cy="13684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345A88"/>
                </a:solidFill>
              </a:rPr>
              <a:t>Планы работы вузов ДВФО</a:t>
            </a:r>
          </a:p>
          <a:p>
            <a:pPr algn="ctr">
              <a:defRPr/>
            </a:pP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6550030" y="4927600"/>
            <a:ext cx="88741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05525" y="2293948"/>
            <a:ext cx="2376488" cy="936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>
              <a:defRPr/>
            </a:pPr>
            <a:r>
              <a:rPr lang="ru-RU" b="1" dirty="0">
                <a:solidFill>
                  <a:srgbClr val="F79646">
                    <a:lumMod val="50000"/>
                  </a:srgbClr>
                </a:solidFill>
              </a:rPr>
              <a:t>Научно-методические мероприятия</a:t>
            </a: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4341023" y="4421529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4" rIns="91431" bIns="4571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345A88"/>
                </a:solidFill>
              </a:rPr>
              <a:t>утверждение</a:t>
            </a: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3230563" y="4078288"/>
            <a:ext cx="0" cy="13296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H="1">
            <a:off x="6537325" y="3208338"/>
            <a:ext cx="0" cy="2921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2947988" y="3008313"/>
            <a:ext cx="5651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2925763" y="4078288"/>
            <a:ext cx="5651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>
            <a:off x="6537325" y="3852863"/>
            <a:ext cx="65722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4567238" y="2317750"/>
            <a:ext cx="0" cy="46513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>
            <a:off x="9056688" y="2630488"/>
            <a:ext cx="0" cy="7556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>
            <a:off x="6550025" y="6129338"/>
            <a:ext cx="655638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2947988" y="1849438"/>
            <a:ext cx="5651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5889625" y="3548063"/>
            <a:ext cx="6477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587875" y="4098925"/>
            <a:ext cx="0" cy="9540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498476" y="1453357"/>
            <a:ext cx="2427288" cy="9890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b="1" dirty="0">
                <a:solidFill>
                  <a:srgbClr val="345A88"/>
                </a:solidFill>
              </a:rPr>
              <a:t>Решения президиума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b="1" dirty="0">
                <a:solidFill>
                  <a:srgbClr val="345A88"/>
                </a:solidFill>
              </a:rPr>
              <a:t>ДВ РУМЦ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6255" y="2550319"/>
            <a:ext cx="2449513" cy="11239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700" b="1" dirty="0">
                <a:solidFill>
                  <a:srgbClr val="345A88"/>
                </a:solidFill>
              </a:rPr>
              <a:t>Предложения членов президиума ДВ РУМЦ, вузов региона, органов власти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00063" y="3871914"/>
            <a:ext cx="2449512" cy="8905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b="1" dirty="0">
                <a:solidFill>
                  <a:srgbClr val="345A88"/>
                </a:solidFill>
              </a:rPr>
              <a:t>Планы работы РО </a:t>
            </a:r>
            <a:r>
              <a:rPr lang="ru-RU" b="1" dirty="0" smtClean="0">
                <a:solidFill>
                  <a:srgbClr val="345A88"/>
                </a:solidFill>
              </a:rPr>
              <a:t>ФУМО</a:t>
            </a:r>
            <a:r>
              <a:rPr lang="ru-RU" b="1" dirty="0">
                <a:solidFill>
                  <a:srgbClr val="345A88"/>
                </a:solidFill>
              </a:rPr>
              <a:t>, КС и УМС ДВ РУМЦ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76255" y="4903798"/>
            <a:ext cx="2411413" cy="16224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345A88"/>
                </a:solidFill>
              </a:rPr>
              <a:t>Предложения объединений работодателей, </a:t>
            </a:r>
          </a:p>
          <a:p>
            <a:pPr algn="ctr">
              <a:defRPr/>
            </a:pPr>
            <a:r>
              <a:rPr lang="ru-RU" b="1" dirty="0">
                <a:solidFill>
                  <a:srgbClr val="345A88"/>
                </a:solidFill>
              </a:rPr>
              <a:t>научных институтов, партнеров ДВ РУМЦ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532189" y="1304929"/>
            <a:ext cx="2427287" cy="9890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345A88"/>
                </a:solidFill>
              </a:rPr>
              <a:t>Решения Конференций и Пленумов ДВ РУМЦ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224713" y="3357563"/>
            <a:ext cx="2427287" cy="990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345A88"/>
                </a:solidFill>
              </a:rPr>
              <a:t>Планы работы Советов ректоров, проректоров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227889" y="4505335"/>
            <a:ext cx="2427287" cy="9890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345A88"/>
                </a:solidFill>
              </a:rPr>
              <a:t>Приоритеты кадрового развития региона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227889" y="5621338"/>
            <a:ext cx="2427287" cy="9890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345A88"/>
                </a:solidFill>
              </a:rPr>
              <a:t>Другие инициативы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489325" y="2787650"/>
            <a:ext cx="2427288" cy="1473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345A88"/>
                </a:solidFill>
                <a:ea typeface="Microsoft YaHei" charset="-128"/>
                <a:cs typeface="Times New Roman"/>
              </a:rPr>
              <a:t>Проект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345A88"/>
                </a:solidFill>
                <a:ea typeface="Microsoft YaHei" charset="-128"/>
                <a:cs typeface="Times New Roman"/>
              </a:rPr>
              <a:t>Плана работы ДВ РУМЦ на </a:t>
            </a:r>
            <a:r>
              <a:rPr lang="ru-RU" sz="2000" b="1" kern="0" dirty="0" smtClean="0">
                <a:solidFill>
                  <a:srgbClr val="345A88"/>
                </a:solidFill>
                <a:ea typeface="Microsoft YaHei" charset="-128"/>
                <a:cs typeface="Times New Roman"/>
              </a:rPr>
              <a:t>2019 </a:t>
            </a:r>
            <a:r>
              <a:rPr lang="ru-RU" sz="2000" b="1" kern="0" dirty="0">
                <a:solidFill>
                  <a:srgbClr val="345A88"/>
                </a:solidFill>
                <a:ea typeface="Microsoft YaHei" charset="-128"/>
                <a:cs typeface="Times New Roman"/>
              </a:rPr>
              <a:t>год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548063" y="5053013"/>
            <a:ext cx="2427287" cy="1473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345A88"/>
                </a:solidFill>
                <a:ea typeface="Microsoft YaHei" charset="-128"/>
                <a:cs typeface="Times New Roman"/>
              </a:rPr>
              <a:t>План утверждается председателем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345A88"/>
                </a:solidFill>
                <a:ea typeface="Microsoft YaHei" charset="-128"/>
                <a:cs typeface="Times New Roman"/>
              </a:rPr>
              <a:t>ДВ РУМЦ</a:t>
            </a:r>
          </a:p>
          <a:p>
            <a:pPr algn="ctr">
              <a:lnSpc>
                <a:spcPct val="90000"/>
              </a:lnSpc>
              <a:defRPr/>
            </a:pPr>
            <a:endParaRPr lang="ru-RU" sz="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 flipH="1">
            <a:off x="5946780" y="1798638"/>
            <a:ext cx="1203325" cy="1111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8584" y="476672"/>
            <a:ext cx="828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Предложение в решение конференции:</a:t>
            </a:r>
            <a:endParaRPr lang="ru-RU" sz="24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727" y="2348880"/>
            <a:ext cx="97210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marL="457200" indent="-457200" fontAlgn="auto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400" b="1" i="1" spc="-50" dirty="0" smtClean="0">
                <a:solidFill>
                  <a:srgbClr val="AC3E20"/>
                </a:solidFill>
                <a:latin typeface="Calibri"/>
                <a:cs typeface="Arial" pitchFamily="34" charset="0"/>
              </a:rPr>
              <a:t>С целью обеспечения качества инженерного образования шире использовать опыт сетевых коммуникаций региональных государственно-общественных и общественных объединений в сфере высшего образования. </a:t>
            </a:r>
            <a:endParaRPr lang="ru-RU" b="1" spc="-50" dirty="0">
              <a:solidFill>
                <a:srgbClr val="2C4C72"/>
              </a:solidFill>
              <a:latin typeface="Helios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79584" y="2781368"/>
            <a:ext cx="7488238" cy="3698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СПАСИБО  ЗА  ВНИМАНИЕ! </a:t>
            </a:r>
          </a:p>
        </p:txBody>
      </p:sp>
      <p:sp>
        <p:nvSpPr>
          <p:cNvPr id="12" name="Заголовок 12"/>
          <p:cNvSpPr txBox="1">
            <a:spLocks/>
          </p:cNvSpPr>
          <p:nvPr/>
        </p:nvSpPr>
        <p:spPr bwMode="auto">
          <a:xfrm>
            <a:off x="776536" y="3789040"/>
            <a:ext cx="3961135" cy="165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9" tIns="45621" rIns="91269" bIns="45621" anchor="ctr"/>
          <a:lstStyle/>
          <a:p>
            <a:pPr eaLnBrk="0" hangingPunct="0">
              <a:defRPr/>
            </a:pPr>
            <a:endParaRPr lang="en-US" sz="32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endParaRPr lang="ru-RU" sz="32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ru-RU" b="1" dirty="0" smtClean="0">
                <a:solidFill>
                  <a:srgbClr val="AC3E20"/>
                </a:solidFill>
              </a:rPr>
              <a:t>А.А. Фаткулин</a:t>
            </a:r>
          </a:p>
          <a:p>
            <a:pPr eaLnBrk="0" hangingPunct="0">
              <a:defRPr/>
            </a:pPr>
            <a:r>
              <a:rPr lang="ru-RU" b="1" dirty="0" smtClean="0">
                <a:solidFill>
                  <a:srgbClr val="AC3E20"/>
                </a:solidFill>
              </a:rPr>
              <a:t>+</a:t>
            </a:r>
            <a:r>
              <a:rPr lang="ru-RU" sz="2000" b="1" dirty="0" smtClean="0">
                <a:solidFill>
                  <a:srgbClr val="AC3E20"/>
                </a:solidFill>
              </a:rPr>
              <a:t>7 </a:t>
            </a:r>
            <a:r>
              <a:rPr lang="ru-RU" sz="2000" b="1" dirty="0">
                <a:solidFill>
                  <a:srgbClr val="AC3E20"/>
                </a:solidFill>
              </a:rPr>
              <a:t>(423) 265 24 83</a:t>
            </a:r>
          </a:p>
          <a:p>
            <a:pPr eaLnBrk="0" hangingPunct="0">
              <a:defRPr/>
            </a:pPr>
            <a:r>
              <a:rPr lang="ru-RU" sz="2000" b="1" dirty="0" smtClean="0">
                <a:solidFill>
                  <a:srgbClr val="AC3E20"/>
                </a:solidFill>
              </a:rPr>
              <a:t>+7 </a:t>
            </a:r>
            <a:r>
              <a:rPr lang="ru-RU" sz="2000" b="1" dirty="0">
                <a:solidFill>
                  <a:srgbClr val="AC3E20"/>
                </a:solidFill>
              </a:rPr>
              <a:t>(908) 448 69 42</a:t>
            </a: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AC3E20"/>
                </a:solidFill>
              </a:rPr>
              <a:t>dvrumc@dvfu</a:t>
            </a:r>
            <a:r>
              <a:rPr lang="ru-RU" sz="2000" b="1" dirty="0">
                <a:solidFill>
                  <a:srgbClr val="AC3E20"/>
                </a:solidFill>
              </a:rPr>
              <a:t>.</a:t>
            </a:r>
            <a:r>
              <a:rPr lang="en-US" sz="2000" b="1" dirty="0" err="1">
                <a:solidFill>
                  <a:srgbClr val="AC3E20"/>
                </a:solidFill>
              </a:rPr>
              <a:t>ru</a:t>
            </a:r>
            <a:endParaRPr lang="en-US" sz="2000" b="1" dirty="0">
              <a:solidFill>
                <a:srgbClr val="AC3E20"/>
              </a:solidFill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rgbClr val="AC3E20"/>
                </a:solidFill>
              </a:rPr>
              <a:t>http://dvrumc.dvfu.ru/</a:t>
            </a:r>
            <a:endParaRPr lang="ru-RU" sz="2000" b="1" dirty="0">
              <a:solidFill>
                <a:srgbClr val="AC3E20"/>
              </a:solidFill>
            </a:endParaRPr>
          </a:p>
          <a:p>
            <a:pPr eaLnBrk="0" hangingPunct="0">
              <a:defRPr/>
            </a:pPr>
            <a:endParaRPr lang="en-US" sz="32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 eaLnBrk="0" hangingPunct="0">
              <a:defRPr/>
            </a:pPr>
            <a:endParaRPr lang="ru-RU" sz="32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4808" y="4005064"/>
            <a:ext cx="7488238" cy="3698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spc="-50" dirty="0">
              <a:solidFill>
                <a:srgbClr val="4F81B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2048" y="257175"/>
            <a:ext cx="7489825" cy="4247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-5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656" y="339181"/>
            <a:ext cx="715525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Вузы ДВФО, реализующие инженерно-техническое образование </a:t>
            </a:r>
            <a:endParaRPr lang="ru-RU" sz="2400" b="1" spc="-50" dirty="0">
              <a:solidFill>
                <a:srgbClr val="2C4C72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344488" y="1460136"/>
            <a:ext cx="9001000" cy="18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ДВФУ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МГУ им. адм. Г.И.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Невельского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Дальрыбвтуз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ТОВВМУ,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ВГУЭС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ПГСХА,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ТОГУ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КнАГУ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ДВГУПС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АмГПГУ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ХГУЭП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ХИИК,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АмГУ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БГПУ,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ДальГАУ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СВФУ,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ЯГСХА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СахГУ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СахГТИ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КамГТУ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КамГУ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СВГУ,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ПГУ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ЗабГУ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ЗабИЖТ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ИрГУПС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БГСХА,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БГУ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, ВСГУТУ,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A83C0C"/>
                </a:solidFill>
                <a:effectLst/>
                <a:uLnTx/>
                <a:uFillTx/>
                <a:latin typeface="Calibri" pitchFamily="34" charset="0"/>
              </a:rPr>
              <a:t>ТИ (филиал СВФУ в г. Нерюнгри) 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2C4C72"/>
                </a:solidFill>
                <a:effectLst/>
                <a:uLnTx/>
                <a:uFillTx/>
                <a:latin typeface="Calibri" pitchFamily="34" charset="0"/>
              </a:rPr>
              <a:t>– 30 вузов.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sz="1800" b="1" i="1" kern="0" dirty="0" smtClean="0">
                <a:solidFill>
                  <a:srgbClr val="2C4C72"/>
                </a:solidFill>
              </a:rPr>
              <a:t>Важнейшая задача – обеспечение </a:t>
            </a:r>
            <a:r>
              <a:rPr lang="ru-RU" altLang="ru-RU" sz="1800" b="1" i="1" kern="0" dirty="0" smtClean="0">
                <a:solidFill>
                  <a:srgbClr val="2C4C72"/>
                </a:solidFill>
              </a:rPr>
              <a:t>высокого качества инженерного </a:t>
            </a:r>
            <a:r>
              <a:rPr lang="ru-RU" altLang="ru-RU" sz="1800" b="1" i="1" kern="0" dirty="0" smtClean="0">
                <a:solidFill>
                  <a:srgbClr val="2C4C72"/>
                </a:solidFill>
              </a:rPr>
              <a:t>образования, востребованного экономикой региона</a:t>
            </a:r>
            <a:endParaRPr kumimoji="0" lang="ru-RU" altLang="ru-RU" sz="1800" b="1" i="1" u="none" strike="noStrike" kern="0" cap="none" spc="0" normalizeH="0" baseline="0" noProof="0" dirty="0">
              <a:ln>
                <a:noFill/>
              </a:ln>
              <a:solidFill>
                <a:srgbClr val="2C4C72"/>
              </a:solidFill>
              <a:effectLst/>
              <a:uLnTx/>
              <a:uFillTx/>
            </a:endParaRPr>
          </a:p>
        </p:txBody>
      </p:sp>
      <p:pic>
        <p:nvPicPr>
          <p:cNvPr id="10" name="Рисунок 9" descr="C:\Users\BerdievOSH572\Desktop\ФОТО\IMG_13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7" y="5598148"/>
            <a:ext cx="1313275" cy="91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89" y="4550271"/>
            <a:ext cx="1397035" cy="930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9"/>
          <a:stretch/>
        </p:blipFill>
        <p:spPr>
          <a:xfrm>
            <a:off x="4325878" y="4571624"/>
            <a:ext cx="1367231" cy="9090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81" y="4557285"/>
            <a:ext cx="1477458" cy="9234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19" y="5584827"/>
            <a:ext cx="1408016" cy="9042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07" y="5598148"/>
            <a:ext cx="1449405" cy="935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3" y="5588214"/>
            <a:ext cx="1355980" cy="9046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10" y="4587678"/>
            <a:ext cx="1411217" cy="9180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75" y="4550271"/>
            <a:ext cx="1382962" cy="9219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15" y="3563022"/>
            <a:ext cx="1395210" cy="9330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1333"/>
          <a:stretch/>
        </p:blipFill>
        <p:spPr>
          <a:xfrm>
            <a:off x="7005893" y="3552817"/>
            <a:ext cx="1371958" cy="9330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r="12890"/>
          <a:stretch/>
        </p:blipFill>
        <p:spPr>
          <a:xfrm>
            <a:off x="8787840" y="4586533"/>
            <a:ext cx="978409" cy="9204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89" y="3561550"/>
            <a:ext cx="1231640" cy="9245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9" y="3494063"/>
            <a:ext cx="1386264" cy="9482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7" y="4532475"/>
            <a:ext cx="1242512" cy="9328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84" y="3552817"/>
            <a:ext cx="1414571" cy="9482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7" y="3481812"/>
            <a:ext cx="1290713" cy="96803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11" y="3561550"/>
            <a:ext cx="1370449" cy="9330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40" y="5589240"/>
            <a:ext cx="1349769" cy="8998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5"/>
          <a:stretch/>
        </p:blipFill>
        <p:spPr>
          <a:xfrm>
            <a:off x="7276952" y="5588475"/>
            <a:ext cx="1271301" cy="9549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/>
          <a:stretch/>
        </p:blipFill>
        <p:spPr>
          <a:xfrm>
            <a:off x="8581989" y="5571289"/>
            <a:ext cx="1255273" cy="9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1" descr="карта_чистая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136650"/>
            <a:ext cx="91725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3589338" y="3917950"/>
            <a:ext cx="142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AC3E2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Россия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5967413" y="3429000"/>
            <a:ext cx="156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AC3E2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ДВ регион</a:t>
            </a:r>
          </a:p>
        </p:txBody>
      </p:sp>
      <p:sp>
        <p:nvSpPr>
          <p:cNvPr id="2055" name="Rectangle 22"/>
          <p:cNvSpPr>
            <a:spLocks noChangeArrowheads="1"/>
          </p:cNvSpPr>
          <p:nvPr/>
        </p:nvSpPr>
        <p:spPr bwMode="auto">
          <a:xfrm>
            <a:off x="1285875" y="3284538"/>
            <a:ext cx="18716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5" rIns="91362" bIns="45675" anchor="ctr"/>
          <a:lstStyle/>
          <a:p>
            <a:pPr algn="ctr">
              <a:defRPr/>
            </a:pPr>
            <a:r>
              <a:rPr lang="ru-RU" sz="1600" b="1" dirty="0">
                <a:solidFill>
                  <a:srgbClr val="345A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Москва</a:t>
            </a:r>
          </a:p>
        </p:txBody>
      </p:sp>
      <p:sp>
        <p:nvSpPr>
          <p:cNvPr id="9222" name="Rectangle 23"/>
          <p:cNvSpPr>
            <a:spLocks noChangeArrowheads="1"/>
          </p:cNvSpPr>
          <p:nvPr/>
        </p:nvSpPr>
        <p:spPr bwMode="auto">
          <a:xfrm>
            <a:off x="7708106" y="4711700"/>
            <a:ext cx="1870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345A88"/>
                </a:solidFill>
                <a:cs typeface="Arial" panose="020B0604020202020204" pitchFamily="34" charset="0"/>
              </a:rPr>
              <a:t>Региональные отделения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345A88"/>
                </a:solidFill>
                <a:cs typeface="Arial" panose="020B0604020202020204" pitchFamily="34" charset="0"/>
              </a:rPr>
              <a:t>РПС, ОНФ и др.</a:t>
            </a:r>
          </a:p>
        </p:txBody>
      </p:sp>
      <p:sp>
        <p:nvSpPr>
          <p:cNvPr id="9223" name="Rectangle 24"/>
          <p:cNvSpPr>
            <a:spLocks noChangeArrowheads="1"/>
          </p:cNvSpPr>
          <p:nvPr/>
        </p:nvSpPr>
        <p:spPr bwMode="auto">
          <a:xfrm>
            <a:off x="6486274" y="5626071"/>
            <a:ext cx="18716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345A88"/>
                </a:solidFill>
                <a:cs typeface="Arial" panose="020B0604020202020204" pitchFamily="34" charset="0"/>
              </a:rPr>
              <a:t>Владивосток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989189" y="1035844"/>
            <a:ext cx="3978324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5" rIns="91362" bIns="45675"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345A88"/>
                </a:solidFill>
                <a:latin typeface="Arial" charset="0"/>
                <a:cs typeface="Arial" charset="0"/>
              </a:rPr>
              <a:t>ДВ РУМЦ: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rgbClr val="AC3E20"/>
                </a:solidFill>
                <a:latin typeface="Arial" charset="0"/>
                <a:cs typeface="Arial" charset="0"/>
              </a:rPr>
              <a:t>55 </a:t>
            </a:r>
            <a:r>
              <a:rPr lang="ru-RU" sz="1600" b="1" i="1" dirty="0">
                <a:solidFill>
                  <a:srgbClr val="AC3E20"/>
                </a:solidFill>
                <a:latin typeface="Arial" charset="0"/>
                <a:cs typeface="Arial" charset="0"/>
              </a:rPr>
              <a:t>вузов - </a:t>
            </a:r>
            <a:r>
              <a:rPr lang="ru-RU" sz="1600" b="1" i="1" dirty="0" smtClean="0">
                <a:solidFill>
                  <a:srgbClr val="AC3E20"/>
                </a:solidFill>
                <a:latin typeface="Arial" charset="0"/>
                <a:cs typeface="Arial" charset="0"/>
              </a:rPr>
              <a:t>23 </a:t>
            </a:r>
            <a:r>
              <a:rPr lang="ru-RU" sz="1600" b="1" i="1" dirty="0">
                <a:solidFill>
                  <a:srgbClr val="AC3E20"/>
                </a:solidFill>
                <a:latin typeface="Arial" charset="0"/>
                <a:cs typeface="Arial" charset="0"/>
              </a:rPr>
              <a:t>университета,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rgbClr val="AC3E20"/>
                </a:solidFill>
                <a:latin typeface="Arial" charset="0"/>
                <a:cs typeface="Arial" charset="0"/>
              </a:rPr>
              <a:t>6 </a:t>
            </a:r>
            <a:r>
              <a:rPr lang="ru-RU" sz="1600" b="1" i="1" dirty="0">
                <a:solidFill>
                  <a:srgbClr val="AC3E20"/>
                </a:solidFill>
                <a:latin typeface="Arial" charset="0"/>
                <a:cs typeface="Arial" charset="0"/>
              </a:rPr>
              <a:t>академий, </a:t>
            </a:r>
            <a:r>
              <a:rPr lang="ru-RU" sz="1600" b="1" i="1" dirty="0" smtClean="0">
                <a:solidFill>
                  <a:srgbClr val="AC3E20"/>
                </a:solidFill>
                <a:latin typeface="Arial" charset="0"/>
                <a:cs typeface="Arial" charset="0"/>
              </a:rPr>
              <a:t>9 институтов,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rgbClr val="AC3E20"/>
                </a:solidFill>
                <a:latin typeface="Arial" charset="0"/>
                <a:cs typeface="Arial" charset="0"/>
              </a:rPr>
              <a:t>16 филиалов центральных вузов</a:t>
            </a:r>
            <a:endParaRPr lang="ru-RU" sz="1600" b="1" i="1" dirty="0">
              <a:solidFill>
                <a:srgbClr val="AC3E2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1600" b="1" dirty="0">
              <a:solidFill>
                <a:srgbClr val="105F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225" name="Rectangle 23"/>
          <p:cNvSpPr>
            <a:spLocks noChangeArrowheads="1"/>
          </p:cNvSpPr>
          <p:nvPr/>
        </p:nvSpPr>
        <p:spPr bwMode="auto">
          <a:xfrm>
            <a:off x="3504145" y="1216117"/>
            <a:ext cx="24971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ДВФО: 11 субъектов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Российской Федерации</a:t>
            </a:r>
            <a:r>
              <a:rPr lang="ru-RU" altLang="ru-RU" sz="1600" b="1" i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226" name="Rectangle 23"/>
          <p:cNvSpPr>
            <a:spLocks noChangeArrowheads="1"/>
          </p:cNvSpPr>
          <p:nvPr/>
        </p:nvSpPr>
        <p:spPr bwMode="auto">
          <a:xfrm>
            <a:off x="4421982" y="1948559"/>
            <a:ext cx="24971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РСПП: Координационный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совет в ДВФО 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6396038" y="6176963"/>
            <a:ext cx="2498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5" rIns="91362" bIns="45675"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А Т Р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7161213" y="2201863"/>
            <a:ext cx="484187" cy="328612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62" tIns="45675" rIns="91362" bIns="45675" anchor="ctr"/>
          <a:lstStyle/>
          <a:p>
            <a:pPr algn="ctr" defTabSz="91359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C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2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50050" y="6369050"/>
            <a:ext cx="23114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412D7F-DE10-43FD-9460-0F6ADF3A61C9}" type="slidenum">
              <a:rPr lang="ru-RU" altLang="ru-RU" sz="14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9230" name="Rectangle 23"/>
          <p:cNvSpPr>
            <a:spLocks noChangeArrowheads="1"/>
          </p:cNvSpPr>
          <p:nvPr/>
        </p:nvSpPr>
        <p:spPr bwMode="auto">
          <a:xfrm>
            <a:off x="5038840" y="2496066"/>
            <a:ext cx="2498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345A88"/>
                </a:solidFill>
                <a:cs typeface="Arial" panose="020B0604020202020204" pitchFamily="34" charset="0"/>
              </a:rPr>
              <a:t>ДВО РАН</a:t>
            </a:r>
          </a:p>
        </p:txBody>
      </p:sp>
      <p:sp>
        <p:nvSpPr>
          <p:cNvPr id="9231" name="Rectangle 23"/>
          <p:cNvSpPr>
            <a:spLocks noChangeArrowheads="1"/>
          </p:cNvSpPr>
          <p:nvPr/>
        </p:nvSpPr>
        <p:spPr bwMode="auto">
          <a:xfrm>
            <a:off x="7645400" y="2128838"/>
            <a:ext cx="2498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Совет ректоров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вузов ДВФО</a:t>
            </a:r>
          </a:p>
        </p:txBody>
      </p:sp>
      <p:sp>
        <p:nvSpPr>
          <p:cNvPr id="9232" name="Rectangle 23"/>
          <p:cNvSpPr>
            <a:spLocks noChangeArrowheads="1"/>
          </p:cNvSpPr>
          <p:nvPr/>
        </p:nvSpPr>
        <p:spPr bwMode="auto">
          <a:xfrm>
            <a:off x="7524750" y="2611438"/>
            <a:ext cx="2498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Министерство РФ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по развитию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Дальнего Востока</a:t>
            </a:r>
          </a:p>
        </p:txBody>
      </p:sp>
      <p:sp>
        <p:nvSpPr>
          <p:cNvPr id="9233" name="Rectangle 23"/>
          <p:cNvSpPr>
            <a:spLocks noChangeArrowheads="1"/>
          </p:cNvSpPr>
          <p:nvPr/>
        </p:nvSpPr>
        <p:spPr bwMode="auto">
          <a:xfrm>
            <a:off x="4576763" y="3051175"/>
            <a:ext cx="2498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Межрегиональная Ассоциация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«Дальний Восток и Забайкалье» </a:t>
            </a:r>
          </a:p>
        </p:txBody>
      </p:sp>
      <p:sp>
        <p:nvSpPr>
          <p:cNvPr id="9234" name="Rectangle 23"/>
          <p:cNvSpPr>
            <a:spLocks noChangeArrowheads="1"/>
          </p:cNvSpPr>
          <p:nvPr/>
        </p:nvSpPr>
        <p:spPr bwMode="auto">
          <a:xfrm>
            <a:off x="7505700" y="3251048"/>
            <a:ext cx="2498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Региональные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отделения АИОР</a:t>
            </a:r>
          </a:p>
        </p:txBody>
      </p:sp>
      <p:sp>
        <p:nvSpPr>
          <p:cNvPr id="9235" name="Rectangle 23"/>
          <p:cNvSpPr>
            <a:spLocks noChangeArrowheads="1"/>
          </p:cNvSpPr>
          <p:nvPr/>
        </p:nvSpPr>
        <p:spPr bwMode="auto">
          <a:xfrm>
            <a:off x="7483526" y="3738563"/>
            <a:ext cx="24971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ДВ отделения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РИА, МАН ВШ и др.</a:t>
            </a:r>
          </a:p>
        </p:txBody>
      </p:sp>
      <p:sp>
        <p:nvSpPr>
          <p:cNvPr id="9236" name="Rectangle 23"/>
          <p:cNvSpPr>
            <a:spLocks noChangeArrowheads="1"/>
          </p:cNvSpPr>
          <p:nvPr/>
        </p:nvSpPr>
        <p:spPr bwMode="auto">
          <a:xfrm>
            <a:off x="4497439" y="3773488"/>
            <a:ext cx="24987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Региональные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отделения 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ОПОРЫ России,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Деловой России</a:t>
            </a:r>
          </a:p>
        </p:txBody>
      </p:sp>
      <p:sp>
        <p:nvSpPr>
          <p:cNvPr id="9237" name="Rectangle 23"/>
          <p:cNvSpPr>
            <a:spLocks noChangeArrowheads="1"/>
          </p:cNvSpPr>
          <p:nvPr/>
        </p:nvSpPr>
        <p:spPr bwMode="auto">
          <a:xfrm>
            <a:off x="5027613" y="4684713"/>
            <a:ext cx="2497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ДВ объединение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промышленников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и предпринимателей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93699" y="248117"/>
            <a:ext cx="74882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cs typeface="Arial" panose="020B0604020202020204" pitchFamily="34" charset="0"/>
              </a:rPr>
              <a:t>Территория ДВФО - Дальний Восток </a:t>
            </a:r>
            <a:r>
              <a:rPr lang="ru-RU" sz="2400" b="1" spc="-50" dirty="0">
                <a:solidFill>
                  <a:srgbClr val="345A88"/>
                </a:solidFill>
                <a:cs typeface="Arial" panose="020B0604020202020204" pitchFamily="34" charset="0"/>
              </a:rPr>
              <a:t>и </a:t>
            </a:r>
            <a:r>
              <a:rPr lang="ru-RU" sz="2400" b="1" spc="-50" dirty="0" smtClean="0">
                <a:solidFill>
                  <a:srgbClr val="345A88"/>
                </a:solidFill>
                <a:cs typeface="Arial" panose="020B0604020202020204" pitchFamily="34" charset="0"/>
              </a:rPr>
              <a:t>Забайкалье</a:t>
            </a:r>
            <a:endParaRPr lang="ru-RU" sz="2400" b="1" spc="-50" dirty="0">
              <a:solidFill>
                <a:srgbClr val="345A88"/>
              </a:solidFill>
              <a:cs typeface="Arial" panose="020B0604020202020204" pitchFamily="34" charset="0"/>
            </a:endParaRPr>
          </a:p>
        </p:txBody>
      </p:sp>
      <p:pic>
        <p:nvPicPr>
          <p:cNvPr id="9239" name="Picture 2" descr="D:\Fatkulin\Desktop\логотип ДВ РУМЦ новый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4625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8823325" y="4425950"/>
            <a:ext cx="79375" cy="111125"/>
          </a:xfrm>
          <a:custGeom>
            <a:avLst/>
            <a:gdLst>
              <a:gd name="connsiteX0" fmla="*/ 35257 w 78389"/>
              <a:gd name="connsiteY0" fmla="*/ 0 h 112143"/>
              <a:gd name="connsiteX1" fmla="*/ 35257 w 78389"/>
              <a:gd name="connsiteY1" fmla="*/ 0 h 112143"/>
              <a:gd name="connsiteX2" fmla="*/ 9378 w 78389"/>
              <a:gd name="connsiteY2" fmla="*/ 69011 h 112143"/>
              <a:gd name="connsiteX3" fmla="*/ 752 w 78389"/>
              <a:gd name="connsiteY3" fmla="*/ 94891 h 112143"/>
              <a:gd name="connsiteX4" fmla="*/ 26631 w 78389"/>
              <a:gd name="connsiteY4" fmla="*/ 112143 h 112143"/>
              <a:gd name="connsiteX5" fmla="*/ 52510 w 78389"/>
              <a:gd name="connsiteY5" fmla="*/ 103517 h 112143"/>
              <a:gd name="connsiteX6" fmla="*/ 78389 w 78389"/>
              <a:gd name="connsiteY6" fmla="*/ 51758 h 112143"/>
              <a:gd name="connsiteX7" fmla="*/ 35257 w 78389"/>
              <a:gd name="connsiteY7" fmla="*/ 0 h 1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89" h="112143">
                <a:moveTo>
                  <a:pt x="35257" y="0"/>
                </a:moveTo>
                <a:lnTo>
                  <a:pt x="35257" y="0"/>
                </a:lnTo>
                <a:cubicBezTo>
                  <a:pt x="26631" y="23004"/>
                  <a:pt x="17774" y="45922"/>
                  <a:pt x="9378" y="69011"/>
                </a:cubicBezTo>
                <a:cubicBezTo>
                  <a:pt x="6271" y="77557"/>
                  <a:pt x="-2625" y="86448"/>
                  <a:pt x="752" y="94891"/>
                </a:cubicBezTo>
                <a:cubicBezTo>
                  <a:pt x="4602" y="104517"/>
                  <a:pt x="18005" y="106392"/>
                  <a:pt x="26631" y="112143"/>
                </a:cubicBezTo>
                <a:cubicBezTo>
                  <a:pt x="35257" y="109268"/>
                  <a:pt x="45410" y="109197"/>
                  <a:pt x="52510" y="103517"/>
                </a:cubicBezTo>
                <a:cubicBezTo>
                  <a:pt x="67714" y="91354"/>
                  <a:pt x="72706" y="68807"/>
                  <a:pt x="78389" y="51758"/>
                </a:cubicBezTo>
                <a:cubicBezTo>
                  <a:pt x="67944" y="20423"/>
                  <a:pt x="42446" y="8626"/>
                  <a:pt x="35257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241" name="Rectangle 23"/>
          <p:cNvSpPr>
            <a:spLocks noChangeArrowheads="1"/>
          </p:cNvSpPr>
          <p:nvPr/>
        </p:nvSpPr>
        <p:spPr bwMode="auto">
          <a:xfrm>
            <a:off x="7711920" y="5207002"/>
            <a:ext cx="24971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err="1" smtClean="0">
                <a:solidFill>
                  <a:srgbClr val="345A88"/>
                </a:solidFill>
                <a:cs typeface="Arial" panose="020B0604020202020204" pitchFamily="34" charset="0"/>
              </a:rPr>
              <a:t>СоюзМаш</a:t>
            </a: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Ассоциация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Строителей и др.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9751382" y="5589588"/>
            <a:ext cx="60325" cy="90487"/>
          </a:xfrm>
          <a:custGeom>
            <a:avLst/>
            <a:gdLst>
              <a:gd name="connsiteX0" fmla="*/ 0 w 60385"/>
              <a:gd name="connsiteY0" fmla="*/ 0 h 89749"/>
              <a:gd name="connsiteX1" fmla="*/ 0 w 60385"/>
              <a:gd name="connsiteY1" fmla="*/ 0 h 89749"/>
              <a:gd name="connsiteX2" fmla="*/ 17252 w 60385"/>
              <a:gd name="connsiteY2" fmla="*/ 77637 h 89749"/>
              <a:gd name="connsiteX3" fmla="*/ 43132 w 60385"/>
              <a:gd name="connsiteY3" fmla="*/ 86264 h 89749"/>
              <a:gd name="connsiteX4" fmla="*/ 25879 w 60385"/>
              <a:gd name="connsiteY4" fmla="*/ 51758 h 89749"/>
              <a:gd name="connsiteX5" fmla="*/ 34505 w 60385"/>
              <a:gd name="connsiteY5" fmla="*/ 25879 h 89749"/>
              <a:gd name="connsiteX6" fmla="*/ 60385 w 60385"/>
              <a:gd name="connsiteY6" fmla="*/ 8626 h 89749"/>
              <a:gd name="connsiteX7" fmla="*/ 51758 w 60385"/>
              <a:gd name="connsiteY7" fmla="*/ 43132 h 89749"/>
              <a:gd name="connsiteX8" fmla="*/ 0 w 60385"/>
              <a:gd name="connsiteY8" fmla="*/ 0 h 8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5" h="89749">
                <a:moveTo>
                  <a:pt x="0" y="0"/>
                </a:moveTo>
                <a:lnTo>
                  <a:pt x="0" y="0"/>
                </a:lnTo>
                <a:cubicBezTo>
                  <a:pt x="5751" y="25879"/>
                  <a:pt x="5396" y="53926"/>
                  <a:pt x="17252" y="77637"/>
                </a:cubicBezTo>
                <a:cubicBezTo>
                  <a:pt x="21319" y="85770"/>
                  <a:pt x="40256" y="94891"/>
                  <a:pt x="43132" y="86264"/>
                </a:cubicBezTo>
                <a:cubicBezTo>
                  <a:pt x="47199" y="74064"/>
                  <a:pt x="31630" y="63260"/>
                  <a:pt x="25879" y="51758"/>
                </a:cubicBezTo>
                <a:cubicBezTo>
                  <a:pt x="28754" y="43132"/>
                  <a:pt x="28825" y="32979"/>
                  <a:pt x="34505" y="25879"/>
                </a:cubicBezTo>
                <a:cubicBezTo>
                  <a:pt x="40982" y="17783"/>
                  <a:pt x="60385" y="8626"/>
                  <a:pt x="60385" y="8626"/>
                </a:cubicBezTo>
                <a:lnTo>
                  <a:pt x="51758" y="431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8634413" y="5184775"/>
            <a:ext cx="17462" cy="88900"/>
          </a:xfrm>
          <a:custGeom>
            <a:avLst/>
            <a:gdLst>
              <a:gd name="connsiteX0" fmla="*/ 17253 w 17253"/>
              <a:gd name="connsiteY0" fmla="*/ 0 h 88060"/>
              <a:gd name="connsiteX1" fmla="*/ 17253 w 17253"/>
              <a:gd name="connsiteY1" fmla="*/ 0 h 88060"/>
              <a:gd name="connsiteX2" fmla="*/ 8627 w 17253"/>
              <a:gd name="connsiteY2" fmla="*/ 86264 h 88060"/>
              <a:gd name="connsiteX3" fmla="*/ 0 w 17253"/>
              <a:gd name="connsiteY3" fmla="*/ 60384 h 88060"/>
              <a:gd name="connsiteX4" fmla="*/ 8627 w 17253"/>
              <a:gd name="connsiteY4" fmla="*/ 25879 h 88060"/>
              <a:gd name="connsiteX5" fmla="*/ 17253 w 17253"/>
              <a:gd name="connsiteY5" fmla="*/ 0 h 8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53" h="88060">
                <a:moveTo>
                  <a:pt x="17253" y="0"/>
                </a:moveTo>
                <a:lnTo>
                  <a:pt x="17253" y="0"/>
                </a:lnTo>
                <a:cubicBezTo>
                  <a:pt x="14378" y="28755"/>
                  <a:pt x="16566" y="58478"/>
                  <a:pt x="8627" y="86264"/>
                </a:cubicBezTo>
                <a:cubicBezTo>
                  <a:pt x="6129" y="95007"/>
                  <a:pt x="0" y="69477"/>
                  <a:pt x="0" y="60384"/>
                </a:cubicBezTo>
                <a:cubicBezTo>
                  <a:pt x="0" y="48528"/>
                  <a:pt x="5370" y="37279"/>
                  <a:pt x="8627" y="25879"/>
                </a:cubicBezTo>
                <a:cubicBezTo>
                  <a:pt x="11125" y="17136"/>
                  <a:pt x="15815" y="4313"/>
                  <a:pt x="17253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8591550" y="5702300"/>
            <a:ext cx="42863" cy="68263"/>
          </a:xfrm>
          <a:custGeom>
            <a:avLst/>
            <a:gdLst>
              <a:gd name="connsiteX0" fmla="*/ 0 w 43133"/>
              <a:gd name="connsiteY0" fmla="*/ 0 h 69012"/>
              <a:gd name="connsiteX1" fmla="*/ 0 w 43133"/>
              <a:gd name="connsiteY1" fmla="*/ 0 h 69012"/>
              <a:gd name="connsiteX2" fmla="*/ 0 w 43133"/>
              <a:gd name="connsiteY2" fmla="*/ 51759 h 69012"/>
              <a:gd name="connsiteX3" fmla="*/ 43133 w 43133"/>
              <a:gd name="connsiteY3" fmla="*/ 25880 h 69012"/>
              <a:gd name="connsiteX4" fmla="*/ 34506 w 43133"/>
              <a:gd name="connsiteY4" fmla="*/ 69012 h 6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33" h="69012">
                <a:moveTo>
                  <a:pt x="0" y="0"/>
                </a:moveTo>
                <a:lnTo>
                  <a:pt x="0" y="0"/>
                </a:lnTo>
                <a:lnTo>
                  <a:pt x="0" y="51759"/>
                </a:lnTo>
                <a:lnTo>
                  <a:pt x="43133" y="25880"/>
                </a:lnTo>
                <a:lnTo>
                  <a:pt x="34506" y="6901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8628063" y="4954588"/>
            <a:ext cx="123825" cy="147637"/>
          </a:xfrm>
          <a:custGeom>
            <a:avLst/>
            <a:gdLst>
              <a:gd name="connsiteX0" fmla="*/ 81086 w 124218"/>
              <a:gd name="connsiteY0" fmla="*/ 86560 h 147047"/>
              <a:gd name="connsiteX1" fmla="*/ 81086 w 124218"/>
              <a:gd name="connsiteY1" fmla="*/ 86560 h 147047"/>
              <a:gd name="connsiteX2" fmla="*/ 12074 w 124218"/>
              <a:gd name="connsiteY2" fmla="*/ 121066 h 147047"/>
              <a:gd name="connsiteX3" fmla="*/ 3448 w 124218"/>
              <a:gd name="connsiteY3" fmla="*/ 146945 h 147047"/>
              <a:gd name="connsiteX4" fmla="*/ 55206 w 124218"/>
              <a:gd name="connsiteY4" fmla="*/ 112440 h 147047"/>
              <a:gd name="connsiteX5" fmla="*/ 72459 w 124218"/>
              <a:gd name="connsiteY5" fmla="*/ 86560 h 147047"/>
              <a:gd name="connsiteX6" fmla="*/ 98339 w 124218"/>
              <a:gd name="connsiteY6" fmla="*/ 77934 h 147047"/>
              <a:gd name="connsiteX7" fmla="*/ 106965 w 124218"/>
              <a:gd name="connsiteY7" fmla="*/ 52055 h 147047"/>
              <a:gd name="connsiteX8" fmla="*/ 124218 w 124218"/>
              <a:gd name="connsiteY8" fmla="*/ 26176 h 147047"/>
              <a:gd name="connsiteX9" fmla="*/ 115591 w 124218"/>
              <a:gd name="connsiteY9" fmla="*/ 296 h 147047"/>
              <a:gd name="connsiteX10" fmla="*/ 72459 w 124218"/>
              <a:gd name="connsiteY10" fmla="*/ 43428 h 147047"/>
              <a:gd name="connsiteX11" fmla="*/ 81086 w 124218"/>
              <a:gd name="connsiteY11" fmla="*/ 86560 h 1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218" h="147047">
                <a:moveTo>
                  <a:pt x="81086" y="86560"/>
                </a:moveTo>
                <a:lnTo>
                  <a:pt x="81086" y="86560"/>
                </a:lnTo>
                <a:cubicBezTo>
                  <a:pt x="58082" y="98062"/>
                  <a:pt x="32376" y="105276"/>
                  <a:pt x="12074" y="121066"/>
                </a:cubicBezTo>
                <a:cubicBezTo>
                  <a:pt x="4896" y="126649"/>
                  <a:pt x="-5468" y="148728"/>
                  <a:pt x="3448" y="146945"/>
                </a:cubicBezTo>
                <a:cubicBezTo>
                  <a:pt x="23780" y="142879"/>
                  <a:pt x="55206" y="112440"/>
                  <a:pt x="55206" y="112440"/>
                </a:cubicBezTo>
                <a:cubicBezTo>
                  <a:pt x="60957" y="103813"/>
                  <a:pt x="64363" y="93037"/>
                  <a:pt x="72459" y="86560"/>
                </a:cubicBezTo>
                <a:cubicBezTo>
                  <a:pt x="79560" y="80880"/>
                  <a:pt x="91909" y="84364"/>
                  <a:pt x="98339" y="77934"/>
                </a:cubicBezTo>
                <a:cubicBezTo>
                  <a:pt x="104769" y="71504"/>
                  <a:pt x="102899" y="60188"/>
                  <a:pt x="106965" y="52055"/>
                </a:cubicBezTo>
                <a:cubicBezTo>
                  <a:pt x="111602" y="42782"/>
                  <a:pt x="118467" y="34802"/>
                  <a:pt x="124218" y="26176"/>
                </a:cubicBezTo>
                <a:cubicBezTo>
                  <a:pt x="121342" y="17549"/>
                  <a:pt x="124413" y="2502"/>
                  <a:pt x="115591" y="296"/>
                </a:cubicBezTo>
                <a:cubicBezTo>
                  <a:pt x="99161" y="-3812"/>
                  <a:pt x="77388" y="36035"/>
                  <a:pt x="72459" y="43428"/>
                </a:cubicBezTo>
                <a:cubicBezTo>
                  <a:pt x="62547" y="73166"/>
                  <a:pt x="79648" y="79371"/>
                  <a:pt x="81086" y="8656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8824913" y="466725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8453438" y="53832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 rot="1917655">
            <a:off x="5622521" y="4497158"/>
            <a:ext cx="887631" cy="1364146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4251325" y="5825218"/>
            <a:ext cx="2498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5" rIns="91362" bIns="45675"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Забайкалье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6726362" y="2723886"/>
            <a:ext cx="998528" cy="32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АРЧК</a:t>
            </a: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1074664" y="6022747"/>
            <a:ext cx="3978324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5" rIns="91362" bIns="45675" anchor="ctr"/>
          <a:lstStyle/>
          <a:p>
            <a:pPr algn="ctr">
              <a:defRPr/>
            </a:pPr>
            <a:r>
              <a:rPr lang="ru-RU" sz="14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Кла́стер</a:t>
            </a:r>
            <a:r>
              <a:rPr lang="ru-RU" sz="14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sz="12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(англ. </a:t>
            </a:r>
            <a:r>
              <a:rPr lang="ru-RU" sz="12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cluster</a:t>
            </a:r>
            <a:r>
              <a:rPr lang="ru-RU" sz="12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— скопление, кисть, рой) — объединение </a:t>
            </a:r>
            <a:endParaRPr lang="ru-RU" sz="1200" b="1" i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нескольких </a:t>
            </a:r>
            <a:r>
              <a:rPr lang="ru-RU" sz="12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однородных элементов, </a:t>
            </a:r>
            <a:r>
              <a:rPr lang="ru-RU" sz="1200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которое </a:t>
            </a:r>
            <a:r>
              <a:rPr lang="ru-RU" sz="12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может </a:t>
            </a:r>
            <a:r>
              <a:rPr lang="ru-RU" sz="1200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рассматриваться 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как </a:t>
            </a:r>
            <a:r>
              <a:rPr lang="ru-RU" sz="12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самостоятельная единица, обладающая определёнными свойствами.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7321062" y="4142583"/>
            <a:ext cx="24971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ДВ НЦ РАО</a:t>
            </a: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6750050" y="3917840"/>
            <a:ext cx="998528" cy="32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2" tIns="45675" rIns="91362" bIns="4567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 err="1" smtClean="0">
                <a:solidFill>
                  <a:srgbClr val="345A88"/>
                </a:solidFill>
                <a:cs typeface="Arial" panose="020B0604020202020204" pitchFamily="34" charset="0"/>
              </a:rPr>
              <a:t>Обш</a:t>
            </a:r>
            <a:r>
              <a:rPr lang="ru-RU" altLang="ru-RU" sz="14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. Советы,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345A88"/>
                </a:solidFill>
                <a:cs typeface="Arial" panose="020B0604020202020204" pitchFamily="34" charset="0"/>
              </a:rPr>
              <a:t>палаты</a:t>
            </a:r>
          </a:p>
        </p:txBody>
      </p:sp>
    </p:spTree>
    <p:extLst>
      <p:ext uri="{BB962C8B-B14F-4D97-AF65-F5344CB8AC3E}">
        <p14:creationId xmlns:p14="http://schemas.microsoft.com/office/powerpoint/2010/main" val="2209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1608" y="239252"/>
            <a:ext cx="748982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Дальневосточный региональный </a:t>
            </a:r>
            <a:endParaRPr lang="ru-RU" sz="2400" b="1" spc="-50" dirty="0" smtClean="0">
              <a:solidFill>
                <a:srgbClr val="345A88"/>
              </a:solidFill>
              <a:latin typeface="Calibri"/>
              <a:cs typeface="Arial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учебно-методический 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центр (ДВ РУМЦ)</a:t>
            </a:r>
          </a:p>
        </p:txBody>
      </p:sp>
      <p:pic>
        <p:nvPicPr>
          <p:cNvPr id="39939" name="Picture 2" descr="D:\Fatkulin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33" y="222250"/>
            <a:ext cx="816918" cy="9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2289" y="1162355"/>
            <a:ext cx="9288462" cy="1015376"/>
          </a:xfrm>
          <a:prstGeom prst="rect">
            <a:avLst/>
          </a:prstGeom>
          <a:noFill/>
        </p:spPr>
        <p:txBody>
          <a:bodyPr wrap="square" lIns="91194" tIns="45578" rIns="91194" bIns="4557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-50" dirty="0">
                <a:solidFill>
                  <a:srgbClr val="F79646">
                    <a:lumMod val="50000"/>
                  </a:srgbClr>
                </a:solidFill>
                <a:latin typeface="Calibri"/>
                <a:cs typeface="Arial" pitchFamily="34" charset="0"/>
              </a:rPr>
              <a:t>	</a:t>
            </a:r>
            <a:r>
              <a:rPr lang="ru-RU" sz="2000" b="1" i="1" spc="-50" dirty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Согласно Типового положения о РУМЦ (утв. приказом Минобразования России от 22.11.1999 г. № 941</a:t>
            </a:r>
            <a:r>
              <a:rPr lang="ru-RU" sz="2000" b="1" i="1" spc="-50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), Положения </a:t>
            </a:r>
            <a:r>
              <a:rPr lang="ru-RU" sz="2000" b="1" i="1" spc="-50" dirty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о ДВ РУМЦ (утв. заместителем Министра образования РФ 27.03.2000 г</a:t>
            </a:r>
            <a:r>
              <a:rPr lang="ru-RU" sz="2000" b="1" i="1" spc="-50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.), с учетом основных Положений </a:t>
            </a:r>
            <a:r>
              <a:rPr lang="ru-RU" sz="2000" b="1" i="1" spc="-50" dirty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ФЗ </a:t>
            </a:r>
            <a:r>
              <a:rPr lang="ru-RU" sz="2000" b="1" i="1" spc="-50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№ 273</a:t>
            </a:r>
            <a:endParaRPr lang="ru-RU" sz="2000" b="1" i="1" spc="-5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28543" y="2344292"/>
            <a:ext cx="9075738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94" tIns="45578" rIns="91194" bIns="45578"/>
          <a:lstStyle/>
          <a:p>
            <a:pPr algn="just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Дальневосточный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региональный учебно-методический центр высшего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образования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является </a:t>
            </a: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государственно-общественным 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объединением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в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системе высшего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образования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Российской Федерации, выполняющим функции координационного совета Министерства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науки и высшего образования России.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endParaRPr lang="ru-RU" sz="1600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	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4475" y="4062413"/>
            <a:ext cx="43973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900" b="1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Times New Roman" pitchFamily="18" charset="0"/>
              </a:rPr>
              <a:t>координация </a:t>
            </a:r>
            <a:r>
              <a:rPr lang="ru-RU" sz="1900" b="1" dirty="0">
                <a:solidFill>
                  <a:srgbClr val="4F81BD">
                    <a:lumMod val="50000"/>
                  </a:srgbClr>
                </a:solidFill>
                <a:latin typeface="Calibri"/>
                <a:cs typeface="Times New Roman" pitchFamily="18" charset="0"/>
              </a:rPr>
              <a:t>деятельности по реализации государственной образовательной политики в Дальневосточном регионе;</a:t>
            </a:r>
          </a:p>
          <a:p>
            <a:pPr marL="171450" indent="-17145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sz="800" b="1" dirty="0">
              <a:solidFill>
                <a:srgbClr val="0070C0"/>
              </a:solidFill>
              <a:latin typeface="Calibri"/>
              <a:cs typeface="Times New Roman" pitchFamily="18" charset="0"/>
            </a:endParaRP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900" b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адаптация образовательных </a:t>
            </a:r>
            <a:r>
              <a:rPr lang="ru-RU" sz="1900" b="1" dirty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программ к региональным особенностям развития науки, культуры, техники и технологии;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900" b="1" dirty="0">
              <a:solidFill>
                <a:srgbClr val="C0504D">
                  <a:lumMod val="75000"/>
                </a:srgbClr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038725" y="4062413"/>
            <a:ext cx="4397375" cy="247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900" b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обеспечение </a:t>
            </a:r>
            <a:r>
              <a:rPr lang="ru-RU" sz="1900" b="1" dirty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согласованности стратегии и методов работы региональных структурных подразделений Ф</a:t>
            </a:r>
            <a:r>
              <a:rPr lang="ru-RU" sz="1900" b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УМО в </a:t>
            </a:r>
            <a:r>
              <a:rPr lang="ru-RU" sz="1900" b="1" dirty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регионе;</a:t>
            </a:r>
          </a:p>
          <a:p>
            <a:pPr marL="171450" indent="-17145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sz="1100" b="1" dirty="0">
              <a:solidFill>
                <a:srgbClr val="AC3E20"/>
              </a:solidFill>
              <a:latin typeface="Calibri"/>
              <a:cs typeface="Times New Roman" pitchFamily="18" charset="0"/>
            </a:endParaRP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900" b="1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Times New Roman" pitchFamily="18" charset="0"/>
              </a:rPr>
              <a:t>совершенствование </a:t>
            </a:r>
            <a:r>
              <a:rPr lang="ru-RU" sz="1900" b="1" dirty="0">
                <a:solidFill>
                  <a:srgbClr val="4F81BD">
                    <a:lumMod val="50000"/>
                  </a:srgbClr>
                </a:solidFill>
                <a:latin typeface="Calibri"/>
                <a:cs typeface="Times New Roman" pitchFamily="18" charset="0"/>
              </a:rPr>
              <a:t>организации, кадрового и методического обеспечения учебного процесса в Дальневосточном регионе</a:t>
            </a:r>
            <a:r>
              <a:rPr lang="ru-RU" sz="1900" b="1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Times New Roman" pitchFamily="18" charset="0"/>
              </a:rPr>
              <a:t>.</a:t>
            </a:r>
            <a:endParaRPr lang="ru-RU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04456" y="3483917"/>
            <a:ext cx="18716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i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Times New Roman" pitchFamily="18" charset="0"/>
              </a:rPr>
              <a:t>Задачи</a:t>
            </a:r>
            <a:r>
              <a:rPr lang="ru-RU" altLang="ru-RU" sz="2400" b="1" i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07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вал 40"/>
          <p:cNvSpPr/>
          <p:nvPr/>
        </p:nvSpPr>
        <p:spPr>
          <a:xfrm>
            <a:off x="776536" y="757388"/>
            <a:ext cx="8928992" cy="49038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7169147" y="2434023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5134851" y="2691267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7169147" y="3390565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5153006" y="3958859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7197339" y="5013863"/>
            <a:ext cx="1802006" cy="1149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619758" y="4582616"/>
            <a:ext cx="3549389" cy="1124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798248" y="1767715"/>
            <a:ext cx="2979182" cy="230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4" name="Прямая соединительная линия 33"/>
          <p:cNvCxnSpPr/>
          <p:nvPr/>
        </p:nvCxnSpPr>
        <p:spPr>
          <a:xfrm>
            <a:off x="3095414" y="1777641"/>
            <a:ext cx="32052" cy="3035370"/>
          </a:xfrm>
          <a:prstGeom prst="line">
            <a:avLst/>
          </a:prstGeom>
          <a:ln w="19050">
            <a:solidFill>
              <a:srgbClr val="A8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24808" y="4005064"/>
            <a:ext cx="7488238" cy="3698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spc="-50" dirty="0">
              <a:solidFill>
                <a:srgbClr val="4F81B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8076" y="201719"/>
            <a:ext cx="7489825" cy="4247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Система ДВ РУМЦ</a:t>
            </a:r>
            <a:endParaRPr lang="ru-RU" sz="24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474153" y="3981294"/>
            <a:ext cx="1802006" cy="1149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2454035" y="3755963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8" name="Прямая соединительная линия 7"/>
          <p:cNvCxnSpPr/>
          <p:nvPr/>
        </p:nvCxnSpPr>
        <p:spPr>
          <a:xfrm>
            <a:off x="5731132" y="1767715"/>
            <a:ext cx="15357" cy="2847047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475084" y="2686336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458943" y="2968995"/>
            <a:ext cx="2016141" cy="628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13" name="Прямая соединительная линия 12"/>
          <p:cNvCxnSpPr/>
          <p:nvPr/>
        </p:nvCxnSpPr>
        <p:spPr>
          <a:xfrm>
            <a:off x="6028509" y="1138238"/>
            <a:ext cx="11595" cy="629477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sp>
        <p:nvSpPr>
          <p:cNvPr id="14" name="Скругленный прямоугольник 13"/>
          <p:cNvSpPr/>
          <p:nvPr/>
        </p:nvSpPr>
        <p:spPr>
          <a:xfrm>
            <a:off x="6778412" y="1515191"/>
            <a:ext cx="1905924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Структура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08144" y="2250289"/>
            <a:ext cx="1521493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Проекты</a:t>
            </a:r>
            <a:endParaRPr lang="ru-RU" sz="13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99349" y="3756269"/>
            <a:ext cx="1897867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Мероприятия</a:t>
            </a:r>
            <a:endParaRPr lang="ru-RU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30447" y="1028896"/>
            <a:ext cx="1346983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Функции</a:t>
            </a:r>
            <a:endParaRPr lang="ru-RU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34316" y="4407218"/>
            <a:ext cx="2019376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Планирование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14807" y="2647252"/>
            <a:ext cx="2040874" cy="53744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Вузы-участники </a:t>
            </a: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и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партнеры ДВ РУМЦ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78320" y="2276376"/>
            <a:ext cx="1918896" cy="908321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Единое информационное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пространство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15928" y="3008837"/>
            <a:ext cx="1905924" cy="69135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Научно-методическая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деятельность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43029" y="3993221"/>
            <a:ext cx="1905924" cy="54621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Экономическая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деятельность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3716" y="1361157"/>
            <a:ext cx="2868261" cy="912824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Организационно-распорядительная и нормативно-методическая и документация: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65706" y="1049988"/>
            <a:ext cx="897283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Задачи</a:t>
            </a:r>
            <a:endParaRPr lang="ru-RU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135929" y="2401977"/>
            <a:ext cx="1884093" cy="169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1400" b="1" i="1" kern="0" dirty="0" smtClean="0">
                <a:solidFill>
                  <a:srgbClr val="A83C0C"/>
                </a:solidFill>
              </a:rPr>
              <a:t>Приказы </a:t>
            </a:r>
            <a:r>
              <a:rPr lang="ru-RU" altLang="ru-RU" sz="1400" b="1" i="1" kern="0" dirty="0">
                <a:solidFill>
                  <a:srgbClr val="A83C0C"/>
                </a:solidFill>
              </a:rPr>
              <a:t>МОН РФ о создании ДВ РУМЦ, приказы по ДВФУ, положения, планы работы, протоколы, рекомендации, заключения, решения </a:t>
            </a:r>
            <a:endParaRPr lang="ru-RU" altLang="ru-RU" sz="1400" b="1" i="1" kern="0" dirty="0" smtClean="0">
              <a:solidFill>
                <a:srgbClr val="A83C0C"/>
              </a:solidFill>
            </a:endParaRPr>
          </a:p>
          <a:p>
            <a:pPr algn="just" eaLnBrk="1" fontAlgn="auto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1400" b="1" i="1" kern="0" dirty="0" smtClean="0">
                <a:solidFill>
                  <a:srgbClr val="A83C0C"/>
                </a:solidFill>
              </a:rPr>
              <a:t>и </a:t>
            </a:r>
            <a:r>
              <a:rPr lang="ru-RU" altLang="ru-RU" sz="1400" b="1" i="1" kern="0" dirty="0">
                <a:solidFill>
                  <a:srgbClr val="A83C0C"/>
                </a:solidFill>
              </a:rPr>
              <a:t>др.</a:t>
            </a:r>
          </a:p>
          <a:p>
            <a:pPr algn="ctr" eaLnBrk="1" fontAlgn="auto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altLang="ru-RU" sz="1200" b="1" i="1" kern="0" dirty="0">
              <a:solidFill>
                <a:srgbClr val="A83C0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39740" y="4897445"/>
            <a:ext cx="1346983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Отчетность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109899" y="3565872"/>
            <a:ext cx="2043792" cy="40579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Сетевые </a:t>
            </a:r>
            <a:r>
              <a:rPr lang="ru-RU" sz="1600" b="1" kern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связи</a:t>
            </a:r>
            <a:endParaRPr lang="ru-RU" sz="1600" b="1" kern="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50" b="1" kern="0" dirty="0">
              <a:solidFill>
                <a:srgbClr val="0070C0"/>
              </a:solidFill>
              <a:latin typeface="Calibri" panose="020F0502020204030204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19" b="1" kern="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2720752" y="6144312"/>
            <a:ext cx="7355969" cy="33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8" tIns="37143" rIns="74288" bIns="37143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2000" b="1" i="1" kern="0" dirty="0" smtClean="0">
                <a:solidFill>
                  <a:srgbClr val="A83C0C"/>
                </a:solidFill>
              </a:rPr>
              <a:t>Взаимодействие с «внешней» средой</a:t>
            </a:r>
            <a:endParaRPr lang="ru-RU" altLang="ru-RU" sz="2000" b="1" i="1" kern="0" dirty="0">
              <a:solidFill>
                <a:srgbClr val="A83C0C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467407" y="1767715"/>
            <a:ext cx="15357" cy="2847047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1" name="Прямая соединительная линия 30"/>
          <p:cNvCxnSpPr>
            <a:stCxn id="24" idx="2"/>
          </p:cNvCxnSpPr>
          <p:nvPr/>
        </p:nvCxnSpPr>
        <p:spPr>
          <a:xfrm>
            <a:off x="4614348" y="1455781"/>
            <a:ext cx="0" cy="311933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35" name="Прямая соединительная линия 34"/>
          <p:cNvCxnSpPr/>
          <p:nvPr/>
        </p:nvCxnSpPr>
        <p:spPr>
          <a:xfrm>
            <a:off x="7169147" y="1920984"/>
            <a:ext cx="29746" cy="3117181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  <p:cxnSp>
        <p:nvCxnSpPr>
          <p:cNvPr id="44" name="Прямая со стрелкой 43"/>
          <p:cNvCxnSpPr/>
          <p:nvPr/>
        </p:nvCxnSpPr>
        <p:spPr>
          <a:xfrm>
            <a:off x="4735889" y="4807774"/>
            <a:ext cx="6746" cy="1150632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511472" y="4801569"/>
            <a:ext cx="6746" cy="1150632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6247244" y="4801569"/>
            <a:ext cx="6746" cy="1150632"/>
          </a:xfrm>
          <a:prstGeom prst="straightConnector1">
            <a:avLst/>
          </a:prstGeom>
          <a:ln w="19050">
            <a:solidFill>
              <a:srgbClr val="A83C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1" descr="карта_чистая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86" y="4730885"/>
            <a:ext cx="3320645" cy="20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Прямая соединительная линия 49"/>
          <p:cNvCxnSpPr/>
          <p:nvPr/>
        </p:nvCxnSpPr>
        <p:spPr>
          <a:xfrm flipV="1">
            <a:off x="7194429" y="4274393"/>
            <a:ext cx="333923" cy="6256"/>
          </a:xfrm>
          <a:prstGeom prst="line">
            <a:avLst/>
          </a:prstGeom>
          <a:noFill/>
          <a:ln w="19050" cap="flat" cmpd="sng" algn="ctr">
            <a:solidFill>
              <a:srgbClr val="A83C0C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709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Скругленный прямоугольник 123"/>
          <p:cNvSpPr/>
          <p:nvPr/>
        </p:nvSpPr>
        <p:spPr>
          <a:xfrm>
            <a:off x="7596825" y="2748497"/>
            <a:ext cx="475758" cy="26193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b="1" i="1" dirty="0">
                <a:solidFill>
                  <a:srgbClr val="A83C0C"/>
                </a:solidFill>
              </a:rPr>
              <a:t>5</a:t>
            </a:r>
          </a:p>
        </p:txBody>
      </p:sp>
      <p:sp>
        <p:nvSpPr>
          <p:cNvPr id="123" name="Скругленный прямоугольник 122"/>
          <p:cNvSpPr/>
          <p:nvPr/>
        </p:nvSpPr>
        <p:spPr>
          <a:xfrm>
            <a:off x="6238978" y="2721810"/>
            <a:ext cx="475758" cy="26193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b="1" i="1" dirty="0" smtClean="0">
                <a:solidFill>
                  <a:srgbClr val="C00000"/>
                </a:solidFill>
              </a:rPr>
              <a:t>3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4751354" y="2732494"/>
            <a:ext cx="475758" cy="26193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b="1" i="1" dirty="0" smtClean="0">
                <a:solidFill>
                  <a:srgbClr val="A83C0C"/>
                </a:solidFill>
              </a:rPr>
              <a:t>12</a:t>
            </a:r>
            <a:endParaRPr lang="ru-RU" sz="1200" b="1" i="1" dirty="0">
              <a:solidFill>
                <a:srgbClr val="A83C0C"/>
              </a:solidFill>
            </a:endParaRP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3540621" y="2722755"/>
            <a:ext cx="475758" cy="26193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b="1" i="1" dirty="0" smtClean="0">
                <a:solidFill>
                  <a:srgbClr val="A83C0C"/>
                </a:solidFill>
              </a:rPr>
              <a:t>13</a:t>
            </a:r>
            <a:endParaRPr lang="ru-RU" sz="1200" b="1" i="1" dirty="0">
              <a:solidFill>
                <a:srgbClr val="A83C0C"/>
              </a:solidFill>
            </a:endParaRPr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2147882" y="2722067"/>
            <a:ext cx="475758" cy="26193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b="1" i="1" dirty="0" smtClean="0">
                <a:solidFill>
                  <a:srgbClr val="A83C0C"/>
                </a:solidFill>
              </a:rPr>
              <a:t>22</a:t>
            </a:r>
            <a:endParaRPr lang="ru-RU" sz="1200" b="1" i="1" dirty="0">
              <a:solidFill>
                <a:srgbClr val="A83C0C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2285" y="2709314"/>
            <a:ext cx="700728" cy="26193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b="1" i="1" dirty="0" smtClean="0">
                <a:solidFill>
                  <a:srgbClr val="A83C0C"/>
                </a:solidFill>
              </a:rPr>
              <a:t>10 УМС</a:t>
            </a:r>
            <a:endParaRPr lang="ru-RU" sz="1200" b="1" i="1" dirty="0">
              <a:solidFill>
                <a:srgbClr val="A83C0C"/>
              </a:solidFill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2053432" y="5267037"/>
            <a:ext cx="696516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75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секции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398191" y="2233315"/>
            <a:ext cx="1941215" cy="412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38" b="1" kern="0" dirty="0">
                <a:solidFill>
                  <a:srgbClr val="2C4C72"/>
                </a:solidFill>
                <a:latin typeface="Arial" charset="0"/>
              </a:rPr>
              <a:t>Дирекция ДВ РУМЦ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1849640" y="415744"/>
            <a:ext cx="71563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</a:pPr>
            <a:r>
              <a:rPr lang="ru-RU" altLang="ru-RU" sz="2400" b="1" dirty="0" smtClean="0">
                <a:solidFill>
                  <a:srgbClr val="345A88"/>
                </a:solidFill>
                <a:cs typeface="Times New Roman" pitchFamily="18" charset="0"/>
              </a:rPr>
              <a:t>Структура </a:t>
            </a:r>
            <a:r>
              <a:rPr lang="ru-RU" altLang="ru-RU" sz="2400" b="1" dirty="0">
                <a:solidFill>
                  <a:srgbClr val="345A88"/>
                </a:solidFill>
                <a:cs typeface="Times New Roman" pitchFamily="18" charset="0"/>
              </a:rPr>
              <a:t>ДВ РУМЦ </a:t>
            </a:r>
            <a:r>
              <a:rPr lang="ru-RU" altLang="ru-RU" sz="2400" b="1" dirty="0" smtClean="0">
                <a:solidFill>
                  <a:srgbClr val="345A88"/>
                </a:solidFill>
                <a:cs typeface="Times New Roman" pitchFamily="18" charset="0"/>
              </a:rPr>
              <a:t>(</a:t>
            </a:r>
            <a:r>
              <a:rPr lang="ru-RU" altLang="ru-RU" sz="2400" b="1" dirty="0">
                <a:solidFill>
                  <a:srgbClr val="345A88"/>
                </a:solidFill>
                <a:cs typeface="Times New Roman" pitchFamily="18" charset="0"/>
              </a:rPr>
              <a:t>с 30.11.2016 г.)</a:t>
            </a:r>
            <a:endParaRPr lang="ru-RU" altLang="ru-RU" sz="2400" b="1" dirty="0">
              <a:solidFill>
                <a:srgbClr val="345A88"/>
              </a:solidFill>
              <a:cs typeface="Arial" charset="0"/>
            </a:endParaRPr>
          </a:p>
        </p:txBody>
      </p:sp>
      <p:sp>
        <p:nvSpPr>
          <p:cNvPr id="31749" name="Line 18"/>
          <p:cNvSpPr>
            <a:spLocks noChangeShapeType="1"/>
          </p:cNvSpPr>
          <p:nvPr/>
        </p:nvSpPr>
        <p:spPr bwMode="auto">
          <a:xfrm>
            <a:off x="1618759" y="3690842"/>
            <a:ext cx="16768" cy="2137271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0" name="Line 18"/>
          <p:cNvSpPr>
            <a:spLocks noChangeShapeType="1"/>
          </p:cNvSpPr>
          <p:nvPr/>
        </p:nvSpPr>
        <p:spPr bwMode="auto">
          <a:xfrm flipH="1">
            <a:off x="1630362" y="4053284"/>
            <a:ext cx="24249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1" name="Line 18"/>
          <p:cNvSpPr>
            <a:spLocks noChangeShapeType="1"/>
          </p:cNvSpPr>
          <p:nvPr/>
        </p:nvSpPr>
        <p:spPr bwMode="auto">
          <a:xfrm flipH="1">
            <a:off x="1618754" y="4641453"/>
            <a:ext cx="24249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2" name="Line 18"/>
          <p:cNvSpPr>
            <a:spLocks noChangeShapeType="1"/>
          </p:cNvSpPr>
          <p:nvPr/>
        </p:nvSpPr>
        <p:spPr bwMode="auto">
          <a:xfrm flipH="1">
            <a:off x="1635523" y="5236072"/>
            <a:ext cx="24249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3" name="Line 18"/>
          <p:cNvSpPr>
            <a:spLocks noChangeShapeType="1"/>
          </p:cNvSpPr>
          <p:nvPr/>
        </p:nvSpPr>
        <p:spPr bwMode="auto">
          <a:xfrm>
            <a:off x="2846691" y="3658594"/>
            <a:ext cx="6449" cy="2169517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 flipH="1" flipV="1">
            <a:off x="2858297" y="3996531"/>
            <a:ext cx="168970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5" name="Line 18"/>
          <p:cNvSpPr>
            <a:spLocks noChangeShapeType="1"/>
          </p:cNvSpPr>
          <p:nvPr/>
        </p:nvSpPr>
        <p:spPr bwMode="auto">
          <a:xfrm flipH="1">
            <a:off x="2846686" y="4584700"/>
            <a:ext cx="180578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6" name="Line 18"/>
          <p:cNvSpPr>
            <a:spLocks noChangeShapeType="1"/>
          </p:cNvSpPr>
          <p:nvPr/>
        </p:nvSpPr>
        <p:spPr bwMode="auto">
          <a:xfrm flipH="1">
            <a:off x="2863458" y="5179318"/>
            <a:ext cx="16381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7" name="Line 18"/>
          <p:cNvSpPr>
            <a:spLocks noChangeShapeType="1"/>
          </p:cNvSpPr>
          <p:nvPr/>
        </p:nvSpPr>
        <p:spPr bwMode="auto">
          <a:xfrm>
            <a:off x="4075907" y="3667621"/>
            <a:ext cx="5159" cy="2160488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8" name="Line 18"/>
          <p:cNvSpPr>
            <a:spLocks noChangeShapeType="1"/>
          </p:cNvSpPr>
          <p:nvPr/>
        </p:nvSpPr>
        <p:spPr bwMode="auto">
          <a:xfrm flipH="1" flipV="1">
            <a:off x="4087515" y="4006850"/>
            <a:ext cx="168969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9" name="Line 18"/>
          <p:cNvSpPr>
            <a:spLocks noChangeShapeType="1"/>
          </p:cNvSpPr>
          <p:nvPr/>
        </p:nvSpPr>
        <p:spPr bwMode="auto">
          <a:xfrm flipH="1">
            <a:off x="4075906" y="4595019"/>
            <a:ext cx="180578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0" name="Line 18"/>
          <p:cNvSpPr>
            <a:spLocks noChangeShapeType="1"/>
          </p:cNvSpPr>
          <p:nvPr/>
        </p:nvSpPr>
        <p:spPr bwMode="auto">
          <a:xfrm flipH="1">
            <a:off x="4092675" y="5189637"/>
            <a:ext cx="163810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1" name="Line 18"/>
          <p:cNvSpPr>
            <a:spLocks noChangeShapeType="1"/>
          </p:cNvSpPr>
          <p:nvPr/>
        </p:nvSpPr>
        <p:spPr bwMode="auto">
          <a:xfrm>
            <a:off x="5347692" y="3672781"/>
            <a:ext cx="6450" cy="2155329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H="1" flipV="1">
            <a:off x="5360592" y="4012009"/>
            <a:ext cx="168970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3" name="Line 18"/>
          <p:cNvSpPr>
            <a:spLocks noChangeShapeType="1"/>
          </p:cNvSpPr>
          <p:nvPr/>
        </p:nvSpPr>
        <p:spPr bwMode="auto">
          <a:xfrm flipH="1">
            <a:off x="5347693" y="4600178"/>
            <a:ext cx="181868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4" name="Line 18"/>
          <p:cNvSpPr>
            <a:spLocks noChangeShapeType="1"/>
          </p:cNvSpPr>
          <p:nvPr/>
        </p:nvSpPr>
        <p:spPr bwMode="auto">
          <a:xfrm flipH="1">
            <a:off x="5365755" y="5193506"/>
            <a:ext cx="16381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5" name="Line 18"/>
          <p:cNvSpPr>
            <a:spLocks noChangeShapeType="1"/>
          </p:cNvSpPr>
          <p:nvPr/>
        </p:nvSpPr>
        <p:spPr bwMode="auto">
          <a:xfrm>
            <a:off x="6533062" y="3672781"/>
            <a:ext cx="11608" cy="2155329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6" name="Line 18"/>
          <p:cNvSpPr>
            <a:spLocks noChangeShapeType="1"/>
          </p:cNvSpPr>
          <p:nvPr/>
        </p:nvSpPr>
        <p:spPr bwMode="auto">
          <a:xfrm flipH="1" flipV="1">
            <a:off x="6544669" y="4012009"/>
            <a:ext cx="168970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7" name="Line 18"/>
          <p:cNvSpPr>
            <a:spLocks noChangeShapeType="1"/>
          </p:cNvSpPr>
          <p:nvPr/>
        </p:nvSpPr>
        <p:spPr bwMode="auto">
          <a:xfrm flipH="1">
            <a:off x="6533059" y="4600178"/>
            <a:ext cx="180578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8" name="Line 18"/>
          <p:cNvSpPr>
            <a:spLocks noChangeShapeType="1"/>
          </p:cNvSpPr>
          <p:nvPr/>
        </p:nvSpPr>
        <p:spPr bwMode="auto">
          <a:xfrm flipH="1">
            <a:off x="6549832" y="5193506"/>
            <a:ext cx="16381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69" name="Line 18"/>
          <p:cNvSpPr>
            <a:spLocks noChangeShapeType="1"/>
          </p:cNvSpPr>
          <p:nvPr/>
        </p:nvSpPr>
        <p:spPr bwMode="auto">
          <a:xfrm>
            <a:off x="7776473" y="3712773"/>
            <a:ext cx="16768" cy="2169517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0" name="Line 18"/>
          <p:cNvSpPr>
            <a:spLocks noChangeShapeType="1"/>
          </p:cNvSpPr>
          <p:nvPr/>
        </p:nvSpPr>
        <p:spPr bwMode="auto">
          <a:xfrm flipH="1" flipV="1">
            <a:off x="7776468" y="3993952"/>
            <a:ext cx="194766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1" name="Line 18"/>
          <p:cNvSpPr>
            <a:spLocks noChangeShapeType="1"/>
          </p:cNvSpPr>
          <p:nvPr/>
        </p:nvSpPr>
        <p:spPr bwMode="auto">
          <a:xfrm flipH="1">
            <a:off x="7776468" y="4595019"/>
            <a:ext cx="180578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2" name="Line 18"/>
          <p:cNvSpPr>
            <a:spLocks noChangeShapeType="1"/>
          </p:cNvSpPr>
          <p:nvPr/>
        </p:nvSpPr>
        <p:spPr bwMode="auto">
          <a:xfrm flipH="1">
            <a:off x="7767444" y="5179318"/>
            <a:ext cx="163811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3" name="Line 18"/>
          <p:cNvSpPr>
            <a:spLocks noChangeShapeType="1"/>
          </p:cNvSpPr>
          <p:nvPr/>
        </p:nvSpPr>
        <p:spPr bwMode="auto">
          <a:xfrm>
            <a:off x="5472813" y="1703189"/>
            <a:ext cx="7739" cy="103187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4" name="Line 18"/>
          <p:cNvSpPr>
            <a:spLocks noChangeShapeType="1"/>
          </p:cNvSpPr>
          <p:nvPr/>
        </p:nvSpPr>
        <p:spPr bwMode="auto">
          <a:xfrm flipH="1" flipV="1">
            <a:off x="3997226" y="2126261"/>
            <a:ext cx="349547" cy="387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5" name="Line 18"/>
          <p:cNvSpPr>
            <a:spLocks noChangeShapeType="1"/>
          </p:cNvSpPr>
          <p:nvPr/>
        </p:nvSpPr>
        <p:spPr bwMode="auto">
          <a:xfrm flipH="1" flipV="1">
            <a:off x="1618754" y="2735064"/>
            <a:ext cx="6690419" cy="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6" name="Line 18"/>
          <p:cNvSpPr>
            <a:spLocks noChangeShapeType="1"/>
          </p:cNvSpPr>
          <p:nvPr/>
        </p:nvSpPr>
        <p:spPr bwMode="auto">
          <a:xfrm>
            <a:off x="1618754" y="2724745"/>
            <a:ext cx="0" cy="232172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77" name="Line 18"/>
          <p:cNvSpPr>
            <a:spLocks noChangeShapeType="1"/>
          </p:cNvSpPr>
          <p:nvPr/>
        </p:nvSpPr>
        <p:spPr bwMode="auto">
          <a:xfrm>
            <a:off x="2858294" y="2724745"/>
            <a:ext cx="0" cy="20766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Line 18"/>
          <p:cNvSpPr>
            <a:spLocks noChangeShapeType="1"/>
          </p:cNvSpPr>
          <p:nvPr/>
        </p:nvSpPr>
        <p:spPr bwMode="auto">
          <a:xfrm>
            <a:off x="4177804" y="2724755"/>
            <a:ext cx="0" cy="184448"/>
          </a:xfrm>
          <a:prstGeom prst="line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3" name="Line 18"/>
          <p:cNvSpPr>
            <a:spLocks noChangeShapeType="1"/>
          </p:cNvSpPr>
          <p:nvPr/>
        </p:nvSpPr>
        <p:spPr bwMode="auto">
          <a:xfrm>
            <a:off x="5681762" y="2733775"/>
            <a:ext cx="0" cy="184447"/>
          </a:xfrm>
          <a:prstGeom prst="line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4" name="Line 18"/>
          <p:cNvSpPr>
            <a:spLocks noChangeShapeType="1"/>
          </p:cNvSpPr>
          <p:nvPr/>
        </p:nvSpPr>
        <p:spPr bwMode="auto">
          <a:xfrm>
            <a:off x="6883897" y="2724755"/>
            <a:ext cx="0" cy="184448"/>
          </a:xfrm>
          <a:prstGeom prst="line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8309175" y="2732494"/>
            <a:ext cx="9029" cy="224433"/>
          </a:xfrm>
          <a:prstGeom prst="line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997231" y="1298178"/>
            <a:ext cx="3428405" cy="414040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2C4C72"/>
                </a:solidFill>
                <a:latin typeface="Arial" charset="0"/>
              </a:rPr>
              <a:t>Региональная конференция ДВ РУМЦ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4349353" y="1934072"/>
            <a:ext cx="1941215" cy="412750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2C4C72"/>
                </a:solidFill>
                <a:latin typeface="Arial" charset="0"/>
              </a:rPr>
              <a:t>Президиум ДВ РУМЦ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2058592" y="1787029"/>
            <a:ext cx="1942505" cy="524966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2C4C72"/>
                </a:solidFill>
                <a:latin typeface="Arial" charset="0"/>
              </a:rPr>
              <a:t>Председатель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2C4C72"/>
                </a:solidFill>
                <a:latin typeface="Arial" charset="0"/>
              </a:rPr>
              <a:t>ДВ РУМЦ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799705" y="2935000"/>
            <a:ext cx="1359496" cy="755848"/>
          </a:xfrm>
          <a:prstGeom prst="roundRect">
            <a:avLst/>
          </a:prstGeom>
          <a:solidFill>
            <a:srgbClr val="F3FEFF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13" b="1" kern="0" dirty="0">
                <a:solidFill>
                  <a:srgbClr val="2C4C72"/>
                </a:solidFill>
                <a:latin typeface="Arial" charset="0"/>
              </a:rPr>
              <a:t>КС по образованию в области математических, естественных и медицинских наук </a:t>
            </a:r>
            <a:endParaRPr lang="ru-RU" sz="1300" b="1" dirty="0">
              <a:solidFill>
                <a:srgbClr val="2C4C72"/>
              </a:solidFill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2223693" y="2941449"/>
            <a:ext cx="1283395" cy="7558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13" b="1" kern="0" dirty="0">
                <a:solidFill>
                  <a:srgbClr val="2C4C72"/>
                </a:solidFill>
                <a:latin typeface="Arial" charset="0"/>
              </a:rPr>
              <a:t>КС по образованию в области инженерного дела, технологий и технических наук </a:t>
            </a:r>
            <a:endParaRPr lang="ru-RU" sz="1300" b="1" dirty="0">
              <a:solidFill>
                <a:srgbClr val="2C4C72"/>
              </a:solidFill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3576737" y="2935000"/>
            <a:ext cx="1190525" cy="755848"/>
          </a:xfrm>
          <a:prstGeom prst="roundRect">
            <a:avLst/>
          </a:prstGeom>
          <a:solidFill>
            <a:srgbClr val="F3FEFF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13" b="1" kern="0" dirty="0">
                <a:solidFill>
                  <a:srgbClr val="2C4C72"/>
                </a:solidFill>
                <a:latin typeface="Arial" charset="0"/>
              </a:rPr>
              <a:t>КС по образованию в области гуманитарных наук </a:t>
            </a:r>
            <a:endParaRPr lang="ru-RU" sz="1300" b="1" dirty="0">
              <a:solidFill>
                <a:srgbClr val="2C4C72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4814987" y="2941449"/>
            <a:ext cx="1429147" cy="755848"/>
          </a:xfrm>
          <a:prstGeom prst="roundRect">
            <a:avLst/>
          </a:prstGeom>
          <a:solidFill>
            <a:srgbClr val="F3FEFF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13" b="1" kern="0" dirty="0">
                <a:solidFill>
                  <a:srgbClr val="2C4C72"/>
                </a:solidFill>
                <a:latin typeface="Arial" charset="0"/>
              </a:rPr>
              <a:t>КС по образованию в области экономических наук </a:t>
            </a:r>
            <a:endParaRPr lang="ru-RU" sz="894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297018" y="2941449"/>
            <a:ext cx="1368525" cy="755848"/>
          </a:xfrm>
          <a:prstGeom prst="roundRect">
            <a:avLst/>
          </a:prstGeom>
          <a:solidFill>
            <a:srgbClr val="F3FEFF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13" b="1" kern="0" dirty="0">
                <a:solidFill>
                  <a:srgbClr val="2C4C72"/>
                </a:solidFill>
                <a:latin typeface="Arial" charset="0"/>
              </a:rPr>
              <a:t>КС по образованию в области сельскохозяйственных наук, лесного и рыбного хозяйства </a:t>
            </a:r>
            <a:endParaRPr lang="ru-RU" sz="894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714556" y="2956927"/>
            <a:ext cx="1190525" cy="755848"/>
          </a:xfrm>
          <a:prstGeom prst="roundRect">
            <a:avLst/>
          </a:prstGeom>
          <a:solidFill>
            <a:srgbClr val="F3FEFF"/>
          </a:solidFill>
          <a:ln w="222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13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13" b="1" i="1" kern="0" dirty="0">
                <a:solidFill>
                  <a:srgbClr val="2C4C72"/>
                </a:solidFill>
                <a:latin typeface="Arial" charset="0"/>
              </a:rPr>
              <a:t>УМС по общим и специальным вопросам высшего </a:t>
            </a:r>
            <a:r>
              <a:rPr lang="ru-RU" sz="813" b="1" i="1" kern="0" dirty="0" smtClean="0">
                <a:solidFill>
                  <a:srgbClr val="2C4C72"/>
                </a:solidFill>
                <a:latin typeface="Arial" charset="0"/>
              </a:rPr>
              <a:t>образования </a:t>
            </a:r>
            <a:endParaRPr lang="ru-RU" sz="813" b="1" i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13" b="1" dirty="0">
              <a:solidFill>
                <a:srgbClr val="0070C0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1849640" y="3794028"/>
            <a:ext cx="860253" cy="486271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РО ФУМО – 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042742" y="3809508"/>
            <a:ext cx="870644" cy="4875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РО ФУМО – 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4256487" y="3809508"/>
            <a:ext cx="891282" cy="487561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РО ФУМО – 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5539885" y="3794028"/>
            <a:ext cx="873224" cy="486271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РО ФУМО – 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703324" y="3814665"/>
            <a:ext cx="878383" cy="487561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РО ФУМО – 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7886110" y="3814665"/>
            <a:ext cx="766167" cy="487561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2C4C72"/>
                </a:solidFill>
              </a:rPr>
              <a:t>УМС 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861246" y="4418320"/>
            <a:ext cx="764877" cy="47079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</a:t>
            </a:r>
            <a:r>
              <a:rPr lang="ru-RU" sz="975" b="1" kern="0" dirty="0">
                <a:solidFill>
                  <a:srgbClr val="0070C0"/>
                </a:solidFill>
                <a:latin typeface="Arial" charset="0"/>
              </a:rPr>
              <a:t> </a:t>
            </a:r>
            <a:endParaRPr lang="ru-RU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4256490" y="4414450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5539885" y="4397682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6713643" y="4414450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7883530" y="4413160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3049196" y="4414450"/>
            <a:ext cx="766167" cy="472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878018" y="5000039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4449961" y="5276056"/>
            <a:ext cx="697806" cy="47079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75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секции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4274548" y="5009068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8058945" y="5285095"/>
            <a:ext cx="697806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75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секции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7883530" y="5019387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3216870" y="5286384"/>
            <a:ext cx="696516" cy="472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75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секции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3041451" y="5019387"/>
            <a:ext cx="764878" cy="472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5715299" y="5258008"/>
            <a:ext cx="697805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75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секции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5539885" y="4991010"/>
            <a:ext cx="766167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885187" y="5273486"/>
            <a:ext cx="696516" cy="47208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75" b="1" kern="0" dirty="0">
              <a:solidFill>
                <a:srgbClr val="0070C0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секции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6708483" y="5007769"/>
            <a:ext cx="766167" cy="470793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УМС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1505248" y="5829409"/>
            <a:ext cx="7144444" cy="439834"/>
          </a:xfrm>
          <a:prstGeom prst="roundRect">
            <a:avLst/>
          </a:prstGeom>
          <a:solidFill>
            <a:srgbClr val="F3FEFF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Представители вузов, СПО, объединений работодателей, органов власти,  предприятий и организаций региона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31816" name="Line 18"/>
          <p:cNvSpPr>
            <a:spLocks noChangeShapeType="1"/>
          </p:cNvSpPr>
          <p:nvPr/>
        </p:nvSpPr>
        <p:spPr bwMode="auto">
          <a:xfrm flipH="1" flipV="1">
            <a:off x="3332962" y="2492574"/>
            <a:ext cx="349548" cy="5159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817" name="Line 18"/>
          <p:cNvSpPr>
            <a:spLocks noChangeShapeType="1"/>
          </p:cNvSpPr>
          <p:nvPr/>
        </p:nvSpPr>
        <p:spPr bwMode="auto">
          <a:xfrm flipH="1">
            <a:off x="3682510" y="2497733"/>
            <a:ext cx="6449" cy="237331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818" name="Line 18"/>
          <p:cNvSpPr>
            <a:spLocks noChangeShapeType="1"/>
          </p:cNvSpPr>
          <p:nvPr/>
        </p:nvSpPr>
        <p:spPr bwMode="auto">
          <a:xfrm>
            <a:off x="5681762" y="2737644"/>
            <a:ext cx="0" cy="20766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819" name="Line 18"/>
          <p:cNvSpPr>
            <a:spLocks noChangeShapeType="1"/>
          </p:cNvSpPr>
          <p:nvPr/>
        </p:nvSpPr>
        <p:spPr bwMode="auto">
          <a:xfrm>
            <a:off x="4184253" y="2722166"/>
            <a:ext cx="0" cy="20766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820" name="Line 18"/>
          <p:cNvSpPr>
            <a:spLocks noChangeShapeType="1"/>
          </p:cNvSpPr>
          <p:nvPr/>
        </p:nvSpPr>
        <p:spPr bwMode="auto">
          <a:xfrm>
            <a:off x="6885186" y="2749262"/>
            <a:ext cx="0" cy="207664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7" name="Picture 2" descr="D:\Fatkulin\Desktop\ДОКУМЕНТЫ СО СТОЛА 08 05 2014\логотип ДВ РУМЦ новый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5" y="133089"/>
            <a:ext cx="1184659" cy="11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Скругленный прямоугольник 80"/>
          <p:cNvSpPr/>
          <p:nvPr/>
        </p:nvSpPr>
        <p:spPr>
          <a:xfrm>
            <a:off x="6677221" y="1864763"/>
            <a:ext cx="2125682" cy="355393"/>
          </a:xfrm>
          <a:prstGeom prst="roundRect">
            <a:avLst/>
          </a:prstGeom>
          <a:solidFill>
            <a:srgbClr val="F3FE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Квалификационная комиссия 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6677221" y="2261995"/>
            <a:ext cx="2125682" cy="355393"/>
          </a:xfrm>
          <a:prstGeom prst="roundRect">
            <a:avLst/>
          </a:prstGeom>
          <a:solidFill>
            <a:srgbClr val="F3FE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75" b="1" kern="0" dirty="0">
                <a:solidFill>
                  <a:srgbClr val="2C4C72"/>
                </a:solidFill>
                <a:latin typeface="Arial" charset="0"/>
              </a:rPr>
              <a:t>Редакционный совет</a:t>
            </a:r>
            <a:endParaRPr lang="ru-RU" b="1" kern="0" dirty="0">
              <a:solidFill>
                <a:srgbClr val="2C4C72"/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6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6576" y="230608"/>
            <a:ext cx="8281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Коммуникации </a:t>
            </a:r>
            <a:r>
              <a:rPr lang="ru-RU" sz="2400" b="1" i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в рамках структурных образований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 </a:t>
            </a:r>
            <a:r>
              <a:rPr lang="ru-RU" sz="2400" b="1" i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ДВ </a:t>
            </a:r>
            <a:r>
              <a:rPr lang="ru-RU" sz="2400" b="1" i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РУМЦ</a:t>
            </a:r>
            <a:r>
              <a:rPr lang="ru-RU" sz="2200" b="1" i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:</a:t>
            </a:r>
            <a:endParaRPr lang="ru-RU" sz="2200" b="1" i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472" y="1196752"/>
            <a:ext cx="9361040" cy="443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Президиум ДВ РУМЦ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– 27 человек, в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т.ч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. ректоры и проректоры 13 вузов: ДВФУ, СВФУ, ТОГУ, ТГМУ,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АмГУ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ДВГУПС,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СахГУ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МГУ им. адм. Г.И.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Невельского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 ХГУЭП, ПГУ им. Шолом-Алейхема,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КамГТУ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ЧГМА, ДВГИИ, ДВО РАН, работодатели (РСПП, Деловая Россия, Конгресс промышленников) 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Координационные и учебно-методические советы ДВ РУМЦ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– 69 председателей, представляющих 15 вузов: ДВФУ, ТОГУ, ДВГУПС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, МГУ им. адм. Г.И. </a:t>
            </a:r>
            <a:r>
              <a:rPr lang="ru-RU" b="1" spc="-50" dirty="0" err="1">
                <a:solidFill>
                  <a:srgbClr val="345A88"/>
                </a:solidFill>
                <a:latin typeface="Calibri"/>
                <a:cs typeface="Arial" pitchFamily="34" charset="0"/>
              </a:rPr>
              <a:t>Невельского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, 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ТГМУ, ХГУЭП,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КнАГУ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ВГУЭС,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АмГУ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ПГСХА, ДВГАФК, ВФ РТА, Дальрыбвтуз, ТОВВМУ,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ДальГАУ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.          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i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Всего в составах УМС более 800 человек из 38 вузов.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Редакционный совет ДВ РУМЦ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– 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27 человек, представляющих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17 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вузов: ДВФУ, Дальрыбвтуз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ДВ РАНХиГС, 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ВФ РТА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ВГУЭС, ТОГУ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,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СВГУ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, МГУ им. адм. Г.И.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Невельского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СВФУ,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СахГУ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ДальГАУ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ВСГАКИ, БГПУ,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КамГУ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, ХГУЭП,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КнАГУ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.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 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Квалификационная комиссия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– 10 человек, 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представляющих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7 вузов: ДВФУ, СВФУ, ХГУЭП</a:t>
            </a:r>
            <a:r>
              <a:rPr lang="ru-RU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, Дальрыбвтуз,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ДВГУПС, ТОГУ, </a:t>
            </a:r>
            <a:r>
              <a:rPr lang="ru-RU" b="1" spc="-50" dirty="0" err="1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ДальГАУ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.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Межвузовские рабочие группы, жюри, оргкомитеты мероприятий и др.  </a:t>
            </a:r>
            <a:r>
              <a:rPr lang="ru-RU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 </a:t>
            </a: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ru-RU" sz="2100" b="1" i="1" spc="-50" dirty="0" smtClean="0">
              <a:solidFill>
                <a:srgbClr val="AC3E2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" name="Рисунок 3" descr="C:\Documents and Settings\petryaeva.ig\Local Settings\Temporary Internet Files\Content.Word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35" y="5272750"/>
            <a:ext cx="3222360" cy="148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СБОР всего 16 июня 2016 года\2016\ДВ РУМЦ 2016\ПРОЕКТЫ ДВ РУМЦ 2016\Координационный совет по гуманитарному образованию\ИТОГИ\ФОТО С КС\DSC0642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72" y="5279180"/>
            <a:ext cx="2276173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petryaeva.ig\Local Settings\Temporary Internet Files\Content.Word\P1250690_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7758" y="5292871"/>
            <a:ext cx="3258360" cy="148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63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2560" y="260648"/>
            <a:ext cx="9289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Координационный совет  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ДВ РУМЦ по образованию в области инженерного дела, </a:t>
            </a: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технологий </a:t>
            </a:r>
            <a:r>
              <a:rPr lang="ru-RU" sz="2400" b="1" spc="-50" dirty="0">
                <a:solidFill>
                  <a:srgbClr val="345A88"/>
                </a:solidFill>
                <a:latin typeface="Calibri"/>
                <a:cs typeface="Arial" pitchFamily="34" charset="0"/>
              </a:rPr>
              <a:t>и технических </a:t>
            </a:r>
            <a:r>
              <a:rPr lang="ru-RU" sz="2400" b="1" spc="-50" dirty="0" smtClean="0">
                <a:solidFill>
                  <a:srgbClr val="345A88"/>
                </a:solidFill>
                <a:latin typeface="Calibri"/>
                <a:cs typeface="Arial" pitchFamily="34" charset="0"/>
              </a:rPr>
              <a:t>наук</a:t>
            </a:r>
            <a:endParaRPr lang="ru-RU" sz="2200" b="1" spc="-50" dirty="0">
              <a:solidFill>
                <a:srgbClr val="345A88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472" y="1268760"/>
            <a:ext cx="9505056" cy="3872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spc="-50" dirty="0">
              <a:solidFill>
                <a:srgbClr val="0070C0"/>
              </a:solidFill>
              <a:latin typeface="Franklin Gothic Heavy" pitchFamily="34" charset="0"/>
              <a:cs typeface="Arial" pitchFamily="34" charset="0"/>
            </a:endParaRP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>
                <a:solidFill>
                  <a:srgbClr val="A83C0C"/>
                </a:solidFill>
                <a:latin typeface="Calibri"/>
                <a:cs typeface="Arial" pitchFamily="34" charset="0"/>
              </a:rPr>
              <a:t>Координационный совет (КС) ДВ РУМЦ по образованию в области инженерного дела, технологий и технических </a:t>
            </a: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наук утвержден </a:t>
            </a:r>
            <a:r>
              <a:rPr lang="ru-RU" b="1" spc="-50" dirty="0">
                <a:solidFill>
                  <a:srgbClr val="A83C0C"/>
                </a:solidFill>
                <a:latin typeface="Calibri"/>
                <a:cs typeface="Arial" pitchFamily="34" charset="0"/>
              </a:rPr>
              <a:t>решением региональной конференции ДВ РУМЦ от </a:t>
            </a: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30.11.2016 </a:t>
            </a:r>
            <a:r>
              <a:rPr lang="ru-RU" b="1" spc="-50" dirty="0">
                <a:solidFill>
                  <a:srgbClr val="A83C0C"/>
                </a:solidFill>
                <a:latin typeface="Calibri"/>
                <a:cs typeface="Arial" pitchFamily="34" charset="0"/>
              </a:rPr>
              <a:t>г.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В состав КС входит 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22 учебно-методических совета </a:t>
            </a:r>
            <a:r>
              <a:rPr lang="ru-RU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(УМС) ДВ РУМЦ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. Председатели УМС из 7 вузов региона - </a:t>
            </a:r>
            <a:r>
              <a:rPr lang="ru-RU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ДВФУ, ТОГУ, ДВГУПС, МГУ им. адм. Г.И. </a:t>
            </a:r>
            <a:r>
              <a:rPr lang="ru-RU" b="1" spc="-50" dirty="0" err="1">
                <a:solidFill>
                  <a:srgbClr val="2C4C72"/>
                </a:solidFill>
                <a:latin typeface="Calibri"/>
                <a:cs typeface="Arial" pitchFamily="34" charset="0"/>
              </a:rPr>
              <a:t>Невельского</a:t>
            </a:r>
            <a:r>
              <a:rPr lang="ru-RU" b="1" spc="-50" dirty="0">
                <a:solidFill>
                  <a:srgbClr val="2C4C72"/>
                </a:solidFill>
                <a:latin typeface="Calibri"/>
                <a:cs typeface="Arial" pitchFamily="34" charset="0"/>
              </a:rPr>
              <a:t>, 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ВГУЭС, </a:t>
            </a:r>
            <a:r>
              <a:rPr lang="ru-RU" b="1" spc="-50" dirty="0" err="1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АмГУ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, </a:t>
            </a:r>
            <a:r>
              <a:rPr lang="ru-RU" b="1" spc="-50" dirty="0" err="1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КнАГУ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.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>
                <a:solidFill>
                  <a:srgbClr val="A83C0C"/>
                </a:solidFill>
                <a:latin typeface="Calibri"/>
                <a:cs typeface="Arial" pitchFamily="34" charset="0"/>
              </a:rPr>
              <a:t>Председатель Координационного совета, член президиума ДВ РУМЦ, директор Инженерной школы ДВФУ, профессор А.Т. </a:t>
            </a: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Беккер.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Заседания КС проводятся ежегодно с участием работодателей региона (Дальневосточный центр судостроения и ремонта, ПАО «</a:t>
            </a:r>
            <a:r>
              <a:rPr lang="ru-RU" b="1" spc="-50" dirty="0" err="1" smtClean="0">
                <a:solidFill>
                  <a:srgbClr val="2C4C72"/>
                </a:solidFill>
                <a:latin typeface="Calibri"/>
                <a:cs typeface="Arial" pitchFamily="34" charset="0"/>
              </a:rPr>
              <a:t>Дальприбор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», ПАО «Прогресс», ОАО «Варяг», ОАО «Звезда», ОАО «Изумруд»,  РО </a:t>
            </a:r>
            <a:r>
              <a:rPr lang="ru-RU" b="1" spc="-50" dirty="0" err="1" smtClean="0">
                <a:solidFill>
                  <a:srgbClr val="2C4C72"/>
                </a:solidFill>
                <a:latin typeface="Calibri"/>
                <a:cs typeface="Arial" pitchFamily="34" charset="0"/>
              </a:rPr>
              <a:t>СоюзМаша</a:t>
            </a:r>
            <a:r>
              <a:rPr lang="ru-RU" b="1" spc="-50" dirty="0" smtClean="0">
                <a:solidFill>
                  <a:srgbClr val="2C4C72"/>
                </a:solidFill>
                <a:latin typeface="Calibri"/>
                <a:cs typeface="Arial" pitchFamily="34" charset="0"/>
              </a:rPr>
              <a:t>, РСПП, ООО «Деловая Россия» и др.).</a:t>
            </a:r>
          </a:p>
          <a:p>
            <a:pPr marL="342900" indent="-342900" algn="just"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b="1" spc="-50" dirty="0" smtClean="0">
                <a:solidFill>
                  <a:srgbClr val="A83C0C"/>
                </a:solidFill>
                <a:latin typeface="Calibri"/>
                <a:cs typeface="Arial" pitchFamily="34" charset="0"/>
              </a:rPr>
              <a:t>Решения КС доводятся до всех вузов, партнеров ДВ РУМЦ, органов власти, объединений работодателей, представляются в едином информационном пространстве ДВ РУМЦ.</a:t>
            </a:r>
            <a:endParaRPr lang="ru-RU" b="1" spc="-50" dirty="0">
              <a:solidFill>
                <a:srgbClr val="A83C0C"/>
              </a:solidFill>
              <a:latin typeface="Calibri"/>
              <a:cs typeface="Arial" pitchFamily="34" charset="0"/>
            </a:endParaRP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ru-RU" sz="2100" b="1" i="1" spc="-50" dirty="0" smtClean="0">
              <a:solidFill>
                <a:srgbClr val="AC3E2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19551"/>
          <a:stretch/>
        </p:blipFill>
        <p:spPr>
          <a:xfrm>
            <a:off x="49840" y="4941168"/>
            <a:ext cx="3952306" cy="18674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3750" r="4325" b="21651"/>
          <a:stretch/>
        </p:blipFill>
        <p:spPr>
          <a:xfrm>
            <a:off x="5817095" y="4941168"/>
            <a:ext cx="4058089" cy="18674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t="28153" r="45329" b="41349"/>
          <a:stretch/>
        </p:blipFill>
        <p:spPr>
          <a:xfrm>
            <a:off x="4009521" y="4941168"/>
            <a:ext cx="1800200" cy="186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77957</TotalTime>
  <Words>2442</Words>
  <Application>Microsoft Office PowerPoint</Application>
  <PresentationFormat>Лист A4 (210x297 мм)</PresentationFormat>
  <Paragraphs>463</Paragraphs>
  <Slides>23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38" baseType="lpstr">
      <vt:lpstr>Microsoft YaHei</vt:lpstr>
      <vt:lpstr>Arial</vt:lpstr>
      <vt:lpstr>Calibri</vt:lpstr>
      <vt:lpstr>Calibri Light</vt:lpstr>
      <vt:lpstr>Franklin Gothic Heavy</vt:lpstr>
      <vt:lpstr>Helios</vt:lpstr>
      <vt:lpstr>Times New Roman</vt:lpstr>
      <vt:lpstr>Verdana</vt:lpstr>
      <vt:lpstr>Wingdings</vt:lpstr>
      <vt:lpstr>11_Тема Office</vt:lpstr>
      <vt:lpstr>3_Тема Office</vt:lpstr>
      <vt:lpstr>5_Оформление по умолчанию</vt:lpstr>
      <vt:lpstr>2_Тема Office</vt:lpstr>
      <vt:lpstr>12_Тема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bob</dc:creator>
  <cp:lastModifiedBy>Фаткулин Анвир Амрулович</cp:lastModifiedBy>
  <cp:revision>914</cp:revision>
  <cp:lastPrinted>2019-02-25T05:42:09Z</cp:lastPrinted>
  <dcterms:created xsi:type="dcterms:W3CDTF">2011-04-26T14:23:21Z</dcterms:created>
  <dcterms:modified xsi:type="dcterms:W3CDTF">2019-03-07T00:59:18Z</dcterms:modified>
</cp:coreProperties>
</file>