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6" r:id="rId3"/>
    <p:sldId id="275" r:id="rId4"/>
    <p:sldId id="284" r:id="rId5"/>
    <p:sldId id="283" r:id="rId6"/>
    <p:sldId id="285" r:id="rId7"/>
    <p:sldId id="286" r:id="rId8"/>
    <p:sldId id="279" r:id="rId9"/>
    <p:sldId id="287" r:id="rId10"/>
    <p:sldId id="289" r:id="rId11"/>
    <p:sldId id="290" r:id="rId12"/>
    <p:sldId id="288" r:id="rId13"/>
    <p:sldId id="260" r:id="rId14"/>
    <p:sldId id="298" r:id="rId15"/>
    <p:sldId id="299" r:id="rId16"/>
    <p:sldId id="278" r:id="rId17"/>
    <p:sldId id="259" r:id="rId18"/>
    <p:sldId id="291" r:id="rId19"/>
    <p:sldId id="300" r:id="rId20"/>
    <p:sldId id="301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2" r:id="rId29"/>
    <p:sldId id="292" r:id="rId30"/>
    <p:sldId id="262" r:id="rId31"/>
    <p:sldId id="293" r:id="rId32"/>
    <p:sldId id="263" r:id="rId33"/>
    <p:sldId id="294" r:id="rId34"/>
    <p:sldId id="295" r:id="rId35"/>
    <p:sldId id="274" r:id="rId36"/>
    <p:sldId id="296" r:id="rId37"/>
    <p:sldId id="280" r:id="rId38"/>
    <p:sldId id="297" r:id="rId39"/>
    <p:sldId id="258" r:id="rId40"/>
    <p:sldId id="261" r:id="rId41"/>
    <p:sldId id="313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35" r:id="rId50"/>
    <p:sldId id="322" r:id="rId51"/>
    <p:sldId id="337" r:id="rId52"/>
    <p:sldId id="357" r:id="rId53"/>
    <p:sldId id="340" r:id="rId54"/>
    <p:sldId id="339" r:id="rId55"/>
    <p:sldId id="341" r:id="rId56"/>
    <p:sldId id="342" r:id="rId57"/>
    <p:sldId id="336" r:id="rId58"/>
    <p:sldId id="343" r:id="rId59"/>
    <p:sldId id="344" r:id="rId60"/>
    <p:sldId id="355" r:id="rId61"/>
    <p:sldId id="345" r:id="rId62"/>
    <p:sldId id="346" r:id="rId63"/>
    <p:sldId id="356" r:id="rId64"/>
    <p:sldId id="347" r:id="rId65"/>
    <p:sldId id="348" r:id="rId66"/>
    <p:sldId id="323" r:id="rId67"/>
    <p:sldId id="349" r:id="rId68"/>
    <p:sldId id="350" r:id="rId69"/>
    <p:sldId id="352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12192000" cy="6858000"/>
  <p:notesSz cx="6858000" cy="9144000"/>
  <p:custDataLst>
    <p:tags r:id="rId8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7A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7607" autoAdjust="0"/>
  </p:normalViewPr>
  <p:slideViewPr>
    <p:cSldViewPr>
      <p:cViewPr varScale="1">
        <p:scale>
          <a:sx n="47" d="100"/>
          <a:sy n="47" d="100"/>
        </p:scale>
        <p:origin x="-898" y="-82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781F3-E7E7-42AF-9A9C-69B1D48369C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CBACD-FE82-491D-8154-52BB1C8DB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Геймификация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094D7-3E13-4D49-9E21-4C782E0D00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На одной оси находится разница между целыми играми или артефактами и частичными или частями.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1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На другой - разница между игрой и организованной игрой.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69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Из этой схемы можно сделать определенные выводы: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6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Геймификация</a:t>
            </a:r>
            <a:r>
              <a:rPr lang="ru-RU" dirty="0" smtClean="0"/>
              <a:t> – это процесс,</a:t>
            </a:r>
            <a:r>
              <a:rPr lang="ru-RU" baseline="0" dirty="0" smtClean="0"/>
              <a:t> который имеет свой сценарий и цель, но есть еще ряд обстоятельств, которые необходимо учитывать.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5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Давайте вернемся к детализированному</a:t>
            </a:r>
            <a:r>
              <a:rPr lang="ru-RU" baseline="0" dirty="0" smtClean="0"/>
              <a:t> </a:t>
            </a:r>
            <a:r>
              <a:rPr lang="ru-RU" dirty="0" smtClean="0"/>
              <a:t>определению термина </a:t>
            </a:r>
            <a:r>
              <a:rPr lang="ru-RU" dirty="0" err="1" smtClean="0"/>
              <a:t>Геймификация</a:t>
            </a:r>
            <a:r>
              <a:rPr lang="ru-RU" baseline="0" dirty="0" smtClean="0"/>
              <a:t> и рассмотрим его по частям.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83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Использование элементов игры, а что же такое игра?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15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первых, кто высказал свое противоречивое мнение об ИГРЕ был немецкий философ  </a:t>
            </a:r>
            <a:r>
              <a:rPr lang="ru-RU" altLang="ru-RU" sz="14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Людвиг </a:t>
            </a:r>
            <a:r>
              <a:rPr lang="ru-RU" altLang="ru-RU" dirty="0" err="1" smtClean="0">
                <a:latin typeface="PF BeauSans Pro Light" panose="02000500000000020004" pitchFamily="2" charset="0"/>
                <a:cs typeface="Tahoma" panose="020B0604030504040204" pitchFamily="34" charset="0"/>
              </a:rPr>
              <a:t>Витгенштейн</a:t>
            </a:r>
            <a:r>
              <a:rPr lang="ru-RU" altLang="ru-RU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.</a:t>
            </a:r>
            <a:endParaRPr lang="ru-RU" altLang="ru-RU" sz="1400" dirty="0" smtClean="0"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30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Но в последствии одну из самых интересных точек зрения высказал канадский философ Бернард </a:t>
            </a:r>
            <a:r>
              <a:rPr lang="ru-RU" altLang="ru-RU" dirty="0" err="1" smtClean="0"/>
              <a:t>Сьютс</a:t>
            </a:r>
            <a:r>
              <a:rPr lang="ru-RU" alt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7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err="1" smtClean="0"/>
              <a:t>Сьютс</a:t>
            </a:r>
            <a:r>
              <a:rPr lang="ru-RU" altLang="ru-RU" dirty="0" smtClean="0"/>
              <a:t> утверждает, что мы можем дать определение любой игре, основываясь на трех признаках.</a:t>
            </a:r>
          </a:p>
          <a:p>
            <a:pPr>
              <a:spcBef>
                <a:spcPct val="0"/>
              </a:spcBef>
            </a:pPr>
            <a:r>
              <a:rPr lang="ru-RU" altLang="ru-RU" dirty="0" err="1" smtClean="0"/>
              <a:t>Доигровая</a:t>
            </a:r>
            <a:r>
              <a:rPr lang="ru-RU" altLang="ru-RU" dirty="0" smtClean="0"/>
              <a:t> цель, четкие правила и игровые отношения.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17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И действительно</a:t>
            </a:r>
            <a:r>
              <a:rPr lang="ru-RU" altLang="ru-RU" baseline="0" dirty="0" smtClean="0"/>
              <a:t> если мы будем рассматривать любую игру, то сможем всегда определить эти признаки. Возьмем к примеру крестики – нолики.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 </a:t>
            </a:r>
            <a:r>
              <a:rPr lang="ru-RU" dirty="0" smtClean="0"/>
              <a:t>Уважаемые коллеги! Предлагаю</a:t>
            </a:r>
            <a:r>
              <a:rPr lang="ru-RU" baseline="0" dirty="0" smtClean="0"/>
              <a:t> сначала в течении нескольких сотен секунд рассмотреть такую очень не простую тему, как </a:t>
            </a:r>
            <a:r>
              <a:rPr lang="ru-RU" baseline="0" dirty="0" err="1" smtClean="0"/>
              <a:t>Геймификация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baseline="0" dirty="0" err="1" smtClean="0"/>
              <a:t>Доигровая</a:t>
            </a:r>
            <a:r>
              <a:rPr lang="ru-RU" altLang="ru-RU" baseline="0" dirty="0" smtClean="0"/>
              <a:t> цель определена – поставить крестики или нолики в три клетки по линии, четкие правила – ходить по </a:t>
            </a:r>
            <a:r>
              <a:rPr lang="ru-RU" altLang="ru-RU" baseline="0" dirty="0" err="1" smtClean="0"/>
              <a:t>очередно</a:t>
            </a:r>
            <a:r>
              <a:rPr lang="ru-RU" altLang="ru-RU" baseline="0" dirty="0" smtClean="0"/>
              <a:t> и </a:t>
            </a:r>
          </a:p>
          <a:p>
            <a:pPr>
              <a:spcBef>
                <a:spcPct val="0"/>
              </a:spcBef>
            </a:pPr>
            <a:r>
              <a:rPr lang="ru-RU" altLang="ru-RU" baseline="0" dirty="0" smtClean="0"/>
              <a:t>ставить только один свой определенный символ. Игровые отношения - Два игрока. 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64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baseline="0" dirty="0" smtClean="0"/>
              <a:t>Элементы игры в предыдущем примеры просматриваются не очевидно, поэтому давайте рассмотрим элементы игры на примере игры </a:t>
            </a:r>
            <a:r>
              <a:rPr lang="ru-RU" altLang="ru-RU" sz="1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Империя и Союзы.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5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1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Как мы можем заметить</a:t>
            </a:r>
            <a:r>
              <a:rPr lang="ru-RU" altLang="ru-RU" sz="1200" baseline="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основными элементами игры являются Очки, Прогресс, Ресурсы, Задания, Уровень, Социальная группа и т.д.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71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 baseline="0" dirty="0" smtClean="0"/>
              <a:t>Кевином </a:t>
            </a:r>
            <a:r>
              <a:rPr lang="ru-RU" baseline="0" dirty="0" err="1" smtClean="0"/>
              <a:t>Вербахом</a:t>
            </a:r>
            <a:r>
              <a:rPr lang="ru-RU" baseline="0" dirty="0" smtClean="0"/>
              <a:t> была предложена следующая систематизация элементов игры. Он разделил все элементы на три группы.  </a:t>
            </a:r>
          </a:p>
          <a:p>
            <a:pPr>
              <a:spcBef>
                <a:spcPct val="0"/>
              </a:spcBef>
            </a:pPr>
            <a:r>
              <a:rPr lang="ru-RU" baseline="0" dirty="0" smtClean="0"/>
              <a:t>И назвал эти группы соответственно Динамика, механика и компоненты.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4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элементы динамики он определил эмоции,</a:t>
            </a:r>
            <a:r>
              <a:rPr lang="ru-RU" baseline="0" dirty="0" smtClean="0"/>
              <a:t> отношения </a:t>
            </a:r>
            <a:r>
              <a:rPr lang="ru-RU" baseline="0" dirty="0" err="1" smtClean="0"/>
              <a:t>и.тд</a:t>
            </a:r>
            <a:r>
              <a:rPr lang="ru-RU" baseline="0" dirty="0" smtClean="0"/>
              <a:t>. Соотнеся это к грамматике.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44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втором</a:t>
            </a:r>
            <a:r>
              <a:rPr lang="ru-RU" baseline="0" dirty="0" smtClean="0"/>
              <a:t> блоке он определил элементы механики, соотнеся их к глаголам.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 третьем базовом блоке пирамиды</a:t>
            </a:r>
            <a:r>
              <a:rPr lang="ru-RU" baseline="0" dirty="0" smtClean="0"/>
              <a:t> он определил компоненты определяя их как существительные.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r>
              <a:rPr lang="ru-RU" baseline="0" dirty="0" smtClean="0"/>
              <a:t>Далее эти компоненты можно объединить в одну аббревиатуру – </a:t>
            </a:r>
            <a:r>
              <a:rPr lang="en-US" baseline="0" dirty="0" smtClean="0"/>
              <a:t>PBL.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4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Point, Badges, Level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377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1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Вторая составляющая определения </a:t>
            </a:r>
            <a:r>
              <a:rPr lang="ru-RU" altLang="ru-RU" sz="1200" dirty="0" err="1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Геймификации</a:t>
            </a:r>
            <a:r>
              <a:rPr lang="ru-RU" altLang="ru-RU" sz="1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- Технологии игрового дизайна</a:t>
            </a:r>
            <a:r>
              <a:rPr lang="ru-RU" altLang="ru-RU" sz="1200" baseline="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67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При проектировании любой системы, основанной на игровых</a:t>
            </a:r>
            <a:r>
              <a:rPr lang="ru-RU" altLang="ru-RU" baseline="0" dirty="0" smtClean="0"/>
              <a:t> технологиях разработчики опираются на </a:t>
            </a:r>
            <a:r>
              <a:rPr lang="ru-RU" altLang="ru-RU" dirty="0" smtClean="0"/>
              <a:t>три основные правила эффективного гейм дизайна.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Путешествие игрока, баланс</a:t>
            </a:r>
            <a:r>
              <a:rPr lang="ru-RU" altLang="ru-RU" baseline="0" dirty="0" smtClean="0"/>
              <a:t> и создание ощущения игры.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1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не будем опускаться глубоко в тонкости и подробности этого вопроса, так как он очень хорошо освещен в знаменитом одноименном массовом курсе на платформе </a:t>
            </a:r>
            <a:r>
              <a:rPr lang="ru-RU" dirty="0" err="1" smtClean="0"/>
              <a:t>курсера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039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Подобные принципы лежат и в основе </a:t>
            </a:r>
            <a:r>
              <a:rPr lang="ru-RU" dirty="0" err="1" smtClean="0"/>
              <a:t>гемифицированных</a:t>
            </a:r>
            <a:r>
              <a:rPr lang="ru-RU" baseline="0" dirty="0" smtClean="0"/>
              <a:t> систем</a:t>
            </a:r>
            <a:r>
              <a:rPr lang="ru-RU" dirty="0" smtClean="0"/>
              <a:t>: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21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Добровольность, играть из под палки нельзя.</a:t>
            </a:r>
            <a:r>
              <a:rPr lang="ru-RU" baseline="0" dirty="0" smtClean="0"/>
              <a:t> Решение проблем, которые должен решать игрок и конечно же баланс между легкими заданиями и тяжелыми. </a:t>
            </a:r>
          </a:p>
          <a:p>
            <a:r>
              <a:rPr lang="ru-RU" baseline="0" dirty="0" smtClean="0"/>
              <a:t>Но и это еще не все.</a:t>
            </a: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81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Основным механизмом в любой игре, системе,  является так называемая петля обратной</a:t>
            </a:r>
            <a:r>
              <a:rPr lang="ru-RU" baseline="0" dirty="0" smtClean="0"/>
              <a:t> связи.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658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Мотивация, событие подталкивает пользователя на выполнение какого либо действия.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9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моментально должна отреагировать – побуждая пользователя</a:t>
            </a:r>
            <a:r>
              <a:rPr lang="ru-RU" baseline="0" dirty="0" smtClean="0"/>
              <a:t> совершить следующее действии. </a:t>
            </a:r>
            <a:br>
              <a:rPr lang="ru-RU" baseline="0" dirty="0" smtClean="0"/>
            </a:br>
            <a:r>
              <a:rPr lang="ru-RU" baseline="0" dirty="0" smtClean="0"/>
              <a:t>Если реакция системы будет с запозданием очень большая вероятность того, что пользователь просто уйдет.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680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наконец одним из самых сильных факторов, который заставляет нас играть является конечно – Удовольствие.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142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экране приводится список действий и событий,</a:t>
            </a:r>
            <a:r>
              <a:rPr lang="ru-RU" baseline="0" dirty="0" smtClean="0"/>
              <a:t> которые могут вызывать удовольствие, радость и другие положительные эмоции. </a:t>
            </a:r>
          </a:p>
          <a:p>
            <a:r>
              <a:rPr lang="ru-RU" baseline="0" dirty="0" smtClean="0"/>
              <a:t>Для Вас этот список может быть не полным. Попробуйте определить, какие элементы этого списка могут относится к образовательному процессу.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95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Николь </a:t>
            </a:r>
            <a:r>
              <a:rPr lang="ru-RU" dirty="0" err="1" smtClean="0"/>
              <a:t>Лаззаро</a:t>
            </a:r>
            <a:r>
              <a:rPr lang="ru-RU" dirty="0" smtClean="0"/>
              <a:t> приводит к примеру 4 классификации развлечений. Простое, трудоемкое,</a:t>
            </a:r>
            <a:r>
              <a:rPr lang="ru-RU" baseline="0" dirty="0" smtClean="0"/>
              <a:t> коллективное и серьезное.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Марк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Лебран</a:t>
            </a:r>
            <a:r>
              <a:rPr lang="ru-RU" baseline="0" dirty="0" smtClean="0"/>
              <a:t> включает 8 типов удовольствия.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969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основании вышеизложенного</a:t>
            </a:r>
            <a:r>
              <a:rPr lang="ru-RU" baseline="0" dirty="0" smtClean="0"/>
              <a:t> можно сделать обобщенные выводы: Удовольствие нужно планировать, развлечение не всегда может быть легким </a:t>
            </a:r>
          </a:p>
          <a:p>
            <a:r>
              <a:rPr lang="ru-RU" baseline="0" dirty="0" smtClean="0"/>
              <a:t>и не нужно бояться экспериментов.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5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</a:t>
            </a:r>
            <a:r>
              <a:rPr lang="ru-RU" baseline="0" dirty="0" smtClean="0"/>
              <a:t> будем использовать некоторые материалы из этого курса так как они </a:t>
            </a:r>
            <a:r>
              <a:rPr lang="ru-RU" b="1" baseline="0" dirty="0" smtClean="0"/>
              <a:t>и представленная </a:t>
            </a:r>
            <a:r>
              <a:rPr lang="ru-RU" baseline="0" dirty="0" smtClean="0"/>
              <a:t>Кевином </a:t>
            </a:r>
            <a:r>
              <a:rPr lang="ru-RU" baseline="0" dirty="0" err="1" smtClean="0"/>
              <a:t>Вербахом</a:t>
            </a:r>
            <a:r>
              <a:rPr lang="ru-RU" baseline="0" dirty="0" smtClean="0"/>
              <a:t> идеология основаны на базе многолетних фундаментальных исследований.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 мы постарались определить основные</a:t>
            </a:r>
            <a:r>
              <a:rPr lang="ru-RU" baseline="0" dirty="0" smtClean="0"/>
              <a:t> принципы и детали на которых основаны игровые технологии.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99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Было бы не правильным поставить на этом точку и не провести связь между элементами игровой индустрии и возможным использование </a:t>
            </a:r>
          </a:p>
          <a:p>
            <a:r>
              <a:rPr lang="ru-RU" baseline="0" dirty="0" smtClean="0"/>
              <a:t>игровых механик в онлайн обучении.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543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Предлагаю попробовать найти применение игровым механикам в учебном процессе. Конечно же очень тяжело давать какие то определенные рекомендации, так как процесс </a:t>
            </a:r>
            <a:r>
              <a:rPr lang="ru-RU" baseline="0" dirty="0" err="1" smtClean="0"/>
              <a:t>геймификации</a:t>
            </a:r>
            <a:r>
              <a:rPr lang="ru-RU" baseline="0" dirty="0" smtClean="0"/>
              <a:t> зачастую сам является экспериментом или исследованием.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Поэтому остановимся на явном структурном сравнении среды онлайн обучения и возможности использования в данной системе элементов игровых технологий.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Начнем пожалуй с очевидного – путешествие игрока. Если проанализировать данный процесс, то получится вполне очевидная картина – семестр, курс, дипломированный </a:t>
            </a:r>
            <a:r>
              <a:rPr lang="ru-RU" baseline="0" dirty="0" err="1" smtClean="0"/>
              <a:t>специалит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 качестве рекомендации можно предложить в процессе проектирования онлайн курса дисциплины:</a:t>
            </a:r>
          </a:p>
          <a:p>
            <a:r>
              <a:rPr lang="ru-RU" baseline="0" dirty="0" smtClean="0"/>
              <a:t>Определить контрольные точки. Проработать задания по принципу от простого к сложному.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Заложить в начале курса элементы Адаптации, которые позволят снять в будущем не нужные вопросы.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Определится с итоговыми испытаниями, постараться не использовать в итоговом задании формулировок вопросов, которые уже имели место быть в онлайн курсе.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Определившись с общей структурой можно переходить к частностям.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 качестве примера предлагаю определить элементы игровых технологий в системе управления обучением </a:t>
            </a:r>
            <a:r>
              <a:rPr lang="en-US" baseline="0" dirty="0" smtClean="0"/>
              <a:t>Moodle</a:t>
            </a:r>
            <a:r>
              <a:rPr lang="ru-RU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Итак! Термин </a:t>
            </a:r>
            <a:r>
              <a:rPr lang="ru-RU" dirty="0" err="1" smtClean="0"/>
              <a:t>геймификация</a:t>
            </a:r>
            <a:r>
              <a:rPr lang="ru-RU" dirty="0" smtClean="0"/>
              <a:t> носит следующее определение. </a:t>
            </a:r>
            <a:r>
              <a:rPr lang="ru-RU" altLang="ru-RU" sz="1200" b="1" dirty="0" err="1" smtClean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1200" dirty="0" smtClean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- это использование элементов игры и технологий игрового дизайна в неигровом контексте.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904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Очки. Баллы, которые зарабатывает игрок за выполнение</a:t>
            </a:r>
            <a:r>
              <a:rPr lang="ru-RU" baseline="0" dirty="0" smtClean="0"/>
              <a:t>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В </a:t>
            </a:r>
            <a:r>
              <a:rPr lang="en-US" dirty="0" smtClean="0"/>
              <a:t>LMS</a:t>
            </a:r>
            <a:r>
              <a:rPr lang="en-US" baseline="0" dirty="0" smtClean="0"/>
              <a:t> Moodle</a:t>
            </a:r>
            <a:r>
              <a:rPr lang="ru-RU" baseline="0" dirty="0" smtClean="0"/>
              <a:t>, это конечно же журнал оценок, в системе можно заложить различные Варианты оценивания.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А так же заложить</a:t>
            </a:r>
            <a:r>
              <a:rPr lang="ru-RU" baseline="0" dirty="0" smtClean="0"/>
              <a:t> возможность цветовой градации в зависимости от проходного балла.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798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Ресурсы.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В системе электронного</a:t>
            </a:r>
            <a:r>
              <a:rPr lang="ru-RU" baseline="0" dirty="0" smtClean="0"/>
              <a:t> обучения предположим, это могут быть Лекции, книги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err="1" smtClean="0"/>
              <a:t>Аватар</a:t>
            </a:r>
            <a:r>
              <a:rPr lang="ru-RU" dirty="0" smtClean="0"/>
              <a:t>, профиль пользователя.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Если подходить к профилю более серьезно, а не формально, то можно дать несколько простых рекомендаций.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Обязательно дайте понять, что студент – это личность, а у личности есть лицо, а не абстрактный рисунок вместо фотографии.  Так же можно мотивировать студента дополнительными баллами за правильное заполнение профиля.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Социальная группа.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Это по сути дела группа студентов</a:t>
            </a:r>
            <a:r>
              <a:rPr lang="ru-RU" baseline="0" dirty="0" smtClean="0"/>
              <a:t> в системе. </a:t>
            </a:r>
            <a:r>
              <a:rPr lang="en-US" baseline="0" dirty="0" smtClean="0"/>
              <a:t>LMS Moodle </a:t>
            </a:r>
            <a:r>
              <a:rPr lang="ru-RU" baseline="0" dirty="0" smtClean="0"/>
              <a:t>предлагает определенные настройки для организации групповых задания, изоляции групп и т.д.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Определение можно разделить на три части:</a:t>
            </a:r>
            <a:endParaRPr lang="ru-RU" altLang="ru-RU" sz="1200" dirty="0" smtClean="0">
              <a:solidFill>
                <a:srgbClr val="3C4559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836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каждой группы можно организовать отдельный Форум и Чат.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Задания.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Вариативность заданий в системе довольно большая. Задания, Лекции с тестовыми вопросами, Тесты.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К указанным на слайде, часто используемым можно добавить: Семинар, База данных, Вики, Глоссарий.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043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Прогресс.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В систему заложена возможность добавлять дополнительный настраиваемый блок -  Прогресс БАР.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Спроектируйте прогресс бар и настройте его на конкретные даты, но не забывайте, что элементы в прогрессе так же должны быть настроены. 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Уровень.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Это обычно пиктограмма общей картины прохождения электронного курса. Она зависит от настроенных Вами элементов, а в частности условий завершения элементов.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r>
              <a:rPr lang="ru-RU" dirty="0" smtClean="0"/>
              <a:t>Награды. Значки.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Элементы игры, игровые технологии и неигровой контекст. </a:t>
            </a:r>
            <a:endParaRPr lang="ru-RU" altLang="ru-RU" sz="1200" dirty="0" smtClean="0">
              <a:solidFill>
                <a:srgbClr val="3C4559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6911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Продумайте типологию наград. На схеме приводятся основные типы наград и временные зависимости награждения ими. </a:t>
            </a:r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 системе </a:t>
            </a:r>
            <a:r>
              <a:rPr lang="en-US" baseline="0" dirty="0" smtClean="0"/>
              <a:t>Moodle </a:t>
            </a:r>
            <a:r>
              <a:rPr lang="ru-RU" baseline="0" dirty="0" smtClean="0"/>
              <a:t>заложена возможность награждать пользователей различными Артефактами. Я начинал с монет России 1912 года, они имеют вес в зависимости от номинала, а так же их разнообразие позволяет выстроить более менее определенную схему награждения.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Постарайтесь на практическом примере определиться с артефактами, символизирующими Ваше направление и условиями награждения. </a:t>
            </a:r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Одна небольшая рекомендация – используйте только одну награду для итогового завершения курса. Не применяйте ранжирование по местам, 1 2 3.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Мотивация. Повышение внутренней мотивации совсем не простая задача. Ищите способы, к примеру пишите на форуме сообщения, не относящиеся к курсу, поздравления с предстоящими большими праздниками или делайте отвлеченные зарисовки, тем самым давая понять, что Вы всегда в </a:t>
            </a:r>
            <a:r>
              <a:rPr lang="ru-RU" baseline="0" dirty="0" err="1" smtClean="0"/>
              <a:t>онлайне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Начиная с версии 3.0 </a:t>
            </a:r>
            <a:r>
              <a:rPr lang="en-US" baseline="0" dirty="0" err="1" smtClean="0"/>
              <a:t>Lms</a:t>
            </a:r>
            <a:r>
              <a:rPr lang="en-US" baseline="0" dirty="0" smtClean="0"/>
              <a:t> Moodle </a:t>
            </a:r>
            <a:r>
              <a:rPr lang="ru-RU" baseline="0" dirty="0" smtClean="0"/>
              <a:t>предоставляет возможность публикации отложенных сообщений и новостей.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И пожалуй самое Важное – не забывайте про </a:t>
            </a:r>
            <a:r>
              <a:rPr lang="en-US" baseline="0" dirty="0" smtClean="0"/>
              <a:t>FUN</a:t>
            </a:r>
            <a:r>
              <a:rPr lang="ru-RU" baseline="0" dirty="0" smtClean="0"/>
              <a:t>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Планируйте удовольствие, примером может служить смешной вопрос, неожиданно появляющийся среди серьезных тестовых заданий.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Подводя итоговую черту хотелось бы посоветовать – не бойтесь экспериментировать. Применять креативные методы. </a:t>
            </a:r>
          </a:p>
          <a:p>
            <a:r>
              <a:rPr lang="ru-RU" baseline="0" dirty="0" smtClean="0"/>
              <a:t>Вносить постоянное разнообразие. Менять формы.</a:t>
            </a:r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152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Создавать иллюзию игры, находить время для интересного общения. Никогда не забывайте что Вы постоянно в </a:t>
            </a:r>
            <a:r>
              <a:rPr lang="ru-RU" baseline="0" dirty="0" err="1" smtClean="0"/>
              <a:t>онлане</a:t>
            </a:r>
            <a:r>
              <a:rPr lang="ru-RU" baseline="0" dirty="0" smtClean="0"/>
              <a:t> и любая задержка обратной связи может обернуться вечностью.</a:t>
            </a:r>
          </a:p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В 2011 году Себастьян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Детердинг</a:t>
            </a:r>
            <a:r>
              <a:rPr lang="ru-RU" altLang="ru-RU" baseline="0" dirty="0" smtClean="0"/>
              <a:t> с </a:t>
            </a:r>
            <a:r>
              <a:rPr lang="ru-RU" altLang="ru-RU" baseline="0" dirty="0" err="1" smtClean="0"/>
              <a:t>соавтарами</a:t>
            </a:r>
            <a:r>
              <a:rPr lang="ru-RU" altLang="ru-RU" baseline="0" dirty="0" smtClean="0"/>
              <a:t> в статье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Gamification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dirty="0" smtClean="0"/>
              <a:t>используя прием попарного сравнения.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769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Определили место </a:t>
            </a:r>
            <a:r>
              <a:rPr lang="ru-RU" altLang="ru-RU" dirty="0" err="1" smtClean="0"/>
              <a:t>геймификации</a:t>
            </a:r>
            <a:r>
              <a:rPr lang="ru-RU" altLang="ru-RU" dirty="0" smtClean="0"/>
              <a:t> в игровом пространстве.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CBACD-FE82-491D-8154-52BB1C8DBF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1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96E3-63D2-4471-BC35-D44917E8A5E7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31C6-3888-4A99-87A6-C859BBCD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1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rishiv@tpu.ru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:\Users\lubamark\Documents\_дизайн\_Шаблоны презентаций\ТПУ_Карта стилизованная_CMYK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t="685" r="46294" b="50024"/>
          <a:stretch>
            <a:fillRect/>
          </a:stretch>
        </p:blipFill>
        <p:spPr bwMode="auto">
          <a:xfrm>
            <a:off x="7896200" y="-57947"/>
            <a:ext cx="4044123" cy="197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1983496" y="4522156"/>
            <a:ext cx="10234456" cy="46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364" tIns="54182" rIns="108364" bIns="54182" anchor="ctr"/>
          <a:lstStyle/>
          <a:p>
            <a:pPr algn="ctr" defTabSz="914587"/>
            <a:endParaRPr lang="ru-RU" dirty="0"/>
          </a:p>
          <a:p>
            <a:pPr defTabSz="914587"/>
            <a:r>
              <a:rPr lang="ru-RU" dirty="0">
                <a:latin typeface="PF BeauSans Pro" panose="02000500000000020004" pitchFamily="2" charset="0"/>
              </a:rPr>
              <a:t>УНЦ ТПУ «Организация и </a:t>
            </a:r>
            <a:r>
              <a:rPr lang="ru-RU" dirty="0" smtClean="0">
                <a:latin typeface="PF BeauSans Pro" panose="02000500000000020004" pitchFamily="2" charset="0"/>
              </a:rPr>
              <a:t>технологии</a:t>
            </a:r>
            <a:r>
              <a:rPr lang="en-US" dirty="0" smtClean="0">
                <a:latin typeface="PF BeauSans Pro" panose="02000500000000020004" pitchFamily="2" charset="0"/>
              </a:rPr>
              <a:t> </a:t>
            </a:r>
            <a:r>
              <a:rPr lang="ru-RU" dirty="0" smtClean="0">
                <a:latin typeface="PF BeauSans Pro" panose="02000500000000020004" pitchFamily="2" charset="0"/>
              </a:rPr>
              <a:t> </a:t>
            </a:r>
            <a:r>
              <a:rPr lang="ru-RU" dirty="0">
                <a:latin typeface="PF BeauSans Pro" panose="02000500000000020004" pitchFamily="2" charset="0"/>
              </a:rPr>
              <a:t>высшего </a:t>
            </a:r>
            <a:r>
              <a:rPr lang="ru-RU" dirty="0" smtClean="0">
                <a:latin typeface="PF BeauSans Pro" panose="02000500000000020004" pitchFamily="2" charset="0"/>
              </a:rPr>
              <a:t>профессионального</a:t>
            </a:r>
            <a:r>
              <a:rPr lang="en-US" dirty="0" smtClean="0">
                <a:latin typeface="PF BeauSans Pro" panose="02000500000000020004" pitchFamily="2" charset="0"/>
              </a:rPr>
              <a:t> </a:t>
            </a:r>
            <a:r>
              <a:rPr lang="ru-RU" dirty="0" smtClean="0">
                <a:latin typeface="PF BeauSans Pro" panose="02000500000000020004" pitchFamily="2" charset="0"/>
              </a:rPr>
              <a:t>образования</a:t>
            </a:r>
            <a:r>
              <a:rPr lang="ru-RU" dirty="0">
                <a:latin typeface="PF BeauSans Pro" panose="02000500000000020004" pitchFamily="2" charset="0"/>
              </a:rPr>
              <a:t>»</a:t>
            </a:r>
            <a:endParaRPr lang="ru-RU" b="1" dirty="0">
              <a:solidFill>
                <a:schemeClr val="bg1"/>
              </a:solidFill>
              <a:latin typeface="PF BeauSans Pro" panose="02000500000000020004" pitchFamily="2" charset="0"/>
            </a:endParaRPr>
          </a:p>
          <a:p>
            <a:pPr algn="ctr" defTabSz="914587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19336" y="1970559"/>
            <a:ext cx="11953328" cy="2262485"/>
          </a:xfrm>
          <a:prstGeom prst="rect">
            <a:avLst/>
          </a:prstGeom>
          <a:solidFill>
            <a:srgbClr val="80BF44"/>
          </a:solidFill>
          <a:ln w="9525">
            <a:noFill/>
            <a:miter lim="800000"/>
            <a:headEnd/>
            <a:tailEnd/>
          </a:ln>
        </p:spPr>
        <p:txBody>
          <a:bodyPr wrap="none" lIns="145124" tIns="72562" rIns="145124" bIns="72562" anchor="ctr"/>
          <a:lstStyle/>
          <a:p>
            <a:endParaRPr lang="ru-RU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964792" y="2204864"/>
            <a:ext cx="94384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/>
          <a:lstStyle/>
          <a:p>
            <a:r>
              <a:rPr lang="ru-RU" sz="4800" dirty="0">
                <a:solidFill>
                  <a:schemeClr val="bg1"/>
                </a:solidFill>
              </a:rPr>
              <a:t>Элементы игровых технологий 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в </a:t>
            </a:r>
            <a:r>
              <a:rPr lang="ru-RU" sz="4800" dirty="0">
                <a:solidFill>
                  <a:schemeClr val="bg1"/>
                </a:solidFill>
              </a:rPr>
              <a:t>онлайн обучении </a:t>
            </a:r>
            <a:r>
              <a:rPr lang="ru-RU" sz="4800" dirty="0"/>
              <a:t>	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086900" y="645315"/>
            <a:ext cx="3746798" cy="874256"/>
            <a:chOff x="543276" y="545242"/>
            <a:chExt cx="1816737" cy="422585"/>
          </a:xfrm>
        </p:grpSpPr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1038084" y="565945"/>
              <a:ext cx="1321929" cy="401882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3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6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20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206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1 w 680"/>
                  <a:gd name="T1" fmla="*/ 0 h 441"/>
                  <a:gd name="T2" fmla="*/ 1 w 680"/>
                  <a:gd name="T3" fmla="*/ 0 h 441"/>
                  <a:gd name="T4" fmla="*/ 1 w 680"/>
                  <a:gd name="T5" fmla="*/ 0 h 441"/>
                  <a:gd name="T6" fmla="*/ 1 w 680"/>
                  <a:gd name="T7" fmla="*/ 0 h 441"/>
                  <a:gd name="T8" fmla="*/ 1 w 680"/>
                  <a:gd name="T9" fmla="*/ 0 h 441"/>
                  <a:gd name="T10" fmla="*/ 1 w 680"/>
                  <a:gd name="T11" fmla="*/ 0 h 441"/>
                  <a:gd name="T12" fmla="*/ 1 w 680"/>
                  <a:gd name="T13" fmla="*/ 0 h 441"/>
                  <a:gd name="T14" fmla="*/ 1 w 680"/>
                  <a:gd name="T15" fmla="*/ 0 h 441"/>
                  <a:gd name="T16" fmla="*/ 1 w 680"/>
                  <a:gd name="T17" fmla="*/ 0 h 441"/>
                  <a:gd name="T18" fmla="*/ 1 w 680"/>
                  <a:gd name="T19" fmla="*/ 0 h 441"/>
                  <a:gd name="T20" fmla="*/ 0 w 680"/>
                  <a:gd name="T21" fmla="*/ 0 h 441"/>
                  <a:gd name="T22" fmla="*/ 1 w 680"/>
                  <a:gd name="T23" fmla="*/ 0 h 441"/>
                  <a:gd name="T24" fmla="*/ 1 w 680"/>
                  <a:gd name="T25" fmla="*/ 0 h 441"/>
                  <a:gd name="T26" fmla="*/ 0 w 680"/>
                  <a:gd name="T27" fmla="*/ 0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80"/>
                  <a:gd name="T46" fmla="*/ 0 h 441"/>
                  <a:gd name="T47" fmla="*/ 680 w 680"/>
                  <a:gd name="T48" fmla="*/ 441 h 4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5" name="Rectangle 26"/>
          <p:cNvSpPr>
            <a:spLocks noChangeArrowheads="1"/>
          </p:cNvSpPr>
          <p:nvPr/>
        </p:nvSpPr>
        <p:spPr bwMode="auto">
          <a:xfrm>
            <a:off x="2001024" y="5121188"/>
            <a:ext cx="560616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ctr"/>
          <a:lstStyle/>
          <a:p>
            <a:r>
              <a:rPr lang="ru-RU" sz="2000" b="1" dirty="0" err="1"/>
              <a:t>Ряшенцев</a:t>
            </a:r>
            <a:r>
              <a:rPr lang="ru-RU" sz="2000" b="1" dirty="0"/>
              <a:t> Игорь Владимирович </a:t>
            </a:r>
            <a:r>
              <a:rPr lang="ru-RU" sz="20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18261" y="587544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13 марта 2019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стрелка влево/вправо 1"/>
          <p:cNvSpPr/>
          <p:nvPr/>
        </p:nvSpPr>
        <p:spPr>
          <a:xfrm>
            <a:off x="4505401" y="2180698"/>
            <a:ext cx="3456384" cy="1064374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05531" y="5548953"/>
            <a:ext cx="59873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Sebastian Deterding, et al, From Game Design Elements to Gamefulness: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Defining “Gamification”, Mindtrek 2011 Proceedings, at bit.ly/o6aX1U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PF BeauSans Pro Light" panose="02000500000000020004" pitchFamily="2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05531" y="2712885"/>
            <a:ext cx="5848870" cy="99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6049" y="701214"/>
            <a:ext cx="0" cy="4321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34321" y="2246160"/>
            <a:ext cx="11191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2113" y="4648048"/>
            <a:ext cx="18716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Играть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Play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8097" y="696760"/>
            <a:ext cx="18716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Game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774" y="3120377"/>
            <a:ext cx="3349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Проект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playful design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2841" y="3147671"/>
            <a:ext cx="16557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Игрушка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toys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7397" y="1229709"/>
            <a:ext cx="3060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</a:rPr>
              <a:t>Серьезные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serious games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9757" y="1156455"/>
            <a:ext cx="253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C00000"/>
                </a:solidFill>
                <a:latin typeface="+mj-lt"/>
              </a:rPr>
              <a:t>Геймификация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Gamification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0282" y="2278099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Весь Целый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5797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войная стрелка влево/вправо 12"/>
          <p:cNvSpPr/>
          <p:nvPr/>
        </p:nvSpPr>
        <p:spPr>
          <a:xfrm>
            <a:off x="4515352" y="2158000"/>
            <a:ext cx="3456384" cy="1064374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6200000">
            <a:off x="5083821" y="2158099"/>
            <a:ext cx="2016224" cy="1064374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15482" y="5526255"/>
            <a:ext cx="59873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Sebastian Deterding, et al, From Game Design Elements to Gamefulness: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Defining “Gamification”, Mindtrek 2011 Proceedings, at bit.ly/o6aX1U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PF BeauSans Pro Light" panose="02000500000000020004" pitchFamily="2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15482" y="2690187"/>
            <a:ext cx="5848870" cy="99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96000" y="678516"/>
            <a:ext cx="0" cy="4321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44272" y="2223462"/>
            <a:ext cx="11191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064" y="4625350"/>
            <a:ext cx="18716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Играть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Play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048" y="674062"/>
            <a:ext cx="18716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Game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4725" y="3097679"/>
            <a:ext cx="3349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Проект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playful design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2792" y="3124973"/>
            <a:ext cx="16557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Игрушка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toys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67348" y="1207011"/>
            <a:ext cx="3060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</a:rPr>
              <a:t>Серьезные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serious games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9708" y="1133757"/>
            <a:ext cx="253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C00000"/>
                </a:solidFill>
                <a:latin typeface="+mj-lt"/>
              </a:rPr>
              <a:t>Геймификация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Gamification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0233" y="2255401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Весь Целый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5886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8811" y="1144621"/>
            <a:ext cx="2730763" cy="1089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2229" y="5537120"/>
            <a:ext cx="59873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Sebastian Deterding, et al, From Game Design Elements to Gamefulness: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Defining “Gamification”, Mindtrek 2011 Proceedings, at bit.ly/o6aX1U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PF BeauSans Pro Light" panose="02000500000000020004" pitchFamily="2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32229" y="2701052"/>
            <a:ext cx="5848870" cy="99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112747" y="689381"/>
            <a:ext cx="0" cy="4321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61019" y="2234327"/>
            <a:ext cx="11191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8811" y="4636215"/>
            <a:ext cx="18716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Играть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Play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44795" y="684927"/>
            <a:ext cx="18716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Game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1472" y="3108544"/>
            <a:ext cx="3349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Проект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playful design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69539" y="3135838"/>
            <a:ext cx="16557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Игрушка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toys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84095" y="1217876"/>
            <a:ext cx="3060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</a:rPr>
              <a:t>Серьезные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serious games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6455" y="1144622"/>
            <a:ext cx="253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C00000"/>
                </a:solidFill>
                <a:latin typeface="+mj-lt"/>
              </a:rPr>
              <a:t>Геймификация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Gamification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66980" y="2266266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Весь Целый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8284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584" y="1556792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PF BeauSans Pro Light" panose="02000500000000020004" pitchFamily="2" charset="0"/>
              </a:rPr>
              <a:t>Геймификация</a:t>
            </a:r>
            <a:r>
              <a:rPr lang="ru-RU" sz="2800" dirty="0">
                <a:latin typeface="PF BeauSans Pro Light" panose="02000500000000020004" pitchFamily="2" charset="0"/>
              </a:rPr>
              <a:t> – это процесс, который имеет свой сценарий и </a:t>
            </a:r>
            <a:r>
              <a:rPr lang="ru-RU" sz="2800" dirty="0" smtClean="0">
                <a:latin typeface="PF BeauSans Pro Light" panose="02000500000000020004" pitchFamily="2" charset="0"/>
              </a:rPr>
              <a:t>цель.</a:t>
            </a:r>
          </a:p>
          <a:p>
            <a:endParaRPr lang="ru-RU" sz="2800" dirty="0">
              <a:latin typeface="PF BeauSans Pro Light" panose="02000500000000020004" pitchFamily="2" charset="0"/>
            </a:endParaRPr>
          </a:p>
          <a:p>
            <a:r>
              <a:rPr lang="ru-RU" sz="2800" dirty="0" err="1" smtClean="0">
                <a:latin typeface="PF BeauSans Pro Light" panose="02000500000000020004" pitchFamily="2" charset="0"/>
              </a:rPr>
              <a:t>Геймификация</a:t>
            </a:r>
            <a:r>
              <a:rPr lang="ru-RU" sz="2800" dirty="0" smtClean="0">
                <a:latin typeface="PF BeauSans Pro Light" panose="02000500000000020004" pitchFamily="2" charset="0"/>
              </a:rPr>
              <a:t> – это процесс не очевидный</a:t>
            </a:r>
            <a:endParaRPr lang="ru-RU" sz="2800" dirty="0">
              <a:latin typeface="PF BeauSans Pro Light" panose="02000500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568" y="980728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PF BeauSans Pro Light" panose="02000500000000020004" pitchFamily="2" charset="0"/>
              </a:rPr>
              <a:t>Геймификация</a:t>
            </a:r>
            <a:r>
              <a:rPr lang="ru-RU" sz="2800" dirty="0">
                <a:latin typeface="PF BeauSans Pro Light" panose="02000500000000020004" pitchFamily="2" charset="0"/>
              </a:rPr>
              <a:t> – это процесс, который имеет свой сценарий и </a:t>
            </a:r>
            <a:r>
              <a:rPr lang="ru-RU" sz="2800" dirty="0" smtClean="0">
                <a:latin typeface="PF BeauSans Pro Light" panose="02000500000000020004" pitchFamily="2" charset="0"/>
              </a:rPr>
              <a:t>цель.</a:t>
            </a:r>
          </a:p>
          <a:p>
            <a:endParaRPr lang="ru-RU" sz="2800" dirty="0">
              <a:latin typeface="PF BeauSans Pro Light" panose="02000500000000020004" pitchFamily="2" charset="0"/>
            </a:endParaRPr>
          </a:p>
          <a:p>
            <a:r>
              <a:rPr lang="ru-RU" sz="2800" dirty="0" err="1" smtClean="0">
                <a:latin typeface="PF BeauSans Pro Light" panose="02000500000000020004" pitchFamily="2" charset="0"/>
              </a:rPr>
              <a:t>Геймификация</a:t>
            </a:r>
            <a:r>
              <a:rPr lang="ru-RU" sz="2800" dirty="0" smtClean="0">
                <a:latin typeface="PF BeauSans Pro Light" panose="02000500000000020004" pitchFamily="2" charset="0"/>
              </a:rPr>
              <a:t> – это процесс не очевидный</a:t>
            </a:r>
            <a:endParaRPr lang="ru-RU" sz="2800" dirty="0">
              <a:latin typeface="PF BeauSans Pro Light" panose="02000500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568" y="3500438"/>
            <a:ext cx="7560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элементов </a:t>
            </a: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игры </a:t>
            </a:r>
            <a:endParaRPr lang="ru-RU" altLang="ru-RU" sz="3600" dirty="0" smtClean="0">
              <a:solidFill>
                <a:schemeClr val="tx2">
                  <a:lumMod val="75000"/>
                </a:schemeClr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3600" dirty="0" smtClean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</a:t>
            </a:r>
            <a:r>
              <a:rPr lang="ru-RU" altLang="ru-RU" sz="3600" dirty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игрового дизайна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3600" dirty="0" smtClean="0">
                <a:solidFill>
                  <a:srgbClr val="C000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неигровом </a:t>
            </a:r>
            <a:r>
              <a:rPr lang="ru-RU" altLang="ru-RU" sz="3600" dirty="0">
                <a:solidFill>
                  <a:srgbClr val="C000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контексте.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204228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1524" y="1196752"/>
            <a:ext cx="85689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 dirty="0" err="1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- это использование</a:t>
            </a: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элементов игры </a:t>
            </a:r>
            <a:r>
              <a:rPr lang="ru-RU" altLang="ru-RU" sz="3600" dirty="0" smtClean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 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игрового дизайна в неигровом контексте.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142177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35560" y="547139"/>
            <a:ext cx="83529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For how is the concept of a game</a:t>
            </a:r>
            <a:r>
              <a:rPr lang="ru-RU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en-US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bounded? What still counts as a</a:t>
            </a:r>
            <a:r>
              <a:rPr lang="ru-RU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en-US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game and what no longer does?</a:t>
            </a:r>
            <a:r>
              <a:rPr lang="ru-RU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en-US" altLang="ru-RU" sz="2400" b="1" dirty="0">
                <a:latin typeface="PF BeauSans Pro Light" panose="02000500000000020004" pitchFamily="2" charset="0"/>
                <a:cs typeface="Tahoma" panose="020B0604030504040204" pitchFamily="34" charset="0"/>
              </a:rPr>
              <a:t>Can you give the boundary? No.”</a:t>
            </a:r>
            <a:endParaRPr lang="ru-RU" altLang="ru-RU" sz="2400" b="1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en-US" altLang="ru-RU" sz="2400" b="1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en-US" altLang="ru-RU" sz="2400" dirty="0">
                <a:latin typeface="PF BeauSans Pro Light" panose="02000500000000020004" pitchFamily="2" charset="0"/>
                <a:cs typeface="Tahoma" panose="020B0604030504040204" pitchFamily="34" charset="0"/>
              </a:rPr>
              <a:t>Philosophical Investigations</a:t>
            </a:r>
          </a:p>
          <a:p>
            <a:r>
              <a:rPr lang="en-US" altLang="ru-RU" sz="2400" dirty="0">
                <a:latin typeface="PF BeauSans Pro Light" panose="02000500000000020004" pitchFamily="2" charset="0"/>
                <a:cs typeface="Tahoma" panose="020B0604030504040204" pitchFamily="34" charset="0"/>
              </a:rPr>
              <a:t>Aphorism 68</a:t>
            </a:r>
            <a:endParaRPr lang="ru-RU" altLang="ru-RU" sz="2400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75509" y="5599444"/>
            <a:ext cx="2599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dirty="0">
                <a:latin typeface="PF BeauSans Pro Light" panose="02000500000000020004" pitchFamily="2" charset="0"/>
                <a:cs typeface="Tahoma" panose="020B0604030504040204" pitchFamily="34" charset="0"/>
              </a:rPr>
              <a:t>Людвиг </a:t>
            </a:r>
            <a:r>
              <a:rPr lang="ru-RU" altLang="ru-RU" dirty="0" err="1">
                <a:latin typeface="PF BeauSans Pro Light" panose="02000500000000020004" pitchFamily="2" charset="0"/>
                <a:cs typeface="Tahoma" panose="020B0604030504040204" pitchFamily="34" charset="0"/>
              </a:rPr>
              <a:t>Витгенштейн</a:t>
            </a:r>
            <a:endParaRPr lang="ru-RU" altLang="ru-RU" sz="2000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5560" y="3174452"/>
            <a:ext cx="8281491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Нельзя дать определение понятию "игра"; нет никаких общих черт, которые бы объединяли все игры.</a:t>
            </a:r>
          </a:p>
        </p:txBody>
      </p:sp>
      <p:pic>
        <p:nvPicPr>
          <p:cNvPr id="1026" name="Picture 2" descr="ÐÐ°ÑÑÐ¸Ð½ÐºÐ¸ Ð¿Ð¾ Ð·Ð°Ð¿ÑÐ¾ÑÑ ÐÑÐ´Ð²Ð¸Ð³ ÐÐ¸ÑÐ³ÐµÐ½ÑÑÐµÐ¹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73" y="4755325"/>
            <a:ext cx="1008112" cy="12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5520" y="90872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PF BeauSans Pro Light" panose="02000500000000020004" pitchFamily="2" charset="0"/>
              </a:rPr>
              <a:t>Бернар </a:t>
            </a:r>
            <a:r>
              <a:rPr lang="ru-RU" sz="2800" b="1" dirty="0" err="1">
                <a:latin typeface="PF BeauSans Pro Light" panose="02000500000000020004" pitchFamily="2" charset="0"/>
              </a:rPr>
              <a:t>Сьютс</a:t>
            </a:r>
            <a:r>
              <a:rPr lang="ru-RU" sz="2800" b="1" dirty="0">
                <a:latin typeface="PF BeauSans Pro Light" panose="02000500000000020004" pitchFamily="2" charset="0"/>
              </a:rPr>
              <a:t> (</a:t>
            </a:r>
            <a:r>
              <a:rPr lang="en-US" sz="2800" b="1" dirty="0">
                <a:latin typeface="PF BeauSans Pro Light" panose="02000500000000020004" pitchFamily="2" charset="0"/>
              </a:rPr>
              <a:t>Bernard Suits)</a:t>
            </a:r>
            <a:r>
              <a:rPr lang="en-US" sz="2800" dirty="0">
                <a:latin typeface="PF BeauSans Pro Light" panose="02000500000000020004" pitchFamily="2" charset="0"/>
              </a:rPr>
              <a:t> – </a:t>
            </a:r>
            <a:r>
              <a:rPr lang="ru-RU" sz="2800" dirty="0">
                <a:latin typeface="PF BeauSans Pro Light" panose="02000500000000020004" pitchFamily="2" charset="0"/>
              </a:rPr>
              <a:t>канадский философ игры и автор книги «</a:t>
            </a:r>
            <a:r>
              <a:rPr lang="en-US" sz="2800" dirty="0">
                <a:latin typeface="PF BeauSans Pro Light" panose="02000500000000020004" pitchFamily="2" charset="0"/>
              </a:rPr>
              <a:t>The Grasshopper: Games, Life and Utopia»</a:t>
            </a:r>
            <a:endParaRPr lang="ru-RU" sz="2800" dirty="0">
              <a:latin typeface="PF BeauSans Pro Light" panose="02000500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63887" y="765176"/>
            <a:ext cx="96846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Мы можем дать определение любой игре, основываясь на трех признаках: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163887" y="4076700"/>
            <a:ext cx="97566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Игра - это добровольное преодоление ненужных препятствий</a:t>
            </a:r>
          </a:p>
          <a:p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/>
            </a:r>
            <a:b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</a:br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Бернард </a:t>
            </a:r>
            <a:r>
              <a:rPr lang="ru-RU" altLang="ru-RU" sz="2800" dirty="0" err="1">
                <a:latin typeface="PF BeauSans Pro Light" panose="02000500000000020004" pitchFamily="2" charset="0"/>
                <a:cs typeface="Tahoma" panose="020B0604030504040204" pitchFamily="34" charset="0"/>
              </a:rPr>
              <a:t>Сьютс</a:t>
            </a:r>
            <a:endParaRPr lang="ru-RU" altLang="ru-RU" sz="2800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349" y="1916113"/>
            <a:ext cx="96671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Первый 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-	</a:t>
            </a:r>
            <a:r>
              <a:rPr lang="ru-RU" altLang="ru-RU" sz="4000" dirty="0" err="1" smtClean="0">
                <a:latin typeface="PF BeauSans Pro Light" panose="02000500000000020004" pitchFamily="2" charset="0"/>
                <a:cs typeface="Tahoma" panose="020B0604030504040204" pitchFamily="34" charset="0"/>
              </a:rPr>
              <a:t>доигровая</a:t>
            </a:r>
            <a:r>
              <a:rPr lang="ru-RU" altLang="ru-RU" sz="40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цель </a:t>
            </a:r>
          </a:p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Второй - 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ru-RU" altLang="ru-RU" sz="40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чёткие </a:t>
            </a:r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правила</a:t>
            </a:r>
          </a:p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Третий - 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ru-RU" altLang="ru-RU" sz="40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игровое </a:t>
            </a:r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отношение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99589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7014" y="3789041"/>
            <a:ext cx="53652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Первый </a:t>
            </a:r>
            <a:r>
              <a:rPr lang="ru-RU" altLang="ru-RU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-	</a:t>
            </a:r>
            <a:r>
              <a:rPr lang="ru-RU" altLang="ru-RU" sz="2800" dirty="0" err="1" smtClean="0">
                <a:latin typeface="PF BeauSans Pro Light" panose="02000500000000020004" pitchFamily="2" charset="0"/>
                <a:cs typeface="Tahoma" panose="020B0604030504040204" pitchFamily="34" charset="0"/>
              </a:rPr>
              <a:t>доигровая</a:t>
            </a:r>
            <a:r>
              <a:rPr lang="ru-RU" altLang="ru-RU" sz="28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цель </a:t>
            </a:r>
          </a:p>
          <a:p>
            <a:r>
              <a:rPr lang="ru-RU" altLang="ru-RU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Второй - </a:t>
            </a:r>
            <a:r>
              <a:rPr lang="ru-RU" altLang="ru-RU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ru-RU" altLang="ru-RU" sz="28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чёткие </a:t>
            </a:r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правила</a:t>
            </a:r>
          </a:p>
          <a:p>
            <a:r>
              <a:rPr lang="ru-RU" altLang="ru-RU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Третий - </a:t>
            </a:r>
            <a:r>
              <a:rPr lang="ru-RU" altLang="ru-RU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ru-RU" altLang="ru-RU" sz="28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игровое </a:t>
            </a:r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отношение</a:t>
            </a:r>
          </a:p>
        </p:txBody>
      </p:sp>
      <p:pic>
        <p:nvPicPr>
          <p:cNvPr id="2050" name="Picture 2" descr="ÐÐ°ÑÑÐ¸Ð½ÐºÐ¸ Ð¿Ð¾ Ð·Ð°Ð¿ÑÐ¾ÑÑ ÐºÑÐµÑÑÐ¸ÐºÐ¸ Ð½Ð¾Ð»Ð¸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04664"/>
            <a:ext cx="4236516" cy="29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358207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74702" y="672745"/>
            <a:ext cx="51163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latin typeface="PF BeauSans Pro" panose="02000500000000020004" pitchFamily="2" charset="0"/>
                <a:ea typeface="Calibri" pitchFamily="34" charset="0"/>
                <a:cs typeface="Times New Roman" pitchFamily="18" charset="0"/>
              </a:rPr>
              <a:t>Геймификация</a:t>
            </a:r>
            <a:endParaRPr lang="ru-RU" sz="3200" dirty="0">
              <a:latin typeface="PF BeauSans Pro" panose="02000500000000020004" pitchFamily="2" charset="0"/>
              <a:cs typeface="Arial" pitchFamily="34" charset="0"/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37" y="1700808"/>
            <a:ext cx="77947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ÑÐµÑÑÐ¸ÐºÐ¸ Ð½Ð¾Ð»Ð¸Ðº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404664"/>
            <a:ext cx="4236516" cy="29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688" y="3933057"/>
            <a:ext cx="5388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ru-RU" altLang="ru-RU" dirty="0" smtClean="0">
                <a:latin typeface="PF BeauSans Pro Light" panose="02000500000000020004" pitchFamily="2" charset="0"/>
              </a:rPr>
              <a:t>Поставить </a:t>
            </a:r>
            <a:r>
              <a:rPr lang="ru-RU" altLang="ru-RU" dirty="0">
                <a:latin typeface="PF BeauSans Pro Light" panose="02000500000000020004" pitchFamily="2" charset="0"/>
              </a:rPr>
              <a:t>крестики или нолики в три клетки по </a:t>
            </a:r>
            <a:r>
              <a:rPr lang="ru-RU" altLang="ru-RU" dirty="0" smtClean="0">
                <a:latin typeface="PF BeauSans Pro Light" panose="02000500000000020004" pitchFamily="2" charset="0"/>
              </a:rPr>
              <a:t>линии.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ru-RU" altLang="ru-RU" dirty="0" smtClean="0">
                <a:latin typeface="PF BeauSans Pro Light" panose="02000500000000020004" pitchFamily="2" charset="0"/>
              </a:rPr>
              <a:t>Ходить </a:t>
            </a:r>
            <a:r>
              <a:rPr lang="ru-RU" altLang="ru-RU" dirty="0">
                <a:latin typeface="PF BeauSans Pro Light" panose="02000500000000020004" pitchFamily="2" charset="0"/>
              </a:rPr>
              <a:t>по </a:t>
            </a:r>
            <a:r>
              <a:rPr lang="ru-RU" altLang="ru-RU" dirty="0" err="1" smtClean="0">
                <a:latin typeface="PF BeauSans Pro Light" panose="02000500000000020004" pitchFamily="2" charset="0"/>
              </a:rPr>
              <a:t>очередно</a:t>
            </a:r>
            <a:r>
              <a:rPr lang="ru-RU" altLang="ru-RU" dirty="0" smtClean="0">
                <a:latin typeface="PF BeauSans Pro Light" panose="02000500000000020004" pitchFamily="2" charset="0"/>
              </a:rPr>
              <a:t> и ставить </a:t>
            </a:r>
            <a:r>
              <a:rPr lang="ru-RU" altLang="ru-RU" dirty="0">
                <a:latin typeface="PF BeauSans Pro Light" panose="02000500000000020004" pitchFamily="2" charset="0"/>
              </a:rPr>
              <a:t>только один свой определенный символ. </a:t>
            </a:r>
            <a:endParaRPr lang="ru-RU" altLang="ru-RU" dirty="0" smtClean="0">
              <a:latin typeface="PF BeauSans Pro Light" panose="02000500000000020004" pitchFamily="2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</a:pPr>
            <a:r>
              <a:rPr lang="ru-RU" altLang="ru-RU" dirty="0" smtClean="0">
                <a:latin typeface="PF BeauSans Pro Light" panose="02000500000000020004" pitchFamily="2" charset="0"/>
              </a:rPr>
              <a:t>Два </a:t>
            </a:r>
            <a:r>
              <a:rPr lang="ru-RU" altLang="ru-RU" dirty="0">
                <a:latin typeface="PF BeauSans Pro Light" panose="02000500000000020004" pitchFamily="2" charset="0"/>
              </a:rPr>
              <a:t>игрока. </a:t>
            </a:r>
          </a:p>
          <a:p>
            <a:endParaRPr lang="ru-RU" dirty="0">
              <a:latin typeface="PF BeauSans Pro Light" panose="02000500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1916" y="1512601"/>
            <a:ext cx="11359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Х</a:t>
            </a:r>
            <a:endParaRPr lang="ru-RU" sz="44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3503712" y="332656"/>
            <a:ext cx="4020492" cy="30573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4185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2264" y="571788"/>
            <a:ext cx="9649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Элементы игры «Империя и Союзы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»</a:t>
            </a:r>
            <a:r>
              <a:rPr lang="en-US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(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Empire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and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Allies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)</a:t>
            </a:r>
            <a:endParaRPr lang="ru-RU" altLang="ru-RU" sz="36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12820"/>
            <a:ext cx="8784976" cy="412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92883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575551"/>
            <a:ext cx="9779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Элементы игры «Империя и Союзы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»</a:t>
            </a:r>
            <a:r>
              <a:rPr lang="en-US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(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Empire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and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Allies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)</a:t>
            </a:r>
            <a:endParaRPr lang="ru-RU" altLang="ru-RU" sz="36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59496" y="1412776"/>
            <a:ext cx="9408822" cy="4540868"/>
            <a:chOff x="359586" y="1700808"/>
            <a:chExt cx="6442131" cy="310908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052" y="1816208"/>
              <a:ext cx="6040132" cy="2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9586" y="2161141"/>
              <a:ext cx="92066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Очки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6385" y="1700808"/>
              <a:ext cx="108104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Прогресс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7986" y="2161141"/>
              <a:ext cx="91939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Ресурсы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1050" y="2063495"/>
              <a:ext cx="92066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Уровень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8835" y="3189600"/>
              <a:ext cx="919399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Аватар</a:t>
              </a:r>
              <a:endParaRPr lang="ru-RU" sz="1400" dirty="0">
                <a:solidFill>
                  <a:srgbClr val="C00000"/>
                </a:solidFill>
                <a:latin typeface="PF BeauSans Pro Light" panose="02000500000000020004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3251" y="4502120"/>
              <a:ext cx="2012532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Социальная группа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9920" y="3189600"/>
              <a:ext cx="92066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PF BeauSans Pro Light" panose="02000500000000020004" pitchFamily="2" charset="0"/>
                </a:rPr>
                <a:t>Задания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16704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54449" y="1445525"/>
            <a:ext cx="3576757" cy="3456384"/>
            <a:chOff x="939303" y="476672"/>
            <a:chExt cx="4292601" cy="4148137"/>
          </a:xfrm>
        </p:grpSpPr>
        <p:pic>
          <p:nvPicPr>
            <p:cNvPr id="53252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767" y="476672"/>
              <a:ext cx="4148137" cy="414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59942" y="1186283"/>
              <a:ext cx="2160588" cy="4063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6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Динамика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9303" y="2365797"/>
              <a:ext cx="2160588" cy="4063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6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Механика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9303" y="3707233"/>
              <a:ext cx="2160588" cy="4063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6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Компоненты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256245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639616" y="1129355"/>
            <a:ext cx="5449027" cy="3816424"/>
            <a:chOff x="2279650" y="776288"/>
            <a:chExt cx="6636978" cy="4387851"/>
          </a:xfrm>
        </p:grpSpPr>
        <p:pic>
          <p:nvPicPr>
            <p:cNvPr id="54276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088" y="981076"/>
              <a:ext cx="4184650" cy="418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300289" y="1628775"/>
              <a:ext cx="2160587" cy="3538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Динамика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77013" y="776288"/>
              <a:ext cx="2339615" cy="135421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1. Ограничения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2. Эмоции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3. Повествование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4. Продвижение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5. Отношения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367213" y="1692276"/>
              <a:ext cx="2209800" cy="296863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PF BeauSans Pro Light" panose="02000500000000020004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79650" y="2566988"/>
              <a:ext cx="3651250" cy="6015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latin typeface="PF BeauSans Pro Light" panose="02000500000000020004" pitchFamily="2" charset="0"/>
                  <a:cs typeface="Tahoma" panose="020B0604030504040204" pitchFamily="34" charset="0"/>
                </a:rPr>
                <a:t>Аспекты большой картины; "</a:t>
              </a:r>
              <a:r>
                <a:rPr lang="ru-RU" altLang="ru-RU" sz="14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Грамматика</a:t>
              </a:r>
              <a:r>
                <a:rPr lang="ru-RU" altLang="ru-RU" sz="1400">
                  <a:latin typeface="PF BeauSans Pro Light" panose="02000500000000020004" pitchFamily="2" charset="0"/>
                  <a:cs typeface="Tahoma" panose="020B0604030504040204" pitchFamily="34" charset="0"/>
                </a:rPr>
                <a:t>"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241260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42360" y="1196752"/>
            <a:ext cx="5976663" cy="3722210"/>
            <a:chOff x="2279650" y="931406"/>
            <a:chExt cx="6640906" cy="4135894"/>
          </a:xfrm>
        </p:grpSpPr>
        <p:pic>
          <p:nvPicPr>
            <p:cNvPr id="55300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089" y="990600"/>
              <a:ext cx="4078287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79650" y="2808289"/>
              <a:ext cx="2160588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Механика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97168" y="931406"/>
              <a:ext cx="2423388" cy="249647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1. Задания 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2. Шанс 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3. Конкуренция 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4. Сотрудничество 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5. Соревнование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6. Обратная связь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7. Накопление ресурсов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8. Награды 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9. Сделки </a:t>
              </a:r>
            </a:p>
            <a:p>
              <a:r>
                <a:rPr lang="ru-RU" altLang="ru-RU" sz="1400" dirty="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10. Поочередные ходы</a:t>
              </a: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367213" y="2839332"/>
              <a:ext cx="2209800" cy="296862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PF BeauSans Pro Light" panose="02000500000000020004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79650" y="4005263"/>
              <a:ext cx="365125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latin typeface="PF BeauSans Pro Light" panose="02000500000000020004" pitchFamily="2" charset="0"/>
                  <a:cs typeface="Tahoma" panose="020B0604030504040204" pitchFamily="34" charset="0"/>
                </a:rPr>
                <a:t>Процессы, которые управляют действие вперед; "</a:t>
              </a:r>
              <a:r>
                <a:rPr lang="ru-RU" altLang="ru-RU" sz="14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Глаголы</a:t>
              </a:r>
              <a:r>
                <a:rPr lang="ru-RU" altLang="ru-RU" sz="1400">
                  <a:latin typeface="PF BeauSans Pro Light" panose="02000500000000020004" pitchFamily="2" charset="0"/>
                  <a:cs typeface="Tahoma" panose="020B0604030504040204" pitchFamily="34" charset="0"/>
                </a:rPr>
                <a:t>"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659615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146724" y="1196752"/>
            <a:ext cx="6427220" cy="3816451"/>
            <a:chOff x="2279650" y="776288"/>
            <a:chExt cx="6838712" cy="4308475"/>
          </a:xfrm>
        </p:grpSpPr>
        <p:pic>
          <p:nvPicPr>
            <p:cNvPr id="56324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089" y="919163"/>
              <a:ext cx="4167187" cy="416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79650" y="4149725"/>
              <a:ext cx="2160588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Компоненты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45178" y="776288"/>
              <a:ext cx="2573184" cy="375252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1. Достижения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2. Аватары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3. Бейджи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4. Поединок с Боссом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5. Коллекционирование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6. Сражения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7. Получения доступа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8. Дарение подарков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9. Рейтинги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10. Уровни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11. Очки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12. Квесты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13. Социальный профиль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14. Команды </a:t>
              </a:r>
            </a:p>
            <a:p>
              <a:r>
                <a:rPr lang="ru-RU" altLang="ru-RU" sz="1400">
                  <a:solidFill>
                    <a:srgbClr val="3C4559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15. Виртуальные товары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4367213" y="4190558"/>
              <a:ext cx="2209800" cy="296862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PF BeauSans Pro Light" panose="02000500000000020004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79650" y="2565400"/>
              <a:ext cx="365125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1400">
                  <a:latin typeface="PF BeauSans Pro Light" panose="02000500000000020004" pitchFamily="2" charset="0"/>
                  <a:cs typeface="Tahoma" panose="020B0604030504040204" pitchFamily="34" charset="0"/>
                </a:rPr>
                <a:t>Конкретные экземпляры механики и динамики; "</a:t>
              </a:r>
              <a:r>
                <a:rPr lang="ru-RU" altLang="ru-RU" sz="140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Существительные</a:t>
              </a:r>
              <a:r>
                <a:rPr lang="ru-RU" altLang="ru-RU" sz="1400">
                  <a:latin typeface="PF BeauSans Pro Light" panose="02000500000000020004" pitchFamily="2" charset="0"/>
                  <a:cs typeface="Tahoma" panose="020B0604030504040204" pitchFamily="34" charset="0"/>
                </a:rPr>
                <a:t>"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444387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48521" y="2276872"/>
            <a:ext cx="60318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000" dirty="0">
                <a:solidFill>
                  <a:schemeClr val="bg1">
                    <a:lumMod val="50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очки</a:t>
            </a:r>
            <a:r>
              <a:rPr lang="ru-RU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en-US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	</a:t>
            </a:r>
            <a:r>
              <a:rPr lang="en-US" altLang="ru-RU" sz="40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P</a:t>
            </a:r>
            <a:r>
              <a:rPr lang="en-US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oint</a:t>
            </a:r>
          </a:p>
          <a:p>
            <a:r>
              <a:rPr lang="ru-RU" altLang="ru-RU" sz="4000" dirty="0" smtClean="0">
                <a:solidFill>
                  <a:schemeClr val="bg1">
                    <a:lumMod val="50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награды</a:t>
            </a:r>
            <a:r>
              <a:rPr lang="ru-RU" altLang="ru-RU" sz="40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en-US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en-US" altLang="ru-RU" sz="40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B</a:t>
            </a:r>
            <a:r>
              <a:rPr lang="en-US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adges </a:t>
            </a:r>
          </a:p>
          <a:p>
            <a:r>
              <a:rPr lang="ru-RU" altLang="ru-RU" sz="4000" dirty="0">
                <a:solidFill>
                  <a:schemeClr val="bg1">
                    <a:lumMod val="50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рейтинги</a:t>
            </a:r>
            <a:r>
              <a:rPr lang="ru-RU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en-US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en-US" altLang="ru-RU" sz="40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L</a:t>
            </a:r>
            <a:r>
              <a:rPr lang="en-US" altLang="ru-RU" sz="4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evel</a:t>
            </a:r>
            <a:endParaRPr lang="ru-RU" altLang="ru-RU" sz="40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589654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91544" y="1365202"/>
            <a:ext cx="8496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 dirty="0" err="1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- это использование</a:t>
            </a: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элементов игры </a:t>
            </a:r>
            <a:r>
              <a:rPr lang="ru-RU" altLang="ru-RU" sz="3600" dirty="0" smtClean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 </a:t>
            </a:r>
            <a:r>
              <a:rPr lang="ru-RU" altLang="ru-RU" sz="3600" dirty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игрового дизайна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в неигровом контексте.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534895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8" y="801848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Три правила Эффективного Гейм дизайна</a:t>
            </a:r>
          </a:p>
          <a:p>
            <a:endParaRPr lang="ru-RU" altLang="ru-RU" sz="28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altLang="ru-RU" sz="2400" dirty="0">
              <a:solidFill>
                <a:srgbClr val="560B00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Первое правило называется </a:t>
            </a:r>
            <a:r>
              <a:rPr lang="ru-RU" altLang="ru-RU" sz="24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/>
            </a:r>
            <a:br>
              <a:rPr lang="ru-RU" altLang="ru-RU" sz="24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</a:br>
            <a:r>
              <a:rPr lang="ru-RU" altLang="ru-RU" sz="2400" dirty="0" smtClean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«</a:t>
            </a:r>
            <a:r>
              <a:rPr lang="ru-RU" altLang="ru-RU" sz="2400" dirty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путешествие игрока»</a:t>
            </a:r>
          </a:p>
          <a:p>
            <a:endParaRPr lang="ru-RU" altLang="ru-RU" sz="2400" dirty="0">
              <a:solidFill>
                <a:srgbClr val="560B00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pPr defTabSz="360363"/>
            <a:r>
              <a:rPr lang="ru-RU" altLang="ru-RU" sz="2400" dirty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</a:t>
            </a:r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Первый аспект – </a:t>
            </a:r>
            <a:r>
              <a:rPr lang="ru-RU" altLang="ru-RU" sz="2400" b="1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адаптация.</a:t>
            </a:r>
          </a:p>
          <a:p>
            <a:pPr defTabSz="360363"/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Второй аспект - </a:t>
            </a:r>
            <a:r>
              <a:rPr lang="ru-RU" altLang="ru-RU" sz="2400" b="1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интуитивность.</a:t>
            </a:r>
          </a:p>
          <a:p>
            <a:pPr defTabSz="360363"/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	Третий аспект - </a:t>
            </a:r>
            <a:r>
              <a:rPr lang="ru-RU" altLang="ru-RU" sz="2400" b="1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развитие своего мастерства.</a:t>
            </a:r>
          </a:p>
          <a:p>
            <a:endParaRPr lang="ru-RU" altLang="ru-RU" sz="2400" dirty="0">
              <a:solidFill>
                <a:srgbClr val="560B00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Второе правило </a:t>
            </a:r>
            <a:r>
              <a:rPr lang="ru-RU" altLang="ru-RU" sz="2400" dirty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- </a:t>
            </a:r>
            <a:r>
              <a:rPr lang="ru-RU" altLang="ru-RU" sz="2400" dirty="0" smtClean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баланс</a:t>
            </a:r>
            <a:endParaRPr lang="ru-RU" altLang="ru-RU" sz="2400" dirty="0">
              <a:solidFill>
                <a:srgbClr val="560B00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altLang="ru-RU" sz="2400" dirty="0">
              <a:solidFill>
                <a:srgbClr val="560B00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Третье правило </a:t>
            </a:r>
            <a:r>
              <a:rPr lang="ru-RU" altLang="ru-RU" sz="2400" dirty="0" smtClean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– </a:t>
            </a:r>
            <a:r>
              <a:rPr lang="ru-RU" altLang="ru-RU" sz="2400" dirty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создавать </a:t>
            </a:r>
            <a:r>
              <a:rPr lang="ru-RU" altLang="ru-RU" sz="2400" dirty="0" smtClean="0">
                <a:solidFill>
                  <a:srgbClr val="560B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ощущения игры</a:t>
            </a:r>
            <a:endParaRPr lang="ru-RU" altLang="ru-RU" sz="2400" dirty="0">
              <a:solidFill>
                <a:srgbClr val="560B00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149284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431" y="537321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F BeauSans Pro" panose="02000500000000020004" pitchFamily="2" charset="0"/>
              </a:rPr>
              <a:t>https://ru.coursera.org/learn/gamification</a:t>
            </a:r>
            <a:endParaRPr lang="ru-RU" sz="2000" dirty="0">
              <a:latin typeface="PF BeauSans Pro" panose="02000500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39" y="2020069"/>
            <a:ext cx="5200650" cy="90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264" y="664622"/>
            <a:ext cx="2676525" cy="1047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744" y="612719"/>
            <a:ext cx="2560604" cy="787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5560" y="1268760"/>
            <a:ext cx="8136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Основные принципы заложенные в процесс </a:t>
            </a:r>
            <a:r>
              <a:rPr lang="ru-RU" altLang="ru-RU" sz="2800" dirty="0" err="1" smtClean="0"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Геймификации</a:t>
            </a:r>
            <a:endParaRPr lang="ru-RU" altLang="ru-RU" sz="2800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altLang="ru-RU" sz="32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• </a:t>
            </a:r>
            <a:r>
              <a:rPr lang="ru-RU" altLang="ru-RU" sz="3200" dirty="0">
                <a:latin typeface="PF BeauSans Pro Light" panose="02000500000000020004" pitchFamily="2" charset="0"/>
                <a:cs typeface="Tahoma" panose="020B0604030504040204" pitchFamily="34" charset="0"/>
              </a:rPr>
              <a:t>Добровольность </a:t>
            </a:r>
          </a:p>
          <a:p>
            <a:r>
              <a:rPr lang="ru-RU" altLang="ru-RU" sz="40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• </a:t>
            </a:r>
            <a:r>
              <a:rPr lang="ru-RU" altLang="ru-RU" sz="3200" dirty="0">
                <a:latin typeface="PF BeauSans Pro Light" panose="02000500000000020004" pitchFamily="2" charset="0"/>
                <a:cs typeface="Tahoma" panose="020B0604030504040204" pitchFamily="34" charset="0"/>
              </a:rPr>
              <a:t>Обучение и решение проблем</a:t>
            </a:r>
          </a:p>
          <a:p>
            <a:r>
              <a:rPr lang="ru-RU" altLang="ru-RU" sz="40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• </a:t>
            </a:r>
            <a:r>
              <a:rPr lang="ru-RU" altLang="ru-RU" sz="3200" dirty="0">
                <a:latin typeface="PF BeauSans Pro Light" panose="02000500000000020004" pitchFamily="2" charset="0"/>
                <a:cs typeface="Tahoma" panose="020B0604030504040204" pitchFamily="34" charset="0"/>
              </a:rPr>
              <a:t>Соблюдение баланса с возможностью исследовать </a:t>
            </a:r>
            <a:r>
              <a:rPr lang="ru-RU" altLang="ru-RU" sz="32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непознанное</a:t>
            </a:r>
            <a:endParaRPr lang="ru-RU" altLang="ru-RU" sz="3200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9496" y="787926"/>
            <a:ext cx="97210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 smtClean="0">
                <a:latin typeface="PF BeauSans Pro Light" panose="02000500000000020004" pitchFamily="2" charset="0"/>
                <a:cs typeface="Tahoma" panose="020B0604030504040204" pitchFamily="34" charset="0"/>
              </a:rPr>
              <a:t>Основные принципы заложенные в процесс </a:t>
            </a:r>
            <a:r>
              <a:rPr lang="ru-RU" altLang="ru-RU" sz="2800" dirty="0" err="1" smtClean="0"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Геймификации</a:t>
            </a:r>
            <a:endParaRPr lang="ru-RU" altLang="ru-RU" sz="2800" dirty="0"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altLang="ru-RU" sz="32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• </a:t>
            </a:r>
            <a:r>
              <a:rPr lang="ru-RU" altLang="ru-RU" sz="3200" dirty="0">
                <a:latin typeface="PF BeauSans Pro Light" panose="02000500000000020004" pitchFamily="2" charset="0"/>
                <a:cs typeface="Tahoma" panose="020B0604030504040204" pitchFamily="34" charset="0"/>
              </a:rPr>
              <a:t>Добровольность </a:t>
            </a:r>
          </a:p>
          <a:p>
            <a:r>
              <a:rPr lang="ru-RU" altLang="ru-RU" sz="16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Тот, кто должен играть, не может играть. Т.е. нельзя играть из-под палки.</a:t>
            </a:r>
          </a:p>
          <a:p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• </a:t>
            </a:r>
            <a:r>
              <a:rPr lang="ru-RU" altLang="ru-RU" sz="3200" dirty="0">
                <a:latin typeface="PF BeauSans Pro Light" panose="02000500000000020004" pitchFamily="2" charset="0"/>
                <a:cs typeface="Tahoma" panose="020B0604030504040204" pitchFamily="34" charset="0"/>
              </a:rPr>
              <a:t>Обучение и решение проблем</a:t>
            </a:r>
          </a:p>
          <a:p>
            <a:r>
              <a:rPr lang="ru-RU" altLang="ru-RU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 какой-то момент игра должна поставить проблему, которую вы должны решить.</a:t>
            </a:r>
          </a:p>
          <a:p>
            <a:r>
              <a:rPr lang="ru-RU" altLang="ru-RU" sz="4000" dirty="0">
                <a:latin typeface="PF BeauSans Pro Light" panose="02000500000000020004" pitchFamily="2" charset="0"/>
                <a:cs typeface="Tahoma" panose="020B0604030504040204" pitchFamily="34" charset="0"/>
              </a:rPr>
              <a:t>• </a:t>
            </a:r>
            <a:r>
              <a:rPr lang="ru-RU" altLang="ru-RU" sz="3200" dirty="0">
                <a:latin typeface="PF BeauSans Pro Light" panose="02000500000000020004" pitchFamily="2" charset="0"/>
                <a:cs typeface="Tahoma" panose="020B0604030504040204" pitchFamily="34" charset="0"/>
              </a:rPr>
              <a:t>Соблюдение баланса с возможностью исследовать непознанное</a:t>
            </a:r>
          </a:p>
          <a:p>
            <a:r>
              <a:rPr lang="ru-RU" altLang="ru-RU" sz="16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Если переборщить со структурой, то будет неинтересно играть</a:t>
            </a:r>
            <a:r>
              <a:rPr lang="ru-RU" altLang="ru-RU" sz="16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, потому </a:t>
            </a:r>
            <a:r>
              <a:rPr lang="ru-RU" altLang="ru-RU" sz="16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что возможности слишком ограничены. А если переборщить со свободой, то у игры нет </a:t>
            </a:r>
            <a:r>
              <a:rPr lang="ru-RU" altLang="ru-RU" sz="16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цели, это </a:t>
            </a:r>
            <a:r>
              <a:rPr lang="ru-RU" altLang="ru-RU" sz="16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дорога без конца.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619052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9072" y="3911362"/>
            <a:ext cx="1922463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Обратная связь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747597" y="814149"/>
            <a:ext cx="2663825" cy="792163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7032547">
            <a:off x="6486703" y="3318431"/>
            <a:ext cx="2663825" cy="792162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4350815">
            <a:off x="2938641" y="3277156"/>
            <a:ext cx="2681287" cy="831850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385" y="1679337"/>
            <a:ext cx="19224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Действие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9172" y="1742837"/>
            <a:ext cx="21605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Мотивация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1760" y="757426"/>
            <a:ext cx="1944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подталкивает пользователя совершить какое-либо действие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4014" y="667763"/>
            <a:ext cx="2016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вызывает мгновенную и эффективную обратную связь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597" y="3335099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сама по себе является частью новой мотивации к действию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3265" y="56893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PF BeauSans Pro Light" panose="02000500000000020004" pitchFamily="2" charset="0"/>
              </a:rPr>
              <a:t>Петля обратной связи</a:t>
            </a:r>
            <a:endParaRPr lang="ru-RU" dirty="0">
              <a:solidFill>
                <a:srgbClr val="C00000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9361" y="3926247"/>
            <a:ext cx="1922463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Обратная связь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747886" y="829034"/>
            <a:ext cx="2663825" cy="792163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7032547">
            <a:off x="6486992" y="3333316"/>
            <a:ext cx="2663825" cy="792162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4350815">
            <a:off x="2938930" y="3292041"/>
            <a:ext cx="2681287" cy="831850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674" y="1694222"/>
            <a:ext cx="19224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Действие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9461" y="1757722"/>
            <a:ext cx="21605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Мотивация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2049" y="772311"/>
            <a:ext cx="1944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подталкивает пользователя совершить какое-либо действие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4303" y="682648"/>
            <a:ext cx="2016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вызывает мгновенную и эффективную обратную связь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886" y="3349984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сама по себе является частью новой мотивации к действию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554" y="570422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PF BeauSans Pro Light" panose="02000500000000020004" pitchFamily="2" charset="0"/>
              </a:rPr>
              <a:t>Петля обратной связи</a:t>
            </a:r>
            <a:endParaRPr lang="ru-RU" dirty="0">
              <a:solidFill>
                <a:srgbClr val="C00000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926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9361" y="3911362"/>
            <a:ext cx="1922463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Обратная связь</a:t>
            </a: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747886" y="814149"/>
            <a:ext cx="2663825" cy="792163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7032547">
            <a:off x="6486992" y="3318431"/>
            <a:ext cx="2663825" cy="792162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4350815">
            <a:off x="2938930" y="3277156"/>
            <a:ext cx="2681287" cy="831850"/>
          </a:xfrm>
          <a:prstGeom prst="curvedDownArrow">
            <a:avLst>
              <a:gd name="adj1" fmla="val 25000"/>
              <a:gd name="adj2" fmla="val 54391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674" y="1679337"/>
            <a:ext cx="192246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Действие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9461" y="1742837"/>
            <a:ext cx="21605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F BeauSans Pro Light" panose="02000500000000020004" pitchFamily="2" charset="0"/>
              </a:rPr>
              <a:t>Мотивация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2049" y="757426"/>
            <a:ext cx="19447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подталкивает пользователя совершить какое-либо действие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4303" y="667763"/>
            <a:ext cx="20160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вызывает мгновенную и эффективную обратную связь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7886" y="3335099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сама по себе является частью новой мотивации к действию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3554" y="568933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PF BeauSans Pro Light" panose="02000500000000020004" pitchFamily="2" charset="0"/>
              </a:rPr>
              <a:t>Петля обратной связи</a:t>
            </a:r>
            <a:endParaRPr lang="ru-RU" dirty="0">
              <a:solidFill>
                <a:srgbClr val="C00000"/>
              </a:solidFill>
              <a:latin typeface="PF BeauSans Pro Light" panose="02000500000000020004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4619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0662" y="1340768"/>
            <a:ext cx="71706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latin typeface="PF BeauSans Pro Light" panose="02000500000000020004" pitchFamily="2" charset="0"/>
                <a:cs typeface="Tahoma" panose="020B0604030504040204" pitchFamily="34" charset="0"/>
              </a:rPr>
              <a:t>Что делает игры привлекательными?</a:t>
            </a:r>
          </a:p>
          <a:p>
            <a:r>
              <a:rPr lang="ru-RU" altLang="ru-RU" sz="5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          </a:t>
            </a:r>
            <a:endParaRPr lang="en-US" altLang="ru-RU" sz="5400" dirty="0" smtClean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5400" dirty="0" smtClean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FUN</a:t>
            </a:r>
            <a:endParaRPr lang="ru-RU" altLang="ru-RU" sz="5400" dirty="0">
              <a:solidFill>
                <a:srgbClr val="820101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altLang="ru-RU" sz="3200" dirty="0" smtClean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3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Игры </a:t>
            </a:r>
            <a:r>
              <a:rPr lang="ru-RU" altLang="ru-RU" sz="32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привлекательны, </a:t>
            </a:r>
            <a:r>
              <a:rPr lang="ru-RU" altLang="ru-RU" sz="3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т.к</a:t>
            </a:r>
            <a:r>
              <a:rPr lang="ru-RU" altLang="ru-RU" sz="32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. они </a:t>
            </a:r>
            <a:r>
              <a:rPr lang="ru-RU" altLang="ru-RU" sz="3200" b="1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веселые</a:t>
            </a:r>
            <a:r>
              <a:rPr lang="ru-RU" altLang="ru-RU" sz="3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.</a:t>
            </a:r>
            <a:endParaRPr lang="ru-RU" altLang="ru-RU" sz="32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3157" y="692150"/>
            <a:ext cx="534035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Что делает игры привлекательными?</a:t>
            </a:r>
          </a:p>
          <a:p>
            <a:r>
              <a:rPr lang="ru-RU" altLang="ru-RU" sz="4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          </a:t>
            </a:r>
            <a:r>
              <a:rPr lang="ru-RU" altLang="ru-RU" sz="4400" dirty="0" smtClean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FUN</a:t>
            </a:r>
            <a:endParaRPr lang="ru-RU" altLang="ru-RU" sz="4400" dirty="0">
              <a:solidFill>
                <a:srgbClr val="820101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ru-RU" altLang="ru-RU" sz="2400" dirty="0" smtClean="0">
              <a:solidFill>
                <a:srgbClr val="8494A6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2400" dirty="0" smtClean="0">
                <a:solidFill>
                  <a:srgbClr val="8494A6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Какие </a:t>
            </a:r>
            <a:r>
              <a:rPr lang="ru-RU" altLang="ru-RU" sz="2400" dirty="0">
                <a:solidFill>
                  <a:srgbClr val="8494A6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вещи вызывают удовольствие?</a:t>
            </a:r>
            <a:endParaRPr lang="ru-RU" altLang="ru-RU" sz="2000" dirty="0">
              <a:solidFill>
                <a:srgbClr val="8494A6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4032" y="3141319"/>
            <a:ext cx="45365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Коллекционирование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Сюрприз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Воображение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Возможность делиться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Ролевые игры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Индивидуальность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Лень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520" y="3152209"/>
            <a:ext cx="42484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Победа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Решение проблем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Изучение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Расслабление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Работа в команде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Признание </a:t>
            </a:r>
          </a:p>
          <a:p>
            <a:r>
              <a:rPr lang="ru-RU" altLang="ru-RU" sz="2400" dirty="0">
                <a:solidFill>
                  <a:srgbClr val="820101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• Триумф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07901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1268760"/>
            <a:ext cx="83037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Николь </a:t>
            </a:r>
            <a:r>
              <a:rPr lang="ru-RU" altLang="ru-RU" sz="28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Лаззаро</a:t>
            </a:r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 четыре типах развлечений</a:t>
            </a:r>
          </a:p>
          <a:p>
            <a:endParaRPr lang="ru-RU" altLang="ru-RU" sz="28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Первое – простое развлечение</a:t>
            </a:r>
          </a:p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Второе - трудоемкое развлечение</a:t>
            </a:r>
          </a:p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Третья – коллективное развлечение</a:t>
            </a:r>
          </a:p>
          <a:p>
            <a:r>
              <a:rPr lang="ru-RU" altLang="ru-RU" sz="28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Четвертое - серьезное развлечение</a:t>
            </a:r>
            <a:endParaRPr lang="ru-RU" altLang="ru-RU" sz="2400" dirty="0">
              <a:solidFill>
                <a:srgbClr val="8494A6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368" y="908720"/>
            <a:ext cx="9301297" cy="23082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Николь </a:t>
            </a:r>
            <a:r>
              <a:rPr lang="ru-RU" altLang="ru-RU" sz="2400" dirty="0" err="1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Лаззаро</a:t>
            </a:r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 четыре типах развлечений</a:t>
            </a:r>
          </a:p>
          <a:p>
            <a:endParaRPr lang="ru-RU" altLang="ru-RU" sz="24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Первое – простое развлечение</a:t>
            </a: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Второе - трудоемкое развлечение</a:t>
            </a: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Третья – коллективное развлечение</a:t>
            </a:r>
          </a:p>
          <a:p>
            <a:r>
              <a:rPr lang="ru-RU" altLang="ru-RU" sz="24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Четвертое - серьезное развлечение</a:t>
            </a:r>
            <a:endParaRPr lang="ru-RU" altLang="ru-RU" sz="2000" dirty="0">
              <a:solidFill>
                <a:srgbClr val="8494A6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23592" y="3811056"/>
            <a:ext cx="8532590" cy="1890713"/>
            <a:chOff x="731762" y="3523049"/>
            <a:chExt cx="6659663" cy="1890713"/>
          </a:xfrm>
        </p:grpSpPr>
        <p:sp>
          <p:nvSpPr>
            <p:cNvPr id="5" name="TextBox 4"/>
            <p:cNvSpPr txBox="1"/>
            <p:nvPr/>
          </p:nvSpPr>
          <p:spPr>
            <a:xfrm>
              <a:off x="4295800" y="4089787"/>
              <a:ext cx="3095625" cy="1322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5. Дружба</a:t>
              </a:r>
            </a:p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6. Открытие</a:t>
              </a:r>
            </a:p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7. Самовыражение</a:t>
              </a:r>
            </a:p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8. Покорность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762" y="4089787"/>
              <a:ext cx="2592388" cy="1323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1. Чувства</a:t>
              </a:r>
            </a:p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2. Воображение</a:t>
              </a:r>
            </a:p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3. Повествование</a:t>
              </a:r>
            </a:p>
            <a:p>
              <a:r>
                <a:rPr lang="ru-RU" altLang="ru-RU" sz="2000" dirty="0">
                  <a:solidFill>
                    <a:srgbClr val="820101"/>
                  </a:solidFill>
                  <a:latin typeface="PF BeauSans Pro Light" panose="02000500000000020004" pitchFamily="2" charset="0"/>
                  <a:cs typeface="Tahoma" panose="020B0604030504040204" pitchFamily="34" charset="0"/>
                </a:rPr>
                <a:t>4. Вызов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1762" y="3523049"/>
              <a:ext cx="6408738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4">
                      <a:lumMod val="75000"/>
                    </a:schemeClr>
                  </a:solidFill>
                  <a:latin typeface="PF BeauSans Pro Light" panose="02000500000000020004" pitchFamily="2" charset="0"/>
                </a:rPr>
                <a:t>Марк </a:t>
              </a:r>
              <a:r>
                <a:rPr lang="ru-RU" sz="2400" dirty="0" err="1">
                  <a:solidFill>
                    <a:schemeClr val="accent4">
                      <a:lumMod val="75000"/>
                    </a:schemeClr>
                  </a:solidFill>
                  <a:latin typeface="PF BeauSans Pro Light" panose="02000500000000020004" pitchFamily="2" charset="0"/>
                </a:rPr>
                <a:t>Леблан</a:t>
              </a:r>
              <a:r>
                <a:rPr lang="ru-RU" sz="2400" dirty="0">
                  <a:solidFill>
                    <a:schemeClr val="accent4">
                      <a:lumMod val="75000"/>
                    </a:schemeClr>
                  </a:solidFill>
                  <a:latin typeface="PF BeauSans Pro Light" panose="02000500000000020004" pitchFamily="2" charset="0"/>
                </a:rPr>
                <a:t> 8 типов удовольствия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02792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922" y="692696"/>
            <a:ext cx="9217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Выводы</a:t>
            </a:r>
            <a:r>
              <a:rPr lang="ru-RU" altLang="ru-RU" sz="3200" dirty="0" smtClean="0">
                <a:solidFill>
                  <a:srgbClr val="5A6885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:</a:t>
            </a:r>
            <a:endParaRPr lang="en-US" altLang="ru-RU" sz="32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endParaRPr lang="en-US" altLang="ru-RU" sz="3200" dirty="0">
              <a:solidFill>
                <a:srgbClr val="5A6885"/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Удовольствие не возникает само по себе, его необходимо продумать.</a:t>
            </a:r>
          </a:p>
          <a:p>
            <a:endParaRPr lang="ru-RU" altLang="ru-RU" sz="3200" dirty="0">
              <a:solidFill>
                <a:schemeClr val="tx1">
                  <a:lumMod val="95000"/>
                  <a:lumOff val="5000"/>
                </a:schemeClr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Развлечению не обязательно быть легким, простым.</a:t>
            </a:r>
          </a:p>
          <a:p>
            <a:endParaRPr lang="ru-RU" altLang="ru-RU" sz="3200" dirty="0">
              <a:solidFill>
                <a:schemeClr val="tx1">
                  <a:lumMod val="95000"/>
                  <a:lumOff val="5000"/>
                </a:schemeClr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Необходимо рассматривать все типы развлечений.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330" y="537321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F BeauSans Pro" panose="02000500000000020004" pitchFamily="2" charset="0"/>
              </a:rPr>
              <a:t>https://ru.coursera.org/learn/gamification</a:t>
            </a:r>
            <a:endParaRPr lang="ru-RU" sz="2000" dirty="0">
              <a:latin typeface="PF BeauSans Pro" panose="02000500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38" y="2020069"/>
            <a:ext cx="5200650" cy="904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163" y="664622"/>
            <a:ext cx="2676525" cy="1047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130" y="2924944"/>
            <a:ext cx="5505450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643" y="612719"/>
            <a:ext cx="2560604" cy="787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5861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ÐµÐ¹Ð¼Ð¸ÑÐ¸ÐºÐ°ÑÐ¸Ñ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908720"/>
            <a:ext cx="6192688" cy="47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548" y="1772816"/>
            <a:ext cx="81369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 dirty="0" err="1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- это использование</a:t>
            </a: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элементов игры </a:t>
            </a:r>
            <a:r>
              <a:rPr lang="ru-RU" altLang="ru-RU" sz="3600" dirty="0" smtClean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 </a:t>
            </a:r>
            <a:r>
              <a:rPr lang="ru-RU" altLang="ru-RU" sz="3600" dirty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игрового дизайна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в </a:t>
            </a:r>
            <a:r>
              <a:rPr lang="ru-RU" altLang="ru-RU" sz="3600" dirty="0">
                <a:solidFill>
                  <a:srgbClr val="C000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неигровом контексте</a:t>
            </a:r>
            <a:r>
              <a:rPr lang="ru-RU" altLang="ru-RU" sz="3600" dirty="0">
                <a:solidFill>
                  <a:schemeClr val="bg1">
                    <a:lumMod val="8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370215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496" y="1628800"/>
            <a:ext cx="9289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Геймификация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является важной развивающейся деловой практикой.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Игры обладают большой силой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Геймификация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учит нас чему то из других областей знаний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Геймификация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не так уж проста и очевидна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110172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6314" y="548680"/>
            <a:ext cx="978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Элементы игры «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Империя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и Союзы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»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(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Empire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and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Allies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rPr>
              <a:t>)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PF BeauSans Pro Ligh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71464" y="1253853"/>
            <a:ext cx="8796807" cy="5033800"/>
            <a:chOff x="539553" y="1240058"/>
            <a:chExt cx="6348536" cy="36328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625"/>
                      </a14:imgEffect>
                      <a14:imgEffect>
                        <a14:saturation sat="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02" y="1377218"/>
              <a:ext cx="6172187" cy="3378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9553" y="1788697"/>
              <a:ext cx="940524" cy="293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Очки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3792" y="1240058"/>
              <a:ext cx="113594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Прогресс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9383" y="1788697"/>
              <a:ext cx="940524" cy="293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Ресурсы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51066" y="1564152"/>
              <a:ext cx="940524" cy="293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Уровень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2370" y="3014285"/>
              <a:ext cx="940524" cy="293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Аватар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2341" y="4579759"/>
              <a:ext cx="1816123" cy="293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Социальная группа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9815" y="3014285"/>
              <a:ext cx="940524" cy="2931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</a:rPr>
                <a:t>Задания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77411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15480" y="850033"/>
            <a:ext cx="9393301" cy="5675311"/>
            <a:chOff x="888001" y="1124745"/>
            <a:chExt cx="7746803" cy="468051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978697"/>
              <a:ext cx="6871116" cy="382656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124745"/>
              <a:ext cx="7272808" cy="129614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00570" y="4833366"/>
              <a:ext cx="1137054" cy="396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>
                  <a:solidFill>
                    <a:schemeClr val="accent4">
                      <a:lumMod val="75000"/>
                    </a:schemeClr>
                  </a:solidFill>
                  <a:latin typeface="PF BeauSans Pro Light"/>
                  <a:ea typeface="Tahoma" pitchFamily="34" charset="0"/>
                  <a:cs typeface="Tahoma" pitchFamily="34" charset="0"/>
                </a:rPr>
                <a:t>Новичек</a:t>
              </a:r>
              <a:endParaRPr lang="ru-RU" sz="1400" dirty="0">
                <a:solidFill>
                  <a:schemeClr val="accent4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8001" y="2538402"/>
              <a:ext cx="1048431" cy="39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accent1">
                      <a:lumMod val="75000"/>
                    </a:schemeClr>
                  </a:solidFill>
                  <a:latin typeface="PF BeauSans Pro Light"/>
                  <a:ea typeface="Tahoma" pitchFamily="34" charset="0"/>
                  <a:cs typeface="Tahoma" pitchFamily="34" charset="0"/>
                </a:rPr>
                <a:t>Мастер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971600" y="2610410"/>
              <a:ext cx="72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71600" y="5130690"/>
              <a:ext cx="7200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2167" y="4462873"/>
              <a:ext cx="1376781" cy="33727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9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PF BeauSans Pro Light"/>
                  <a:ea typeface="Tahoma" pitchFamily="34" charset="0"/>
                  <a:cs typeface="Tahoma" pitchFamily="34" charset="0"/>
                </a:rPr>
                <a:t>Восхождение</a:t>
              </a:r>
              <a:endParaRPr lang="ru-RU" sz="1100" dirty="0"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9833" y="4616761"/>
              <a:ext cx="787795" cy="337272"/>
            </a:xfrm>
            <a:prstGeom prst="rect">
              <a:avLst/>
            </a:prstGeom>
            <a:solidFill>
              <a:srgbClr val="FCFC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PF BeauSans Pro Light"/>
                  <a:ea typeface="Tahoma" pitchFamily="34" charset="0"/>
                  <a:cs typeface="Tahoma" pitchFamily="34" charset="0"/>
                </a:rPr>
                <a:t>Отдых</a:t>
              </a:r>
              <a:endParaRPr lang="ru-RU" sz="1100" dirty="0"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1378" y="3219360"/>
              <a:ext cx="1289983" cy="33727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9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FF0000"/>
                  </a:solidFill>
                  <a:latin typeface="PF BeauSans Pro Light"/>
                  <a:ea typeface="Tahoma" pitchFamily="34" charset="0"/>
                  <a:cs typeface="Tahoma" pitchFamily="34" charset="0"/>
                </a:rPr>
                <a:t>Бой с Босом</a:t>
              </a:r>
              <a:endParaRPr lang="ru-RU" sz="1100" dirty="0">
                <a:solidFill>
                  <a:srgbClr val="FF0000"/>
                </a:solidFill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08005" y="3896612"/>
              <a:ext cx="787795" cy="337272"/>
            </a:xfrm>
            <a:prstGeom prst="rect">
              <a:avLst/>
            </a:prstGeom>
            <a:solidFill>
              <a:srgbClr val="FCFC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PF BeauSans Pro Light"/>
                  <a:ea typeface="Tahoma" pitchFamily="34" charset="0"/>
                  <a:cs typeface="Tahoma" pitchFamily="34" charset="0"/>
                </a:rPr>
                <a:t>Отдых</a:t>
              </a:r>
              <a:endParaRPr lang="ru-RU" sz="1100" dirty="0"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208" y="3211088"/>
              <a:ext cx="787795" cy="337272"/>
            </a:xfrm>
            <a:prstGeom prst="rect">
              <a:avLst/>
            </a:prstGeom>
            <a:solidFill>
              <a:srgbClr val="FCFCC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PF BeauSans Pro Light"/>
                  <a:ea typeface="Tahoma" pitchFamily="34" charset="0"/>
                  <a:cs typeface="Tahoma" pitchFamily="34" charset="0"/>
                </a:rPr>
                <a:t>Отдых</a:t>
              </a:r>
              <a:endParaRPr lang="ru-RU" sz="1100" dirty="0"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6421" y="3893223"/>
              <a:ext cx="1376781" cy="33727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9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PF BeauSans Pro Light"/>
                  <a:ea typeface="Tahoma" pitchFamily="34" charset="0"/>
                  <a:cs typeface="Tahoma" pitchFamily="34" charset="0"/>
                </a:rPr>
                <a:t>Восхождение</a:t>
              </a:r>
              <a:endParaRPr lang="ru-RU" sz="1100" dirty="0"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2200" y="2723068"/>
              <a:ext cx="1376781" cy="33727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9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latin typeface="PF BeauSans Pro Light"/>
                  <a:ea typeface="Tahoma" pitchFamily="34" charset="0"/>
                  <a:cs typeface="Tahoma" pitchFamily="34" charset="0"/>
                </a:rPr>
                <a:t>Восхождение</a:t>
              </a:r>
              <a:endParaRPr lang="ru-RU" sz="1100" dirty="0"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0769" y="5137447"/>
              <a:ext cx="1153587" cy="33727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39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chemeClr val="accent3">
                      <a:lumMod val="50000"/>
                    </a:schemeClr>
                  </a:solidFill>
                  <a:latin typeface="PF BeauSans Pro Light"/>
                  <a:ea typeface="Tahoma" pitchFamily="34" charset="0"/>
                  <a:cs typeface="Tahoma" pitchFamily="34" charset="0"/>
                </a:rPr>
                <a:t>Адаптация</a:t>
              </a:r>
              <a:endParaRPr lang="ru-RU" sz="1100" dirty="0">
                <a:solidFill>
                  <a:schemeClr val="accent3">
                    <a:lumMod val="50000"/>
                  </a:schemeClr>
                </a:solidFill>
                <a:latin typeface="PF BeauSans Pro Ligh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6" name="Прямая со стрелкой 15"/>
            <p:cNvCxnSpPr>
              <a:stCxn id="4" idx="0"/>
              <a:endCxn id="5" idx="2"/>
            </p:cNvCxnSpPr>
            <p:nvPr/>
          </p:nvCxnSpPr>
          <p:spPr>
            <a:xfrm flipH="1" flipV="1">
              <a:off x="1412217" y="2935193"/>
              <a:ext cx="56880" cy="18981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180778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47818" y="5039816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8634" y="2024844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39262" y="3429000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46208" y="836712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" idx="7"/>
            <a:endCxn id="5" idx="4"/>
          </p:cNvCxnSpPr>
          <p:nvPr/>
        </p:nvCxnSpPr>
        <p:spPr>
          <a:xfrm flipV="1">
            <a:off x="4800982" y="4077072"/>
            <a:ext cx="862316" cy="10576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5" idx="0"/>
            <a:endCxn id="4" idx="4"/>
          </p:cNvCxnSpPr>
          <p:nvPr/>
        </p:nvCxnSpPr>
        <p:spPr>
          <a:xfrm flipV="1">
            <a:off x="5663298" y="2672916"/>
            <a:ext cx="419372" cy="756084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7"/>
            <a:endCxn id="6" idx="3"/>
          </p:cNvCxnSpPr>
          <p:nvPr/>
        </p:nvCxnSpPr>
        <p:spPr>
          <a:xfrm flipV="1">
            <a:off x="6311798" y="1389876"/>
            <a:ext cx="1329318" cy="72987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9262" y="652046"/>
            <a:ext cx="24795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Итоговое задание</a:t>
            </a:r>
            <a:endParaRPr lang="ru-RU" dirty="0">
              <a:latin typeface="PF BeauSans Pr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2240" y="2866292"/>
            <a:ext cx="24795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Контрольные точки</a:t>
            </a:r>
            <a:endParaRPr lang="ru-RU" dirty="0">
              <a:latin typeface="PF BeauSans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203" y="2214601"/>
            <a:ext cx="1476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F BeauSans Pro Light"/>
              </a:rPr>
              <a:t>Задание 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PF BeauSans Pr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0775" y="3627125"/>
            <a:ext cx="1476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F BeauSans Pro Light"/>
              </a:rPr>
              <a:t>Задание 1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PF BeauSans Pr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340100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47819" y="5039816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8635" y="2024844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39263" y="3429000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46209" y="836712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" idx="7"/>
            <a:endCxn id="5" idx="4"/>
          </p:cNvCxnSpPr>
          <p:nvPr/>
        </p:nvCxnSpPr>
        <p:spPr>
          <a:xfrm flipV="1">
            <a:off x="4800983" y="4077072"/>
            <a:ext cx="862316" cy="10576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5" idx="0"/>
            <a:endCxn id="4" idx="4"/>
          </p:cNvCxnSpPr>
          <p:nvPr/>
        </p:nvCxnSpPr>
        <p:spPr>
          <a:xfrm flipV="1">
            <a:off x="5663299" y="2672916"/>
            <a:ext cx="419372" cy="756084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7"/>
            <a:endCxn id="6" idx="3"/>
          </p:cNvCxnSpPr>
          <p:nvPr/>
        </p:nvCxnSpPr>
        <p:spPr>
          <a:xfrm flipV="1">
            <a:off x="6311799" y="1389876"/>
            <a:ext cx="1329318" cy="72987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9263" y="652046"/>
            <a:ext cx="24795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Итоговое задание</a:t>
            </a:r>
            <a:endParaRPr lang="ru-RU" dirty="0">
              <a:latin typeface="PF BeauSans Pr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2241" y="2866292"/>
            <a:ext cx="24795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Контрольные точки</a:t>
            </a:r>
            <a:endParaRPr lang="ru-RU" dirty="0">
              <a:latin typeface="PF BeauSans Pr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7555" y="5188431"/>
            <a:ext cx="366274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F BeauSans Pro Light"/>
              </a:rPr>
              <a:t>Элементы адаптации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804732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247818" y="5039816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8634" y="2024844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39262" y="3429000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46208" y="836712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3" idx="7"/>
            <a:endCxn id="5" idx="4"/>
          </p:cNvCxnSpPr>
          <p:nvPr/>
        </p:nvCxnSpPr>
        <p:spPr>
          <a:xfrm flipV="1">
            <a:off x="4800982" y="4077072"/>
            <a:ext cx="862316" cy="10576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5" idx="0"/>
            <a:endCxn id="4" idx="4"/>
          </p:cNvCxnSpPr>
          <p:nvPr/>
        </p:nvCxnSpPr>
        <p:spPr>
          <a:xfrm flipV="1">
            <a:off x="5663298" y="2672916"/>
            <a:ext cx="419372" cy="756084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7"/>
            <a:endCxn id="6" idx="3"/>
          </p:cNvCxnSpPr>
          <p:nvPr/>
        </p:nvCxnSpPr>
        <p:spPr>
          <a:xfrm flipV="1">
            <a:off x="6311798" y="1389876"/>
            <a:ext cx="1329318" cy="72987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9262" y="652046"/>
            <a:ext cx="24795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Итоговое задание</a:t>
            </a:r>
            <a:endParaRPr lang="ru-RU" dirty="0">
              <a:latin typeface="PF BeauSans Pr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203" y="2214601"/>
            <a:ext cx="1476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F BeauSans Pro Light"/>
              </a:rPr>
              <a:t>Задание 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PF BeauSans Pr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0775" y="3627125"/>
            <a:ext cx="1476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F BeauSans Pro Light"/>
              </a:rPr>
              <a:t>Задание 1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PF BeauSans Pro Light"/>
            </a:endParaRPr>
          </a:p>
        </p:txBody>
      </p:sp>
      <p:cxnSp>
        <p:nvCxnSpPr>
          <p:cNvPr id="15" name="Прямая соединительная линия 14"/>
          <p:cNvCxnSpPr>
            <a:stCxn id="10" idx="2"/>
            <a:endCxn id="12" idx="0"/>
          </p:cNvCxnSpPr>
          <p:nvPr/>
        </p:nvCxnSpPr>
        <p:spPr>
          <a:xfrm>
            <a:off x="6579041" y="1021378"/>
            <a:ext cx="472428" cy="1193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2"/>
            <a:endCxn id="13" idx="0"/>
          </p:cNvCxnSpPr>
          <p:nvPr/>
        </p:nvCxnSpPr>
        <p:spPr>
          <a:xfrm>
            <a:off x="6579041" y="1021378"/>
            <a:ext cx="0" cy="260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94080" y="28662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PF BeauSans Pro Light"/>
                <a:cs typeface="Arial" pitchFamily="34" charset="0"/>
              </a:rPr>
              <a:t>Х</a:t>
            </a:r>
            <a:endParaRPr lang="ru-RU" sz="1100" dirty="0">
              <a:solidFill>
                <a:srgbClr val="C00000"/>
              </a:solidFill>
              <a:latin typeface="PF BeauSans Pro Light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0104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PF BeauSans Pro Light"/>
                <a:cs typeface="Arial" pitchFamily="34" charset="0"/>
              </a:rPr>
              <a:t>Х</a:t>
            </a:r>
            <a:endParaRPr lang="ru-RU" sz="1100" dirty="0">
              <a:solidFill>
                <a:srgbClr val="C00000"/>
              </a:solidFill>
              <a:latin typeface="PF BeauSans Pro Ligh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03847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57866" y="5039816"/>
            <a:ext cx="648072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68682" y="2024844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49310" y="3429000"/>
            <a:ext cx="648072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6256" y="836712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2" idx="7"/>
            <a:endCxn id="5" idx="4"/>
          </p:cNvCxnSpPr>
          <p:nvPr/>
        </p:nvCxnSpPr>
        <p:spPr>
          <a:xfrm flipV="1">
            <a:off x="4811030" y="4077072"/>
            <a:ext cx="862316" cy="1057652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0"/>
            <a:endCxn id="4" idx="4"/>
          </p:cNvCxnSpPr>
          <p:nvPr/>
        </p:nvCxnSpPr>
        <p:spPr>
          <a:xfrm flipV="1">
            <a:off x="5673346" y="2672916"/>
            <a:ext cx="419372" cy="756084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7"/>
            <a:endCxn id="6" idx="3"/>
          </p:cNvCxnSpPr>
          <p:nvPr/>
        </p:nvCxnSpPr>
        <p:spPr>
          <a:xfrm flipV="1">
            <a:off x="6321846" y="1389876"/>
            <a:ext cx="1329318" cy="72987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49310" y="652046"/>
            <a:ext cx="24795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Итоговое задание</a:t>
            </a:r>
            <a:endParaRPr lang="ru-RU" dirty="0">
              <a:latin typeface="PF BeauSans Pr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2288" y="2866292"/>
            <a:ext cx="24795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PF BeauSans Pro Light"/>
              </a:rPr>
              <a:t>Контрольные точки</a:t>
            </a:r>
            <a:endParaRPr lang="ru-RU" dirty="0"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3251" y="2214601"/>
            <a:ext cx="1476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F BeauSans Pro Light"/>
              </a:rPr>
              <a:t>Задание 2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0823" y="3627125"/>
            <a:ext cx="147653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F BeauSans Pro Light"/>
              </a:rPr>
              <a:t>Задание 1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7603" y="5188431"/>
            <a:ext cx="247955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PF BeauSans Pro Light"/>
              </a:rPr>
              <a:t>Элементы адаптации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PF BeauSans Pro Light"/>
            </a:endParaRPr>
          </a:p>
        </p:txBody>
      </p:sp>
      <p:cxnSp>
        <p:nvCxnSpPr>
          <p:cNvPr id="22" name="Прямая соединительная линия 21"/>
          <p:cNvCxnSpPr>
            <a:stCxn id="16" idx="2"/>
            <a:endCxn id="19" idx="0"/>
          </p:cNvCxnSpPr>
          <p:nvPr/>
        </p:nvCxnSpPr>
        <p:spPr>
          <a:xfrm>
            <a:off x="6589089" y="1021378"/>
            <a:ext cx="472428" cy="1193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2"/>
            <a:endCxn id="20" idx="0"/>
          </p:cNvCxnSpPr>
          <p:nvPr/>
        </p:nvCxnSpPr>
        <p:spPr>
          <a:xfrm>
            <a:off x="6589089" y="1021378"/>
            <a:ext cx="0" cy="2605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4128" y="28662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PF BeauSans Pro Light"/>
                <a:cs typeface="Arial" pitchFamily="34" charset="0"/>
              </a:rPr>
              <a:t>Х</a:t>
            </a:r>
            <a:endParaRPr lang="ru-RU" sz="1100" dirty="0">
              <a:solidFill>
                <a:srgbClr val="C00000"/>
              </a:solidFill>
              <a:latin typeface="PF BeauSans Pro Light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0152" y="134076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PF BeauSans Pro Light"/>
                <a:cs typeface="Arial" pitchFamily="34" charset="0"/>
              </a:rPr>
              <a:t>Х</a:t>
            </a:r>
            <a:endParaRPr lang="ru-RU" sz="1100" dirty="0">
              <a:solidFill>
                <a:srgbClr val="C00000"/>
              </a:solidFill>
              <a:latin typeface="PF BeauSans Pro Ligh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738393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809" y="842151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Элементы </a:t>
            </a:r>
            <a:r>
              <a:rPr lang="ru-RU" sz="4000" dirty="0"/>
              <a:t>игровых технологий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293521" y="1700808"/>
            <a:ext cx="1584176" cy="179963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36" y="3601938"/>
            <a:ext cx="58293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28419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600" y="1196752"/>
            <a:ext cx="74168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 dirty="0" err="1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- это использование элементов игры </a:t>
            </a:r>
            <a:r>
              <a:rPr lang="ru-RU" altLang="ru-RU" sz="3600" dirty="0" smtClean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 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игрового дизайна в неигровом контексте.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7408" y="1788749"/>
            <a:ext cx="2233419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PF BeauSans Pro Light"/>
              </a:rPr>
              <a:t>Очки</a:t>
            </a:r>
            <a:endParaRPr lang="ru-RU" sz="36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637" y="1028531"/>
            <a:ext cx="1574015" cy="42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Прогресс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Ресурсы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Уровень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Аватар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2516499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Социальная группа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Задания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785130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48680"/>
            <a:ext cx="9780422" cy="5691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04112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48680"/>
            <a:ext cx="9780422" cy="5691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1412776"/>
            <a:ext cx="3340397" cy="4671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836082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596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Очки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637" y="1028531"/>
            <a:ext cx="1574015" cy="42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Прогресс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2646595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F BeauSans Pro Light"/>
              </a:rPr>
              <a:t>Ресурсы</a:t>
            </a:r>
            <a:endParaRPr lang="ru-RU" sz="28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Уровень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Аватар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2516499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Социальная группа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Задания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86196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79" y="561441"/>
            <a:ext cx="9934042" cy="5735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80928"/>
            <a:ext cx="4367174" cy="209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838257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596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Очки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637" y="1028531"/>
            <a:ext cx="1574015" cy="42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Прогресс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Ресурсы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Уровень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2641547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PF BeauSans Pro Light"/>
              </a:rPr>
              <a:t>Аватар</a:t>
            </a:r>
            <a:endParaRPr lang="ru-RU" sz="28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2516499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Социальная группа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Задания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062736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561441"/>
            <a:ext cx="10021824" cy="5735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689736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071563"/>
            <a:ext cx="576064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00056" y="1165555"/>
            <a:ext cx="1080120" cy="244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00056" y="1969790"/>
            <a:ext cx="792088" cy="2447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1" y="3789040"/>
            <a:ext cx="254515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295800" y="1857375"/>
            <a:ext cx="1008112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71864" y="4221088"/>
            <a:ext cx="1008112" cy="10081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7" idx="0"/>
          </p:cNvCxnSpPr>
          <p:nvPr/>
        </p:nvCxnSpPr>
        <p:spPr>
          <a:xfrm flipH="1" flipV="1">
            <a:off x="4943872" y="2865487"/>
            <a:ext cx="432048" cy="135560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6744072" y="3130423"/>
            <a:ext cx="1925377" cy="1884907"/>
            <a:chOff x="3863752" y="3130423"/>
            <a:chExt cx="1925377" cy="18849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3130423"/>
              <a:ext cx="1293490" cy="1306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513" y="3858894"/>
              <a:ext cx="1134616" cy="1156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Группа 11"/>
            <p:cNvGrpSpPr/>
            <p:nvPr/>
          </p:nvGrpSpPr>
          <p:grpSpPr>
            <a:xfrm>
              <a:off x="3863752" y="3130423"/>
              <a:ext cx="1925377" cy="1884907"/>
              <a:chOff x="3863752" y="3130423"/>
              <a:chExt cx="1925377" cy="1884907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3935760" y="3212976"/>
                <a:ext cx="1584176" cy="151216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863752" y="3130423"/>
                <a:ext cx="1925377" cy="1884907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308466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596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Очки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637" y="1028531"/>
            <a:ext cx="1574015" cy="42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Прогресс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Ресурсы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Уровень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Аватар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4314581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F BeauSans Pro Light"/>
              </a:rPr>
              <a:t>Социальная группа</a:t>
            </a:r>
            <a:endParaRPr lang="ru-RU" sz="28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Задания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022776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" y="605333"/>
            <a:ext cx="10058400" cy="5602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08941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600" y="1340768"/>
            <a:ext cx="8424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 dirty="0" err="1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- это </a:t>
            </a:r>
            <a:r>
              <a:rPr lang="ru-RU" altLang="ru-RU" sz="3600" dirty="0">
                <a:latin typeface="PF BeauSans Pro Light" panose="02000500000000020004" pitchFamily="2" charset="0"/>
                <a:cs typeface="Tahoma" panose="020B0604030504040204" pitchFamily="34" charset="0"/>
              </a:rPr>
              <a:t>использование</a:t>
            </a:r>
            <a:r>
              <a:rPr lang="ru-RU" altLang="ru-RU" sz="3600" dirty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элементов игры </a:t>
            </a:r>
            <a:r>
              <a:rPr lang="ru-RU" altLang="ru-RU" sz="3600" dirty="0" smtClean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 </a:t>
            </a:r>
            <a:r>
              <a:rPr lang="ru-RU" altLang="ru-RU" sz="3600" dirty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игрового дизайна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в </a:t>
            </a:r>
            <a:r>
              <a:rPr lang="ru-RU" altLang="ru-RU" sz="3600" dirty="0">
                <a:solidFill>
                  <a:srgbClr val="C000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неигровом контексте</a:t>
            </a:r>
            <a:r>
              <a:rPr lang="ru-RU" altLang="ru-RU" sz="36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428148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" y="605333"/>
            <a:ext cx="10058400" cy="56025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484934"/>
            <a:ext cx="4659782" cy="1302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068960"/>
            <a:ext cx="5757062" cy="2245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4238516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596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Очки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637" y="1028531"/>
            <a:ext cx="1574015" cy="42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Прогресс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Ресурсы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Уровень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Аватар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2516499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Социальная группа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2687913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F BeauSans Pro Light"/>
              </a:rPr>
              <a:t>Задания</a:t>
            </a:r>
            <a:endParaRPr lang="ru-RU" sz="28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041374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" y="543153"/>
            <a:ext cx="10058400" cy="5738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80928"/>
            <a:ext cx="4367174" cy="209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058326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9" y="543153"/>
            <a:ext cx="10058400" cy="5738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780928"/>
            <a:ext cx="4367174" cy="209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406" y="528012"/>
            <a:ext cx="2031116" cy="5753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56626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596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Очки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8741" y="1028531"/>
            <a:ext cx="2687912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F BeauSans Pro Light"/>
              </a:rPr>
              <a:t>Прогресс</a:t>
            </a:r>
            <a:endParaRPr lang="ru-RU" sz="28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Ресурсы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Уровень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Аватар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2516499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Социальная группа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Задания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57733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565099"/>
            <a:ext cx="10058400" cy="5707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9121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90" y="836712"/>
            <a:ext cx="5554168" cy="237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90" y="3789040"/>
            <a:ext cx="2905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951303" y="1999614"/>
            <a:ext cx="2276030" cy="2941554"/>
            <a:chOff x="2451818" y="1999614"/>
            <a:chExt cx="2276030" cy="2941554"/>
          </a:xfrm>
        </p:grpSpPr>
        <p:sp>
          <p:nvSpPr>
            <p:cNvPr id="5" name="Овал 4"/>
            <p:cNvSpPr/>
            <p:nvPr/>
          </p:nvSpPr>
          <p:spPr>
            <a:xfrm>
              <a:off x="3719736" y="1999614"/>
              <a:ext cx="1008112" cy="100811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451818" y="3933056"/>
              <a:ext cx="1008112" cy="100811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>
              <a:stCxn id="6" idx="0"/>
              <a:endCxn id="5" idx="3"/>
            </p:cNvCxnSpPr>
            <p:nvPr/>
          </p:nvCxnSpPr>
          <p:spPr>
            <a:xfrm flipV="1">
              <a:off x="2955874" y="2860091"/>
              <a:ext cx="911497" cy="1072965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113928"/>
            <a:ext cx="6011105" cy="56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985450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53" y="1218586"/>
            <a:ext cx="8552450" cy="46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596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Очки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2637" y="1028531"/>
            <a:ext cx="1574015" cy="4264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Прогресс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5509" y="1788749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Ресурсы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57459" y="1477610"/>
            <a:ext cx="2439141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PF BeauSans Pro Light"/>
              </a:rPr>
              <a:t>Уровень</a:t>
            </a:r>
            <a:endParaRPr lang="ru-RU" sz="2800" b="1" dirty="0">
              <a:solidFill>
                <a:schemeClr val="bg1"/>
              </a:solidFill>
              <a:latin typeface="PF BeauSans Pr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0717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Аватар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5835" y="5656166"/>
            <a:ext cx="2516499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Социальная группа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9211" y="3486977"/>
            <a:ext cx="1303231" cy="40616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F BeauSans Pro Light"/>
              </a:rPr>
              <a:t>Задания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F BeauSans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891420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576072"/>
            <a:ext cx="9729216" cy="57058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196752"/>
            <a:ext cx="607695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041810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03" y="608990"/>
            <a:ext cx="10007194" cy="5640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7648" y="76470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Значки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137848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8323" y="3789040"/>
            <a:ext cx="7176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элементов </a:t>
            </a:r>
            <a:r>
              <a:rPr lang="ru-RU" altLang="ru-RU" sz="3200" dirty="0">
                <a:solidFill>
                  <a:schemeClr val="tx2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игры </a:t>
            </a:r>
            <a:endParaRPr lang="ru-RU" altLang="ru-RU" sz="3200" dirty="0" smtClean="0">
              <a:solidFill>
                <a:schemeClr val="tx2">
                  <a:lumMod val="75000"/>
                </a:schemeClr>
              </a:solidFill>
              <a:latin typeface="PF BeauSans Pro Light" panose="02000500000000020004" pitchFamily="2" charset="0"/>
              <a:cs typeface="Tahoma" panose="020B0604030504040204" pitchFamily="34" charset="0"/>
            </a:endParaRPr>
          </a:p>
          <a:p>
            <a:r>
              <a:rPr lang="ru-RU" altLang="ru-RU" sz="3200" dirty="0" smtClean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</a:t>
            </a:r>
            <a:r>
              <a:rPr lang="ru-RU" altLang="ru-RU" sz="3200" dirty="0">
                <a:solidFill>
                  <a:srgbClr val="00B05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игрового дизайна</a:t>
            </a:r>
            <a:r>
              <a:rPr lang="ru-RU" altLang="ru-RU" sz="32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</a:t>
            </a:r>
            <a:r>
              <a:rPr lang="ru-RU" altLang="ru-RU" sz="3200" dirty="0" smtClean="0">
                <a:solidFill>
                  <a:srgbClr val="C000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неигровом </a:t>
            </a:r>
            <a:r>
              <a:rPr lang="ru-RU" altLang="ru-RU" sz="3200" dirty="0">
                <a:solidFill>
                  <a:srgbClr val="C00000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контексте</a:t>
            </a:r>
            <a:r>
              <a:rPr lang="ru-RU" altLang="ru-RU" sz="3200" dirty="0">
                <a:solidFill>
                  <a:srgbClr val="3C4559"/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3552" y="836712"/>
            <a:ext cx="71760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b="1" dirty="0" err="1">
                <a:solidFill>
                  <a:schemeClr val="bg1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Геймификация</a:t>
            </a:r>
            <a:r>
              <a:rPr lang="ru-RU" altLang="ru-RU" sz="3200" dirty="0">
                <a:solidFill>
                  <a:schemeClr val="bg1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 - это использование элементов игры </a:t>
            </a:r>
            <a:r>
              <a:rPr lang="ru-RU" altLang="ru-RU" sz="3200" dirty="0" smtClean="0">
                <a:solidFill>
                  <a:schemeClr val="bg1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и </a:t>
            </a:r>
            <a:r>
              <a:rPr lang="ru-RU" altLang="ru-RU" sz="3200" dirty="0">
                <a:solidFill>
                  <a:schemeClr val="bg1">
                    <a:lumMod val="75000"/>
                  </a:schemeClr>
                </a:solidFill>
                <a:latin typeface="PF BeauSans Pro Light" panose="02000500000000020004" pitchFamily="2" charset="0"/>
                <a:cs typeface="Tahoma" panose="020B0604030504040204" pitchFamily="34" charset="0"/>
              </a:rPr>
              <a:t>технологий игрового дизайна в неигровом контексте.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36879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2" r="7599"/>
          <a:stretch/>
        </p:blipFill>
        <p:spPr bwMode="auto">
          <a:xfrm>
            <a:off x="2459632" y="1052736"/>
            <a:ext cx="2957195" cy="244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29" y="2238732"/>
            <a:ext cx="7125281" cy="378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45115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64" y="1124744"/>
            <a:ext cx="6397346" cy="21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20" y="620688"/>
            <a:ext cx="2016224" cy="538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67609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2" r="7599"/>
          <a:stretch/>
        </p:blipFill>
        <p:spPr bwMode="auto">
          <a:xfrm>
            <a:off x="3766343" y="1052736"/>
            <a:ext cx="2957195" cy="244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9" y="1662668"/>
            <a:ext cx="2798801" cy="263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3" y="4238851"/>
            <a:ext cx="3425949" cy="149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88751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908720"/>
            <a:ext cx="394335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9" y="637776"/>
            <a:ext cx="216217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Группа 8"/>
          <p:cNvGrpSpPr/>
          <p:nvPr/>
        </p:nvGrpSpPr>
        <p:grpSpPr>
          <a:xfrm>
            <a:off x="6491454" y="764704"/>
            <a:ext cx="1457563" cy="3013009"/>
            <a:chOff x="3991166" y="764704"/>
            <a:chExt cx="1457563" cy="301300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91967" y="764704"/>
              <a:ext cx="1456762" cy="1500841"/>
              <a:chOff x="6799478" y="1963411"/>
              <a:chExt cx="1456762" cy="1500841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V="1">
                <a:off x="6799478" y="1963411"/>
                <a:ext cx="1456762" cy="1500841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 flipV="1">
                <a:off x="6816081" y="1963411"/>
                <a:ext cx="1440159" cy="149383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3991166" y="2276872"/>
              <a:ext cx="1456762" cy="1500841"/>
              <a:chOff x="6799478" y="1963411"/>
              <a:chExt cx="1456762" cy="1500841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6799478" y="1963411"/>
                <a:ext cx="1456762" cy="1500841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H="1" flipV="1">
                <a:off x="6816081" y="1963411"/>
                <a:ext cx="1440159" cy="149383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386395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99656" y="585737"/>
            <a:ext cx="6207413" cy="2915271"/>
            <a:chOff x="395536" y="1628800"/>
            <a:chExt cx="8279541" cy="388843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410030" y="1700808"/>
              <a:ext cx="0" cy="381642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95536" y="1959222"/>
              <a:ext cx="1781473" cy="451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dirty="0" err="1">
                  <a:latin typeface="PF BeauSans Pro Light" pitchFamily="2" charset="0"/>
                </a:rPr>
                <a:t>Амотивация</a:t>
              </a:r>
              <a:endParaRPr lang="ru-RU" sz="1600" dirty="0">
                <a:latin typeface="PF BeauSans Pro Light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45544" y="1959222"/>
              <a:ext cx="2837698" cy="4515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B050"/>
                  </a:solidFill>
                  <a:latin typeface="PF BeauSans Pro Light" pitchFamily="2" charset="0"/>
                </a:rPr>
                <a:t>Внешняя мотивация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74360" y="1959222"/>
              <a:ext cx="1800717" cy="779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C00000"/>
                  </a:solidFill>
                  <a:latin typeface="PF BeauSans Pro Light" pitchFamily="2" charset="0"/>
                </a:rPr>
                <a:t>Внутренняя </a:t>
              </a:r>
              <a:r>
                <a:rPr lang="en-US" sz="1600" dirty="0" smtClean="0">
                  <a:solidFill>
                    <a:srgbClr val="C00000"/>
                  </a:solidFill>
                  <a:latin typeface="PF BeauSans Pro Light" pitchFamily="2" charset="0"/>
                </a:rPr>
                <a:t/>
              </a:r>
              <a:br>
                <a:rPr lang="en-US" sz="1600" dirty="0" smtClean="0">
                  <a:solidFill>
                    <a:srgbClr val="C00000"/>
                  </a:solidFill>
                  <a:latin typeface="PF BeauSans Pro Light" pitchFamily="2" charset="0"/>
                </a:rPr>
              </a:br>
              <a:r>
                <a:rPr lang="ru-RU" sz="1600" dirty="0" smtClean="0">
                  <a:solidFill>
                    <a:srgbClr val="C00000"/>
                  </a:solidFill>
                  <a:latin typeface="PF BeauSans Pro Light" pitchFamily="2" charset="0"/>
                </a:rPr>
                <a:t>мотивация</a:t>
              </a:r>
              <a:endParaRPr lang="ru-RU" sz="1600" dirty="0">
                <a:solidFill>
                  <a:srgbClr val="C00000"/>
                </a:solidFill>
                <a:latin typeface="PF BeauSans Pro Light" pitchFamily="2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660232" y="1628800"/>
              <a:ext cx="0" cy="381642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21678" y="4509120"/>
              <a:ext cx="1251221" cy="574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PF BeauSans Pro Light" pitchFamily="2" charset="0"/>
                </a:rPr>
                <a:t>внешние </a:t>
              </a:r>
              <a:r>
                <a:rPr lang="en-US" sz="1100" dirty="0" smtClean="0">
                  <a:latin typeface="PF BeauSans Pro Light" pitchFamily="2" charset="0"/>
                </a:rPr>
                <a:t/>
              </a:r>
              <a:br>
                <a:rPr lang="en-US" sz="1100" dirty="0" smtClean="0">
                  <a:latin typeface="PF BeauSans Pro Light" pitchFamily="2" charset="0"/>
                </a:rPr>
              </a:br>
              <a:r>
                <a:rPr lang="ru-RU" sz="1100" dirty="0" smtClean="0">
                  <a:latin typeface="PF BeauSans Pro Light" pitchFamily="2" charset="0"/>
                </a:rPr>
                <a:t>регуляторы</a:t>
              </a:r>
              <a:endParaRPr lang="ru-RU" sz="1100" dirty="0">
                <a:latin typeface="PF BeauSans Pro Light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44816" y="3893364"/>
              <a:ext cx="1259774" cy="348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PF BeauSans Pro Light" pitchFamily="2" charset="0"/>
                </a:rPr>
                <a:t>интроекция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1958" y="3439743"/>
              <a:ext cx="1612562" cy="348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PF BeauSans Pro Light" pitchFamily="2" charset="0"/>
                </a:rPr>
                <a:t>идентификация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59782" y="2948140"/>
              <a:ext cx="1423844" cy="348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PF BeauSans Pro Light" pitchFamily="2" charset="0"/>
                </a:rPr>
                <a:t>интеграция</a:t>
              </a:r>
            </a:p>
          </p:txBody>
        </p:sp>
        <p:cxnSp>
          <p:nvCxnSpPr>
            <p:cNvPr id="12" name="Соединительная линия уступом 11"/>
            <p:cNvCxnSpPr>
              <a:endCxn id="8" idx="0"/>
            </p:cNvCxnSpPr>
            <p:nvPr/>
          </p:nvCxnSpPr>
          <p:spPr>
            <a:xfrm rot="5400000">
              <a:off x="2530419" y="2755563"/>
              <a:ext cx="2070429" cy="143668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оединительная линия уступом 12"/>
            <p:cNvCxnSpPr/>
            <p:nvPr/>
          </p:nvCxnSpPr>
          <p:spPr>
            <a:xfrm rot="5400000">
              <a:off x="3354275" y="2853762"/>
              <a:ext cx="1454673" cy="6245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оединительная линия уступом 13"/>
            <p:cNvCxnSpPr>
              <a:endCxn id="10" idx="0"/>
            </p:cNvCxnSpPr>
            <p:nvPr/>
          </p:nvCxnSpPr>
          <p:spPr>
            <a:xfrm rot="16200000" flipH="1">
              <a:off x="4258590" y="2680093"/>
              <a:ext cx="1001052" cy="51824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оединительная линия уступом 14"/>
            <p:cNvCxnSpPr>
              <a:stCxn id="5" idx="2"/>
              <a:endCxn id="11" idx="0"/>
            </p:cNvCxnSpPr>
            <p:nvPr/>
          </p:nvCxnSpPr>
          <p:spPr>
            <a:xfrm rot="16200000" flipH="1">
              <a:off x="5099375" y="1875809"/>
              <a:ext cx="537350" cy="16073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014381" y="3717032"/>
            <a:ext cx="6348536" cy="2141021"/>
            <a:chOff x="683568" y="1628800"/>
            <a:chExt cx="7669639" cy="258655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44462" y="1628800"/>
              <a:ext cx="7560840" cy="8640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00">
                <a:latin typeface="PF BeauSans Pro Light" pitchFamily="2" charset="0"/>
              </a:endParaRPr>
            </a:p>
          </p:txBody>
        </p:sp>
        <p:cxnSp>
          <p:nvCxnSpPr>
            <p:cNvPr id="18" name="Прямая соединительная линия 17"/>
            <p:cNvCxnSpPr>
              <a:stCxn id="21" idx="3"/>
            </p:cNvCxnSpPr>
            <p:nvPr/>
          </p:nvCxnSpPr>
          <p:spPr>
            <a:xfrm>
              <a:off x="5156486" y="2047458"/>
              <a:ext cx="1711844" cy="7760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20" idx="3"/>
            </p:cNvCxnSpPr>
            <p:nvPr/>
          </p:nvCxnSpPr>
          <p:spPr>
            <a:xfrm>
              <a:off x="2518633" y="2040390"/>
              <a:ext cx="1539654" cy="14827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88577" y="1882365"/>
              <a:ext cx="1530056" cy="316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PF BeauSans Pro Light" pitchFamily="2" charset="0"/>
                </a:rPr>
                <a:t>Компетенция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993" y="1889433"/>
              <a:ext cx="1312492" cy="316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latin typeface="PF BeauSans Pro Light" pitchFamily="2" charset="0"/>
                </a:rPr>
                <a:t>Автономия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0257" y="1899661"/>
              <a:ext cx="1466747" cy="316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>
                  <a:latin typeface="PF BeauSans Pro Light" pitchFamily="2" charset="0"/>
                </a:rPr>
                <a:t>Связность</a:t>
              </a:r>
              <a:endParaRPr lang="ru-RU" sz="1100" dirty="0">
                <a:latin typeface="PF BeauSans Pro Light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3568" y="2780928"/>
              <a:ext cx="2436897" cy="85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800" dirty="0">
                  <a:solidFill>
                    <a:schemeClr val="accent4">
                      <a:lumMod val="75000"/>
                    </a:schemeClr>
                  </a:solidFill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Она связана с умением человека что-то делать, с ощущением, что человек что-то совершает, решает задачи, преодолевает препятствия, достигает чего-то в рамках своей деятельности.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5856" y="2765246"/>
              <a:ext cx="2436897" cy="1003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800" dirty="0">
                  <a:solidFill>
                    <a:schemeClr val="accent4">
                      <a:lumMod val="75000"/>
                    </a:schemeClr>
                  </a:solidFill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Она дает человеку ощущение, что он сам контролирует ситуацию. Это я делаю выбор, а не кто-то другой мне велит это делать. Это я сам делаю свой собственный свободный выбор и выбор значимый.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16310" y="2765246"/>
              <a:ext cx="2436897" cy="145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800" dirty="0" smtClean="0">
                  <a:solidFill>
                    <a:schemeClr val="accent4">
                      <a:lumMod val="75000"/>
                    </a:schemeClr>
                  </a:solidFill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Связь </a:t>
              </a:r>
              <a:r>
                <a:rPr lang="ru-RU" sz="800" dirty="0">
                  <a:solidFill>
                    <a:schemeClr val="accent4">
                      <a:lumMod val="75000"/>
                    </a:schemeClr>
                  </a:solidFill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вашей деятельности с чем-то внешним по отношению к вам, что ощущается как значимость или цель. Я делаю это потому, что это поможет моей компании, а я верю в мою компанию и хочу быть хорошим членом коллектива своей организации. Или я делаю это с друзьями.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54540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46" y="3633921"/>
            <a:ext cx="6133058" cy="109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30" y="1654082"/>
            <a:ext cx="48101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 rot="6874912">
            <a:off x="5123711" y="-334828"/>
            <a:ext cx="1944216" cy="6711943"/>
            <a:chOff x="2007982" y="-1770775"/>
            <a:chExt cx="1944216" cy="6711943"/>
          </a:xfrm>
        </p:grpSpPr>
        <p:sp>
          <p:nvSpPr>
            <p:cNvPr id="6" name="Овал 5"/>
            <p:cNvSpPr/>
            <p:nvPr/>
          </p:nvSpPr>
          <p:spPr>
            <a:xfrm>
              <a:off x="2579905" y="-1770775"/>
              <a:ext cx="1008112" cy="100811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451818" y="3933056"/>
              <a:ext cx="1008112" cy="1008112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14725088">
              <a:off x="855854" y="611382"/>
              <a:ext cx="4248472" cy="1944216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174434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8045" y="927712"/>
            <a:ext cx="1895813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FUN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93664" y="2492896"/>
            <a:ext cx="5760640" cy="2966849"/>
            <a:chOff x="551384" y="2492896"/>
            <a:chExt cx="5760640" cy="29668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551384" y="3212976"/>
              <a:ext cx="5760640" cy="2246769"/>
              <a:chOff x="551384" y="2682954"/>
              <a:chExt cx="5760640" cy="224676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215680" y="2682954"/>
                <a:ext cx="309634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Коллекционирование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Сюрприз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Воображение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Возможность делиться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Ролевые игры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Индивидуальность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Лень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51384" y="2682954"/>
                <a:ext cx="259228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Победа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Решение проблем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Изучение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Расслабление 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PF BeauSans Pro Light" pitchFamily="2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Работа в команде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Признание </a:t>
                </a:r>
              </a:p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PF BeauSans Pro Light" pitchFamily="2" charset="0"/>
                    <a:ea typeface="Tahoma" pitchFamily="34" charset="0"/>
                    <a:cs typeface="Tahoma" pitchFamily="34" charset="0"/>
                  </a:rPr>
                  <a:t>• Триумф</a:t>
                </a: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695400" y="2492896"/>
              <a:ext cx="55919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Какие вещи вызывают удовольствие?</a:t>
              </a:r>
              <a:endParaRPr lang="ru-RU" sz="2000" dirty="0">
                <a:latin typeface="PF BeauSans Pro Light" pitchFamily="2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726655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4184" y="836712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PF BeauSans Pro Light" pitchFamily="2" charset="0"/>
              </a:rPr>
              <a:t>Укажите различия между процессами метаморфизма и метасоматизма</a:t>
            </a:r>
            <a:r>
              <a:rPr lang="ru-RU" sz="1600" dirty="0" smtClean="0">
                <a:latin typeface="PF BeauSans Pro Light" pitchFamily="2" charset="0"/>
              </a:rPr>
              <a:t>.</a:t>
            </a:r>
            <a:br>
              <a:rPr lang="ru-RU" sz="1600" dirty="0" smtClean="0">
                <a:latin typeface="PF BeauSans Pro Light" pitchFamily="2" charset="0"/>
              </a:rPr>
            </a:br>
            <a:r>
              <a:rPr lang="ru-RU" sz="1600" dirty="0">
                <a:latin typeface="PF BeauSans Pro Light" pitchFamily="2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PF BeauSans Pro Light" pitchFamily="2" charset="0"/>
              </a:rPr>
              <a:t>Расположите приведенные фации </a:t>
            </a:r>
            <a:r>
              <a:rPr lang="ru-RU" sz="1600" dirty="0" err="1">
                <a:latin typeface="PF BeauSans Pro Light" pitchFamily="2" charset="0"/>
              </a:rPr>
              <a:t>метасоматитов</a:t>
            </a:r>
            <a:r>
              <a:rPr lang="ru-RU" sz="1600" dirty="0">
                <a:latin typeface="PF BeauSans Pro Light" pitchFamily="2" charset="0"/>
              </a:rPr>
              <a:t> по температурному режиму образования</a:t>
            </a:r>
            <a:r>
              <a:rPr lang="ru-RU" sz="1600" dirty="0" smtClean="0">
                <a:latin typeface="PF BeauSans Pro Light" pitchFamily="2" charset="0"/>
              </a:rPr>
              <a:t>.</a:t>
            </a:r>
            <a:r>
              <a:rPr lang="ru-RU" sz="1600" dirty="0">
                <a:latin typeface="PF BeauSans Pro Light" pitchFamily="2" charset="0"/>
              </a:rPr>
              <a:t> </a:t>
            </a:r>
            <a:r>
              <a:rPr lang="ru-RU" sz="1600" dirty="0" smtClean="0">
                <a:latin typeface="PF BeauSans Pro Light" pitchFamily="2" charset="0"/>
              </a:rPr>
              <a:t/>
            </a:r>
            <a:br>
              <a:rPr lang="ru-RU" sz="1600" dirty="0" smtClean="0">
                <a:latin typeface="PF BeauSans Pro Light" pitchFamily="2" charset="0"/>
              </a:rPr>
            </a:br>
            <a:endParaRPr lang="ru-RU" sz="1600" dirty="0">
              <a:latin typeface="PF BeauSans Pro Light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7A1700"/>
                </a:solidFill>
                <a:latin typeface="PF BeauSans Pro Light" pitchFamily="2" charset="0"/>
              </a:rPr>
              <a:t>Как может брошенное </a:t>
            </a:r>
            <a:r>
              <a:rPr lang="ru-RU" sz="1600" dirty="0" smtClean="0">
                <a:solidFill>
                  <a:srgbClr val="7A1700"/>
                </a:solidFill>
                <a:latin typeface="PF BeauSans Pro Light" pitchFamily="2" charset="0"/>
              </a:rPr>
              <a:t>сырое </a:t>
            </a:r>
            <a:r>
              <a:rPr lang="ru-RU" sz="1600" dirty="0" err="1" smtClean="0">
                <a:solidFill>
                  <a:srgbClr val="7A1700"/>
                </a:solidFill>
                <a:latin typeface="PF BeauSans Pro Light" pitchFamily="2" charset="0"/>
              </a:rPr>
              <a:t>яицо</a:t>
            </a:r>
            <a:r>
              <a:rPr lang="ru-RU" sz="1600" dirty="0" smtClean="0">
                <a:solidFill>
                  <a:srgbClr val="7A1700"/>
                </a:solidFill>
                <a:latin typeface="PF BeauSans Pro Light" pitchFamily="2" charset="0"/>
              </a:rPr>
              <a:t> </a:t>
            </a:r>
            <a:r>
              <a:rPr lang="ru-RU" sz="1600" dirty="0">
                <a:solidFill>
                  <a:srgbClr val="7A1700"/>
                </a:solidFill>
                <a:latin typeface="PF BeauSans Pro Light" pitchFamily="2" charset="0"/>
              </a:rPr>
              <a:t>пролететь три метра и не разбиться?  </a:t>
            </a:r>
            <a:r>
              <a:rPr lang="ru-RU" sz="1600" dirty="0" smtClean="0">
                <a:solidFill>
                  <a:srgbClr val="7A1700"/>
                </a:solidFill>
                <a:latin typeface="PF BeauSans Pro Light" pitchFamily="2" charset="0"/>
              </a:rPr>
              <a:t/>
            </a:r>
            <a:br>
              <a:rPr lang="ru-RU" sz="1600" dirty="0" smtClean="0">
                <a:solidFill>
                  <a:srgbClr val="7A1700"/>
                </a:solidFill>
                <a:latin typeface="PF BeauSans Pro Light" pitchFamily="2" charset="0"/>
              </a:rPr>
            </a:br>
            <a:endParaRPr lang="ru-RU" sz="1600" dirty="0">
              <a:solidFill>
                <a:srgbClr val="7A1700"/>
              </a:solidFill>
              <a:latin typeface="PF BeauSans Pro Light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PF BeauSans Pro Light" pitchFamily="2" charset="0"/>
              </a:rPr>
              <a:t>Укажите, какие </a:t>
            </a:r>
            <a:r>
              <a:rPr lang="ru-RU" sz="1600" dirty="0" err="1">
                <a:latin typeface="PF BeauSans Pro Light" pitchFamily="2" charset="0"/>
              </a:rPr>
              <a:t>метасоматиты</a:t>
            </a:r>
            <a:r>
              <a:rPr lang="ru-RU" sz="1600" dirty="0">
                <a:latin typeface="PF BeauSans Pro Light" pitchFamily="2" charset="0"/>
              </a:rPr>
              <a:t> могли сформироваться по породам:</a:t>
            </a:r>
          </a:p>
          <a:p>
            <a:r>
              <a:rPr lang="ru-RU" sz="1600" dirty="0">
                <a:latin typeface="PF BeauSans Pro Light" pitchFamily="2" charset="0"/>
              </a:rPr>
              <a:t>магматические среднего и основного состава – </a:t>
            </a:r>
            <a:r>
              <a:rPr lang="ru-RU" sz="1600" dirty="0" err="1">
                <a:latin typeface="PF BeauSans Pro Light" pitchFamily="2" charset="0"/>
              </a:rPr>
              <a:t>Пропилиты</a:t>
            </a:r>
            <a:endParaRPr lang="ru-RU" sz="1600" dirty="0">
              <a:latin typeface="PF BeauSans Pro Light" pitchFamily="2" charset="0"/>
            </a:endParaRPr>
          </a:p>
          <a:p>
            <a:r>
              <a:rPr lang="ru-RU" sz="1600" dirty="0">
                <a:latin typeface="PF BeauSans Pro Light" pitchFamily="2" charset="0"/>
              </a:rPr>
              <a:t>кислые породы, алюмосиликатные осадочные и метаморфические – </a:t>
            </a:r>
            <a:r>
              <a:rPr lang="ru-RU" sz="1600" dirty="0" err="1">
                <a:latin typeface="PF BeauSans Pro Light" pitchFamily="2" charset="0"/>
              </a:rPr>
              <a:t>Грейзены</a:t>
            </a:r>
            <a:endParaRPr lang="ru-RU" sz="1600" dirty="0">
              <a:latin typeface="PF BeauSans Pro Light" pitchFamily="2" charset="0"/>
            </a:endParaRPr>
          </a:p>
          <a:p>
            <a:r>
              <a:rPr lang="ru-RU" sz="1600" dirty="0" err="1">
                <a:latin typeface="PF BeauSans Pro Light" pitchFamily="2" charset="0"/>
              </a:rPr>
              <a:t>ультрабазиты</a:t>
            </a:r>
            <a:r>
              <a:rPr lang="ru-RU" sz="1600" dirty="0">
                <a:latin typeface="PF BeauSans Pro Light" pitchFamily="2" charset="0"/>
              </a:rPr>
              <a:t> и </a:t>
            </a:r>
            <a:r>
              <a:rPr lang="ru-RU" sz="1600" dirty="0" err="1">
                <a:latin typeface="PF BeauSans Pro Light" pitchFamily="2" charset="0"/>
              </a:rPr>
              <a:t>ультрамафиты</a:t>
            </a:r>
            <a:r>
              <a:rPr lang="ru-RU" sz="1600" dirty="0">
                <a:latin typeface="PF BeauSans Pro Light" pitchFamily="2" charset="0"/>
              </a:rPr>
              <a:t>, основные и карбонатные породы – </a:t>
            </a:r>
            <a:r>
              <a:rPr lang="ru-RU" sz="1600" dirty="0" err="1">
                <a:latin typeface="PF BeauSans Pro Light" pitchFamily="2" charset="0"/>
              </a:rPr>
              <a:t>Листвениты</a:t>
            </a:r>
            <a:endParaRPr lang="ru-RU" sz="1600" dirty="0">
              <a:latin typeface="PF BeauSans Pro Light" pitchFamily="2" charset="0"/>
            </a:endParaRPr>
          </a:p>
          <a:p>
            <a:r>
              <a:rPr lang="ru-RU" sz="1600" dirty="0">
                <a:latin typeface="PF BeauSans Pro Light" pitchFamily="2" charset="0"/>
              </a:rPr>
              <a:t>кислые и средние магматические породы, терригенные породы  – </a:t>
            </a:r>
            <a:r>
              <a:rPr lang="ru-RU" sz="1600" dirty="0" err="1">
                <a:latin typeface="PF BeauSans Pro Light" pitchFamily="2" charset="0"/>
              </a:rPr>
              <a:t>Березиты</a:t>
            </a:r>
            <a:r>
              <a:rPr lang="ru-RU" sz="1600" dirty="0">
                <a:latin typeface="PF BeauSans Pro Light" pitchFamily="2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272719"/>
            <a:ext cx="10033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80" y="946363"/>
            <a:ext cx="761560" cy="7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466643"/>
            <a:ext cx="761560" cy="7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893557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71664" y="1556792"/>
            <a:ext cx="5832648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rgbClr val="C00000"/>
                </a:solidFill>
                <a:latin typeface="PF BeauSans Pro Light" panose="02000500000000020004" pitchFamily="2" charset="0"/>
              </a:rPr>
              <a:t>Метод придумывания</a:t>
            </a:r>
            <a:r>
              <a:rPr lang="ru-RU" sz="900" dirty="0">
                <a:solidFill>
                  <a:srgbClr val="C00000"/>
                </a:solidFill>
                <a:latin typeface="PF BeauSans Pro Light" panose="02000500000000020004" pitchFamily="2" charset="0"/>
              </a:rPr>
              <a:t> </a:t>
            </a:r>
          </a:p>
          <a:p>
            <a:pPr eaLnBrk="1" hangingPunct="1">
              <a:defRPr/>
            </a:pPr>
            <a:r>
              <a:rPr lang="ru-RU" sz="900" dirty="0">
                <a:latin typeface="PF BeauSans Pro Light" panose="02000500000000020004" pitchFamily="2" charset="0"/>
              </a:rPr>
              <a:t>это способ создания неизвестного ученикам ранее продукта в результате их определённых умственных действий.</a:t>
            </a:r>
          </a:p>
          <a:p>
            <a:pPr eaLnBrk="1" hangingPunct="1">
              <a:defRPr/>
            </a:pPr>
            <a:endParaRPr lang="ru-RU" sz="900" dirty="0">
              <a:latin typeface="PF BeauSans Pro Light" panose="02000500000000020004" pitchFamily="2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PF BeauSans Pro Light" panose="02000500000000020004" pitchFamily="2" charset="0"/>
              </a:rPr>
              <a:t>«Мозговой штурм»</a:t>
            </a:r>
            <a:r>
              <a:rPr lang="ru-RU" sz="900" dirty="0">
                <a:solidFill>
                  <a:schemeClr val="accent2">
                    <a:lumMod val="50000"/>
                  </a:schemeClr>
                </a:solidFill>
                <a:latin typeface="PF BeauSans Pro Light" panose="02000500000000020004" pitchFamily="2" charset="0"/>
              </a:rPr>
              <a:t> </a:t>
            </a:r>
          </a:p>
          <a:p>
            <a:pPr eaLnBrk="1" hangingPunct="1">
              <a:defRPr/>
            </a:pPr>
            <a:r>
              <a:rPr lang="ru-RU" sz="900" dirty="0">
                <a:latin typeface="PF BeauSans Pro Light" panose="02000500000000020004" pitchFamily="2" charset="0"/>
              </a:rPr>
              <a:t>(А.Ф.Осборн). Основная задача метода — сбор как можно большего числа идей в результате освобождения </a:t>
            </a:r>
            <a:br>
              <a:rPr lang="ru-RU" sz="900" dirty="0">
                <a:latin typeface="PF BeauSans Pro Light" panose="02000500000000020004" pitchFamily="2" charset="0"/>
              </a:rPr>
            </a:br>
            <a:r>
              <a:rPr lang="ru-RU" sz="900" dirty="0">
                <a:latin typeface="PF BeauSans Pro Light" panose="02000500000000020004" pitchFamily="2" charset="0"/>
              </a:rPr>
              <a:t>участников обсуждения от инерции мышления и стереотипов.</a:t>
            </a:r>
          </a:p>
          <a:p>
            <a:pPr eaLnBrk="1" hangingPunct="1">
              <a:defRPr/>
            </a:pPr>
            <a:endParaRPr lang="ru-RU" sz="900" dirty="0">
              <a:latin typeface="PF BeauSans Pro Light" panose="02000500000000020004" pitchFamily="2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PF BeauSans Pro Light" panose="02000500000000020004" pitchFamily="2" charset="0"/>
              </a:rPr>
              <a:t>Метод случайных ассоциаций </a:t>
            </a:r>
          </a:p>
          <a:p>
            <a:pPr eaLnBrk="1" hangingPunct="1">
              <a:defRPr/>
            </a:pPr>
            <a:r>
              <a:rPr lang="ru-RU" sz="900" dirty="0">
                <a:latin typeface="PF BeauSans Pro Light" panose="02000500000000020004" pitchFamily="2" charset="0"/>
              </a:rPr>
              <a:t>Метод применяется для генерации новых идей, связанных с изменением объекта, </a:t>
            </a:r>
            <a:br>
              <a:rPr lang="ru-RU" sz="900" dirty="0">
                <a:latin typeface="PF BeauSans Pro Light" panose="02000500000000020004" pitchFamily="2" charset="0"/>
              </a:rPr>
            </a:br>
            <a:r>
              <a:rPr lang="ru-RU" sz="900" dirty="0">
                <a:latin typeface="PF BeauSans Pro Light" panose="02000500000000020004" pitchFamily="2" charset="0"/>
              </a:rPr>
              <a:t>с улучшением его свойств, решением проблем. </a:t>
            </a:r>
          </a:p>
          <a:p>
            <a:pPr eaLnBrk="1" hangingPunct="1">
              <a:defRPr/>
            </a:pPr>
            <a:endParaRPr lang="ru-RU" sz="900" dirty="0">
              <a:latin typeface="PF BeauSans Pro Light" panose="02000500000000020004" pitchFamily="2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PF BeauSans Pro Light" panose="02000500000000020004" pitchFamily="2" charset="0"/>
              </a:rPr>
              <a:t>Метод гиперболизации</a:t>
            </a:r>
            <a:r>
              <a:rPr lang="ru-RU" sz="900" dirty="0">
                <a:solidFill>
                  <a:schemeClr val="accent3">
                    <a:lumMod val="50000"/>
                  </a:schemeClr>
                </a:solidFill>
                <a:latin typeface="PF BeauSans Pro Light" panose="02000500000000020004" pitchFamily="2" charset="0"/>
              </a:rPr>
              <a:t> </a:t>
            </a:r>
          </a:p>
          <a:p>
            <a:pPr eaLnBrk="1" hangingPunct="1">
              <a:defRPr/>
            </a:pPr>
            <a:r>
              <a:rPr lang="ru-RU" sz="900" dirty="0">
                <a:latin typeface="PF BeauSans Pro Light" panose="02000500000000020004" pitchFamily="2" charset="0"/>
              </a:rPr>
              <a:t>предполагает увеличение или уменьшение объекта познания или его части: </a:t>
            </a:r>
            <a:br>
              <a:rPr lang="ru-RU" sz="900" dirty="0">
                <a:latin typeface="PF BeauSans Pro Light" panose="02000500000000020004" pitchFamily="2" charset="0"/>
              </a:rPr>
            </a:br>
            <a:r>
              <a:rPr lang="ru-RU" sz="900" dirty="0">
                <a:latin typeface="PF BeauSans Pro Light" panose="02000500000000020004" pitchFamily="2" charset="0"/>
              </a:rPr>
              <a:t>придумывается самый совершенный компьютер, самый короткий алгоритм,  самое малое число в заданной системе счисления.</a:t>
            </a:r>
          </a:p>
          <a:p>
            <a:pPr eaLnBrk="1" hangingPunct="1">
              <a:defRPr/>
            </a:pPr>
            <a:endParaRPr lang="ru-RU" sz="900" dirty="0">
              <a:latin typeface="PF BeauSans Pro Light" panose="02000500000000020004" pitchFamily="2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F BeauSans Pro Light" panose="02000500000000020004" pitchFamily="2" charset="0"/>
              </a:rPr>
              <a:t>Метод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PF BeauSans Pro Light" panose="02000500000000020004" pitchFamily="2" charset="0"/>
              </a:rPr>
              <a:t>разнонаучного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PF BeauSans Pro Light" panose="02000500000000020004" pitchFamily="2" charset="0"/>
              </a:rPr>
              <a:t> видения </a:t>
            </a:r>
          </a:p>
          <a:p>
            <a:pPr eaLnBrk="1" hangingPunct="1">
              <a:defRPr/>
            </a:pPr>
            <a:r>
              <a:rPr lang="ru-RU" sz="900" dirty="0">
                <a:latin typeface="PF BeauSans Pro Light" panose="02000500000000020004" pitchFamily="2" charset="0"/>
              </a:rPr>
              <a:t>Изучение объекта с позиций разных наук и социальных практик позволяет </a:t>
            </a:r>
            <a:br>
              <a:rPr lang="ru-RU" sz="900" dirty="0">
                <a:latin typeface="PF BeauSans Pro Light" panose="02000500000000020004" pitchFamily="2" charset="0"/>
              </a:rPr>
            </a:br>
            <a:r>
              <a:rPr lang="ru-RU" sz="900" dirty="0">
                <a:latin typeface="PF BeauSans Pro Light" panose="02000500000000020004" pitchFamily="2" charset="0"/>
              </a:rPr>
              <a:t>найти новые грани проблемы и способы ее решения. </a:t>
            </a:r>
          </a:p>
          <a:p>
            <a:pPr eaLnBrk="1" hangingPunct="1">
              <a:defRPr/>
            </a:pPr>
            <a:endParaRPr lang="ru-RU" sz="900" dirty="0">
              <a:latin typeface="PF BeauSans Pro Light" panose="02000500000000020004" pitchFamily="2" charset="0"/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F BeauSans Pro Light" panose="02000500000000020004" pitchFamily="2" charset="0"/>
              </a:rPr>
              <a:t>Метод рефлексии </a:t>
            </a:r>
          </a:p>
          <a:p>
            <a:pPr eaLnBrk="1" hangingPunct="1">
              <a:defRPr/>
            </a:pPr>
            <a:r>
              <a:rPr lang="ru-RU" sz="900" dirty="0">
                <a:latin typeface="PF BeauSans Pro Light" panose="02000500000000020004" pitchFamily="2" charset="0"/>
              </a:rPr>
              <a:t>(осознание деятельности) образовательным результатом обучения является только тот, который осознан учеником.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0656" y="764704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PF BeauSans Pro Light" panose="02000500000000020004" pitchFamily="2" charset="0"/>
              </a:rPr>
              <a:t>Креативные методы</a:t>
            </a:r>
            <a:endParaRPr lang="ru-RU" sz="2400" dirty="0">
              <a:latin typeface="PF BeauSans Pro Light" panose="02000500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2049273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5027" y="548680"/>
            <a:ext cx="70267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PF BeauSans Pro Light" pitchFamily="2" charset="0"/>
              </a:rPr>
              <a:t>Классификация </a:t>
            </a:r>
            <a:r>
              <a:rPr lang="ru-RU" sz="2400" dirty="0">
                <a:latin typeface="PF BeauSans Pro Light" pitchFamily="2" charset="0"/>
              </a:rPr>
              <a:t>игроков </a:t>
            </a:r>
            <a:r>
              <a:rPr lang="ru-RU" sz="2400" dirty="0" smtClean="0">
                <a:latin typeface="PF BeauSans Pro Light" pitchFamily="2" charset="0"/>
              </a:rPr>
              <a:t>по </a:t>
            </a:r>
            <a:r>
              <a:rPr lang="ru-RU" sz="2400" dirty="0" err="1" smtClean="0">
                <a:latin typeface="PF BeauSans Pro Light" pitchFamily="2" charset="0"/>
              </a:rPr>
              <a:t>Бартлу</a:t>
            </a:r>
            <a:r>
              <a:rPr lang="ru-RU" sz="1600" dirty="0" smtClean="0">
                <a:latin typeface="PF BeauSans Pro Light" pitchFamily="2" charset="0"/>
              </a:rPr>
              <a:t/>
            </a:r>
            <a:br>
              <a:rPr lang="ru-RU" sz="1600" dirty="0" smtClean="0">
                <a:latin typeface="PF BeauSans Pro Light" pitchFamily="2" charset="0"/>
              </a:rPr>
            </a:br>
            <a:r>
              <a:rPr lang="ru-RU" sz="1100" dirty="0" smtClean="0">
                <a:latin typeface="PF BeauSans Pro Light" pitchFamily="2" charset="0"/>
                <a:ea typeface="Tahoma" pitchFamily="34" charset="0"/>
                <a:cs typeface="Tahoma" pitchFamily="34" charset="0"/>
              </a:rPr>
              <a:t>Ричард </a:t>
            </a:r>
            <a:r>
              <a:rPr lang="ru-RU" sz="1100" dirty="0" err="1">
                <a:latin typeface="PF BeauSans Pro Light" pitchFamily="2" charset="0"/>
                <a:ea typeface="Tahoma" pitchFamily="34" charset="0"/>
                <a:cs typeface="Tahoma" pitchFamily="34" charset="0"/>
              </a:rPr>
              <a:t>Бартл</a:t>
            </a:r>
            <a:r>
              <a:rPr lang="ru-RU" sz="1100" dirty="0">
                <a:latin typeface="PF BeauSans Pro Light" pitchFamily="2" charset="0"/>
                <a:ea typeface="Tahoma" pitchFamily="34" charset="0"/>
                <a:cs typeface="Tahoma" pitchFamily="34" charset="0"/>
              </a:rPr>
              <a:t> – ученый из </a:t>
            </a:r>
            <a:r>
              <a:rPr lang="ru-RU" sz="1100" dirty="0" err="1">
                <a:latin typeface="PF BeauSans Pro Light" pitchFamily="2" charset="0"/>
                <a:ea typeface="Tahoma" pitchFamily="34" charset="0"/>
                <a:cs typeface="Tahoma" pitchFamily="34" charset="0"/>
              </a:rPr>
              <a:t>Эссекского</a:t>
            </a:r>
            <a:r>
              <a:rPr lang="ru-RU" sz="1100" dirty="0">
                <a:latin typeface="PF BeauSans Pro Light" pitchFamily="2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PF BeauSans Pro Light" pitchFamily="2" charset="0"/>
                <a:ea typeface="Tahoma" pitchFamily="34" charset="0"/>
                <a:cs typeface="Tahoma" pitchFamily="34" charset="0"/>
              </a:rPr>
              <a:t>университета</a:t>
            </a:r>
            <a:endParaRPr lang="ru-RU" sz="1100" dirty="0">
              <a:latin typeface="PF BeauSans Pro Light" pitchFamily="2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495600" y="1556792"/>
            <a:ext cx="7353092" cy="4630931"/>
            <a:chOff x="501244" y="1770301"/>
            <a:chExt cx="6478876" cy="3795643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643632" y="2143447"/>
              <a:ext cx="0" cy="3085753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>
              <a:stCxn id="10" idx="3"/>
              <a:endCxn id="11" idx="1"/>
            </p:cNvCxnSpPr>
            <p:nvPr/>
          </p:nvCxnSpPr>
          <p:spPr>
            <a:xfrm flipV="1">
              <a:off x="1365319" y="3712597"/>
              <a:ext cx="5035796" cy="1083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1244" y="3545308"/>
              <a:ext cx="864075" cy="3367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PF BeauSans Pro Light" pitchFamily="2" charset="0"/>
                </a:rPr>
                <a:t>Игроки</a:t>
              </a:r>
              <a:endParaRPr lang="ru-RU" sz="1600" dirty="0">
                <a:latin typeface="PF BeauSans Pro Light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1115" y="3543320"/>
              <a:ext cx="579005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PF BeauSans Pro Light" pitchFamily="2" charset="0"/>
                </a:rPr>
                <a:t>Мир</a:t>
              </a:r>
              <a:endParaRPr lang="ru-RU" sz="1600" dirty="0">
                <a:latin typeface="PF BeauSans Pro Light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01892" y="1770301"/>
              <a:ext cx="1270389" cy="33674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PF BeauSans Pro Light" pitchFamily="2" charset="0"/>
                </a:rPr>
                <a:t>Активность</a:t>
              </a:r>
              <a:endParaRPr lang="ru-RU" sz="1600" dirty="0">
                <a:latin typeface="PF BeauSans Pro Light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9724" y="5229200"/>
              <a:ext cx="1792167" cy="33674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PF BeauSans Pro Light" pitchFamily="2" charset="0"/>
                </a:rPr>
                <a:t>Взаимодействие</a:t>
              </a:r>
              <a:endParaRPr lang="ru-RU" sz="1600" dirty="0">
                <a:latin typeface="PF BeauSans Pro Light" pitchFamily="2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27740" y="2109030"/>
              <a:ext cx="2609680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манчкины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Light" pitchFamily="2" charset="0"/>
                <a:ea typeface="Tahoma" pitchFamily="34" charset="0"/>
                <a:cs typeface="Tahoma" pitchFamily="34" charset="0"/>
              </a:endParaRPr>
            </a:p>
            <a:p>
              <a:pPr algn="just"/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</a:br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Такие </a:t>
              </a:r>
              <a:r>
                <a:rPr lang="ru-RU" sz="1000" dirty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пользователи стремятся чего-то достичь, они будут </a:t>
              </a:r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преодолевать </a:t>
              </a:r>
              <a:r>
                <a:rPr lang="ru-RU" sz="1000" dirty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препятствия, стараться получить награды за свои достижения.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168867" y="4050068"/>
              <a:ext cx="275748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исследователи</a:t>
              </a:r>
            </a:p>
            <a:p>
              <a:pPr algn="just"/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</a:br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Изучают </a:t>
              </a:r>
              <a:r>
                <a:rPr lang="ru-RU" sz="1000" dirty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окружающий мир и возможности, которые он дает. Ищут нестандартные решения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7878" y="4050068"/>
              <a:ext cx="29544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тусовщики</a:t>
              </a: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 Light" pitchFamily="2" charset="0"/>
                <a:ea typeface="Tahoma" pitchFamily="34" charset="0"/>
                <a:cs typeface="Tahoma" pitchFamily="34" charset="0"/>
              </a:endParaRPr>
            </a:p>
            <a:p>
              <a:pPr algn="just"/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</a:br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Больше </a:t>
              </a:r>
              <a:r>
                <a:rPr lang="ru-RU" sz="1000" dirty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всего ценят взаимоотношения между игроками, коллектив, командный дух, и т.д.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7878" y="2146093"/>
              <a:ext cx="29544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убийцы</a:t>
              </a:r>
            </a:p>
            <a:p>
              <a:pPr algn="just"/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</a:br>
              <a:r>
                <a:rPr lang="ru-RU" sz="1000" dirty="0" smtClean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Игроки</a:t>
              </a:r>
              <a:r>
                <a:rPr lang="ru-RU" sz="1000" dirty="0">
                  <a:latin typeface="PF BeauSans Pro Light" pitchFamily="2" charset="0"/>
                  <a:ea typeface="Tahoma" pitchFamily="34" charset="0"/>
                  <a:cs typeface="Tahoma" pitchFamily="34" charset="0"/>
                </a:rPr>
                <a:t>, которые хотят оказывать воздействие на других участников игрового процесса.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1356247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15482" y="5540435"/>
            <a:ext cx="59873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Sebastian Deterding, et al, From Game Design Elements to Gamefulness: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Defining “Gamification”, Mindtrek 2011 Proceedings, at bit.ly/o6aX1U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PF BeauSans Pro Light" panose="02000500000000020004" pitchFamily="2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15482" y="2704367"/>
            <a:ext cx="5848870" cy="99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96000" y="692696"/>
            <a:ext cx="0" cy="4321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44272" y="2237642"/>
            <a:ext cx="11191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064" y="4639530"/>
            <a:ext cx="18716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Играть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Play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048" y="688242"/>
            <a:ext cx="18716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Game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0233" y="2269581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Весь Целый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052736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459596" y="2420888"/>
            <a:ext cx="7272808" cy="8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364" tIns="54182" rIns="108364" bIns="54182" anchor="ctr"/>
          <a:lstStyle/>
          <a:p>
            <a:pPr algn="ctr" defTabSz="914587"/>
            <a:endParaRPr lang="ru-RU" dirty="0"/>
          </a:p>
          <a:p>
            <a:pPr defTabSz="914587"/>
            <a:r>
              <a:rPr lang="ru-RU" dirty="0">
                <a:latin typeface="PF BeauSans Pro" panose="02000500000000020004" pitchFamily="2" charset="0"/>
              </a:rPr>
              <a:t>УНЦ ТПУ «Организация и </a:t>
            </a:r>
            <a:r>
              <a:rPr lang="ru-RU" dirty="0" smtClean="0">
                <a:latin typeface="PF BeauSans Pro" panose="02000500000000020004" pitchFamily="2" charset="0"/>
              </a:rPr>
              <a:t>технологии</a:t>
            </a:r>
            <a:r>
              <a:rPr lang="en-US" dirty="0" smtClean="0">
                <a:latin typeface="PF BeauSans Pro" panose="02000500000000020004" pitchFamily="2" charset="0"/>
              </a:rPr>
              <a:t> </a:t>
            </a:r>
            <a:r>
              <a:rPr lang="ru-RU" dirty="0" smtClean="0">
                <a:latin typeface="PF BeauSans Pro" panose="02000500000000020004" pitchFamily="2" charset="0"/>
              </a:rPr>
              <a:t> </a:t>
            </a:r>
            <a:r>
              <a:rPr lang="ru-RU" dirty="0">
                <a:latin typeface="PF BeauSans Pro" panose="02000500000000020004" pitchFamily="2" charset="0"/>
              </a:rPr>
              <a:t>высшего </a:t>
            </a:r>
            <a:r>
              <a:rPr lang="ru-RU" dirty="0" smtClean="0">
                <a:latin typeface="PF BeauSans Pro" panose="02000500000000020004" pitchFamily="2" charset="0"/>
              </a:rPr>
              <a:t>профессионального</a:t>
            </a:r>
            <a:r>
              <a:rPr lang="en-US" dirty="0" smtClean="0">
                <a:latin typeface="PF BeauSans Pro" panose="02000500000000020004" pitchFamily="2" charset="0"/>
              </a:rPr>
              <a:t> </a:t>
            </a:r>
            <a:r>
              <a:rPr lang="ru-RU" dirty="0" smtClean="0">
                <a:latin typeface="PF BeauSans Pro" panose="02000500000000020004" pitchFamily="2" charset="0"/>
              </a:rPr>
              <a:t/>
            </a:r>
            <a:br>
              <a:rPr lang="ru-RU" dirty="0" smtClean="0">
                <a:latin typeface="PF BeauSans Pro" panose="02000500000000020004" pitchFamily="2" charset="0"/>
              </a:rPr>
            </a:br>
            <a:r>
              <a:rPr lang="ru-RU" dirty="0" smtClean="0">
                <a:latin typeface="PF BeauSans Pro" panose="02000500000000020004" pitchFamily="2" charset="0"/>
              </a:rPr>
              <a:t>образования</a:t>
            </a:r>
            <a:r>
              <a:rPr lang="ru-RU" dirty="0">
                <a:latin typeface="PF BeauSans Pro" panose="02000500000000020004" pitchFamily="2" charset="0"/>
              </a:rPr>
              <a:t>»</a:t>
            </a:r>
            <a:endParaRPr lang="ru-RU" b="1" dirty="0">
              <a:solidFill>
                <a:schemeClr val="bg1"/>
              </a:solidFill>
              <a:latin typeface="PF BeauSans Pro" panose="02000500000000020004" pitchFamily="2" charset="0"/>
            </a:endParaRPr>
          </a:p>
          <a:p>
            <a:pPr algn="ctr" defTabSz="914587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495600" y="3861048"/>
            <a:ext cx="71832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ctr"/>
          <a:lstStyle/>
          <a:p>
            <a:r>
              <a:rPr lang="ru-RU" sz="3200" dirty="0" err="1"/>
              <a:t>Ряшенцев</a:t>
            </a:r>
            <a:r>
              <a:rPr lang="ru-RU" sz="3200" dirty="0"/>
              <a:t> Игорь </a:t>
            </a:r>
            <a:r>
              <a:rPr lang="ru-RU" sz="3200" dirty="0" smtClean="0"/>
              <a:t>Владимирович</a:t>
            </a:r>
          </a:p>
          <a:p>
            <a:endParaRPr lang="ru-RU" sz="2400" dirty="0" smtClean="0"/>
          </a:p>
          <a:p>
            <a:r>
              <a:rPr lang="ru-RU" sz="2400" dirty="0" smtClean="0"/>
              <a:t>	8 </a:t>
            </a:r>
            <a:r>
              <a:rPr lang="ru-RU" sz="2400" dirty="0"/>
              <a:t>(3822) 60-64-65 </a:t>
            </a:r>
            <a:br>
              <a:rPr lang="ru-RU" sz="2400" dirty="0"/>
            </a:br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400" u="sng" dirty="0" smtClean="0">
                <a:hlinkClick r:id="rId3"/>
              </a:rPr>
              <a:t>rishiv@tpu.ru</a:t>
            </a:r>
            <a:endParaRPr lang="ru-RU" sz="2400" dirty="0"/>
          </a:p>
          <a:p>
            <a:r>
              <a:rPr lang="ru-RU" sz="3200" dirty="0" smtClean="0"/>
              <a:t> </a:t>
            </a:r>
            <a:r>
              <a:rPr lang="ru-RU" sz="3200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365104"/>
            <a:ext cx="640027" cy="640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207905"/>
            <a:ext cx="603454" cy="5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9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15482" y="5538287"/>
            <a:ext cx="59873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Sebastian Deterding, et al, From Game Design Elements to Gamefulness: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Defining “Gamification”, Mindtrek 2011 Proceedings, at bit.ly/o6aX1U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PF BeauSans Pro Light" panose="02000500000000020004" pitchFamily="2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15482" y="2702219"/>
            <a:ext cx="5848870" cy="99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96000" y="690548"/>
            <a:ext cx="0" cy="4321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44272" y="2235494"/>
            <a:ext cx="111918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Часть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064" y="4637382"/>
            <a:ext cx="18716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Играть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Play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048" y="686094"/>
            <a:ext cx="18716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Игра 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Game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4725" y="3109711"/>
            <a:ext cx="3349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Проект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playful design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2792" y="3137005"/>
            <a:ext cx="16557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PF BeauSans Pro Light" panose="02000500000000020004" pitchFamily="2" charset="0"/>
              </a:rPr>
              <a:t>Игрушка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toys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67348" y="1219043"/>
            <a:ext cx="30607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F BeauSans Pro Light" panose="02000500000000020004" pitchFamily="2" charset="0"/>
              </a:rPr>
              <a:t>Серьезные игры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serious games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PF BeauSans Pro Light" panose="02000500000000020004" pitchFamily="2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9708" y="1145789"/>
            <a:ext cx="253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C00000"/>
                </a:solidFill>
                <a:latin typeface="+mj-lt"/>
              </a:rPr>
              <a:t>Геймификация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Gamification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50233" y="2267433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PF BeauSans Pro Light" panose="02000500000000020004" pitchFamily="2" charset="0"/>
              </a:rPr>
              <a:t>Весь Целый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360" y="6453336"/>
            <a:ext cx="108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УНЦ ТПУ «Организация и технологии  высшего профессионального образования» Ряшенцев И.В. «Элементы игровых 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технологий в 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онлайн обучении» Ростов на Дону - 2019</a:t>
            </a:r>
          </a:p>
        </p:txBody>
      </p:sp>
    </p:spTree>
    <p:extLst>
      <p:ext uri="{BB962C8B-B14F-4D97-AF65-F5344CB8AC3E}">
        <p14:creationId xmlns:p14="http://schemas.microsoft.com/office/powerpoint/2010/main" val="596129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  <p:tag name="ISPRING_RESOURCE_PATHS_HASH_PRESENTER" val="755c5f17d99ab5388a839890987ecc63cc318937"/>
  <p:tag name="ISPRING_RESOURCE_PATHS_HASH_2" val="8be428f27ce9ebc22b396a5ef33772843eb84b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15043</TotalTime>
  <Words>4912</Words>
  <Application>Microsoft Office PowerPoint</Application>
  <PresentationFormat>Произвольный</PresentationFormat>
  <Paragraphs>702</Paragraphs>
  <Slides>80</Slides>
  <Notes>80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днс</cp:lastModifiedBy>
  <cp:revision>219</cp:revision>
  <dcterms:created xsi:type="dcterms:W3CDTF">2018-07-02T13:29:51Z</dcterms:created>
  <dcterms:modified xsi:type="dcterms:W3CDTF">2019-03-11T19:14:45Z</dcterms:modified>
</cp:coreProperties>
</file>