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70" r:id="rId11"/>
    <p:sldId id="271" r:id="rId12"/>
    <p:sldId id="272" r:id="rId13"/>
    <p:sldId id="273" r:id="rId14"/>
    <p:sldId id="274" r:id="rId15"/>
    <p:sldId id="266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CCD52D00-39F2-4BF9-A210-49A23E36057D}">
          <p14:sldIdLst>
            <p14:sldId id="256"/>
            <p14:sldId id="267"/>
            <p14:sldId id="268"/>
            <p14:sldId id="269"/>
            <p14:sldId id="257"/>
            <p14:sldId id="258"/>
            <p14:sldId id="259"/>
            <p14:sldId id="260"/>
            <p14:sldId id="261"/>
            <p14:sldId id="270"/>
            <p14:sldId id="271"/>
            <p14:sldId id="272"/>
            <p14:sldId id="273"/>
            <p14:sldId id="274"/>
            <p14:sldId id="266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640960" cy="56166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6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МОДЕЛИРОВАНИЕ ЗАВИСИМОСТИ ПОКАЗАТЕЛЕЙ ЗНАНИЙ ИНЖЕНЕРНЫХ ДИСЦИПЛИН ОТ МАТЕМАТИЧЕСКИХ ДИСЦИПЛИН </a:t>
            </a:r>
            <a:br>
              <a:rPr lang="ru-RU" sz="3600" b="1" dirty="0">
                <a:latin typeface="Times New Roman"/>
                <a:ea typeface="Calibri"/>
                <a:cs typeface="Times New Roman"/>
              </a:rPr>
            </a:br>
            <a:r>
              <a:rPr lang="ru-RU" sz="3600" b="1" dirty="0">
                <a:latin typeface="Times New Roman"/>
                <a:ea typeface="Calibri"/>
                <a:cs typeface="Times New Roman"/>
              </a:rPr>
              <a:t>ПРИ  ПОДГОТОВКЕ СТУДЕНТОВ ПО НАПРАВЛЕНИИЮ ИВТ 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В ПСКОВСКОМ ГОСУДАРСТВЕННОМ УНИВЕРСИТЕТЕ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ru-RU" sz="3600" i="1" dirty="0">
                <a:latin typeface="Times New Roman"/>
                <a:ea typeface="Calibri"/>
                <a:cs typeface="Times New Roman"/>
              </a:rPr>
              <a:t>С.М. Вертешев, П.В. Герасименко, С.Н. Лехин, г. Псков, РФ</a:t>
            </a:r>
            <a:endParaRPr lang="ru-RU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508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199" y="1218311"/>
          <a:ext cx="8229602" cy="40943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53430"/>
                <a:gridCol w="921715"/>
                <a:gridCol w="956280"/>
                <a:gridCol w="956280"/>
                <a:gridCol w="956280"/>
                <a:gridCol w="956280"/>
                <a:gridCol w="956280"/>
                <a:gridCol w="956280"/>
                <a:gridCol w="916777"/>
              </a:tblGrid>
              <a:tr h="1354455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Номер студента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ЕГЭ,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Математическая логика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Алгебра и геометрия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Математический анализ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Вычислительная математика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Теория вероятностей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Дискретная математика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оценка студента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3,83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----------------------------------------------------------------------------------------------------------------------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4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оценка по дисциплинам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217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 Макет показателей ЕГЭ и оценок изучения студентами математических дисциплин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02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Регрессионная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зависимость средней оценки математических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</a:t>
            </a:r>
            <a:r>
              <a:rPr lang="ru-RU" alt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баллов ЕГЭ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76" y="1268760"/>
            <a:ext cx="8236647" cy="4869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250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487732"/>
              </p:ext>
            </p:extLst>
          </p:nvPr>
        </p:nvGraphicFramePr>
        <p:xfrm>
          <a:off x="467535" y="908719"/>
          <a:ext cx="7848880" cy="518457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2595"/>
                <a:gridCol w="302595"/>
                <a:gridCol w="302595"/>
                <a:gridCol w="302595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  <a:gridCol w="301750"/>
              </a:tblGrid>
              <a:tr h="454787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5865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Математические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Общеинженерные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Специальные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453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Математическая логика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геометрия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Математический анализ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Теория вероятностей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Дискретная математика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Вычислительная математика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Программирование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Теория алгоритмов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Теория кодирования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Моделирование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Техника программирования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теории 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Ориентированное программирование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Инженерная и компьютерная графика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Схемотехника ЭВМ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Теория автоматов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Исследование операций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Операционные системы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Программ.в графических средах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сетевых технологий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Управление данными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Системное ПО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Надежность вычислительных систем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46795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5865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3,75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3,87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40466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Средние баллы дисциплин, полученные  студентами набора 2015 г.</a:t>
            </a:r>
            <a:endParaRPr lang="ru-RU" alt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 средних оценок студентов по дисциплинам направления ЭВТ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26" y="1089484"/>
            <a:ext cx="8145506" cy="506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75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lvl="0" indent="449263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Регрессионные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зависимости связи между блоками дисциплин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/>
          </a:p>
        </p:txBody>
      </p:sp>
      <p:pic>
        <p:nvPicPr>
          <p:cNvPr id="5121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960" cy="549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60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83" y="764704"/>
            <a:ext cx="798049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07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27" y="476672"/>
            <a:ext cx="8261597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38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58" y="314385"/>
            <a:ext cx="8670822" cy="5850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56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18" y="404664"/>
            <a:ext cx="8614033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34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8" y="404664"/>
            <a:ext cx="862679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421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-181763"/>
            <a:ext cx="7848871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обучающихся </a:t>
            </a:r>
            <a:r>
              <a:rPr lang="ru-RU" alt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2017 и 2018 годы и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выполнивших задания №14 - №19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Количество учеников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2017год-1335; 2018-1546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644786"/>
              </p:ext>
            </p:extLst>
          </p:nvPr>
        </p:nvGraphicFramePr>
        <p:xfrm>
          <a:off x="457196" y="2476341"/>
          <a:ext cx="8229609" cy="239281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86412"/>
                <a:gridCol w="1440160"/>
                <a:gridCol w="1080120"/>
                <a:gridCol w="1080120"/>
                <a:gridCol w="1080120"/>
                <a:gridCol w="1008112"/>
                <a:gridCol w="1008112"/>
                <a:gridCol w="946453"/>
              </a:tblGrid>
              <a:tr h="4265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Номер задания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7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2017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170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123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% 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6,86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0,12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4,96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0,12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5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2018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147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124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125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% 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11,08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9,31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9,41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3,55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1,32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3,14</a:t>
                      </a:r>
                    </a:p>
                  </a:txBody>
                  <a:tcPr marL="68554" marR="68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639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Из 1335 выпускников 2018 года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75 человек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(5,62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%) не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преодолели минимальный балл (это меньше 27 баллов);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27 до 60 баллов набрали 854 человека (63,97%);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61 до 80 баллов набрали 391 человек (29,29%);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81 до 100 баллов набрали 15 человек (1,12%);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100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балльные работы отсутствовали.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25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Для оценки их, в качестве примера, можно привести по одному недостатку из каждого задания. </a:t>
            </a:r>
            <a:endParaRPr lang="ru-RU" sz="2400" dirty="0">
              <a:ea typeface="Calibri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слабые знания абитуриентами стереометрии и отсутствие пространственного воображения не позволяют ученикам проводить доказательства утверждений, содержащихся в условии задания;</a:t>
            </a:r>
            <a:endParaRPr lang="ru-RU" sz="2400" dirty="0">
              <a:ea typeface="Calibri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неумение абитуриентами решать неравенства и системы неравенств;</a:t>
            </a:r>
            <a:endParaRPr lang="ru-RU" sz="2400" dirty="0">
              <a:ea typeface="Calibri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в школе не уделяют должного внимания на глубину понимания условий заданий и недопустимость упрощения заданий;</a:t>
            </a:r>
            <a:endParaRPr lang="ru-RU" sz="2400" dirty="0">
              <a:ea typeface="Calibri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большая сложность возникает при выполнении заданий, которые требуют от абитуриентов не только математических, но и специальных знаний;</a:t>
            </a:r>
            <a:endParaRPr lang="ru-RU" sz="2400" dirty="0">
              <a:ea typeface="Calibri"/>
              <a:cs typeface="Times New Roman"/>
            </a:endParaRPr>
          </a:p>
          <a:p>
            <a:pPr indent="34226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не знание абитуриентами свойства логарифмов и не умение решать иррациональные уравнения с параметром;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477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95213"/>
              </p:ext>
            </p:extLst>
          </p:nvPr>
        </p:nvGraphicFramePr>
        <p:xfrm>
          <a:off x="611560" y="332659"/>
          <a:ext cx="8064895" cy="62172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97778"/>
                <a:gridCol w="7367117"/>
              </a:tblGrid>
              <a:tr h="2055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№№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Содержание и уровень сложности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практической математики, требующая умений выполнять алгебраические действия с действительными числами.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Работа с диаграммой (определение наибольшего значения среднемесячной температуры).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Требуется найти длину большей высоты параллелограмма, изображённого на клетчатой  бумаге  (для решения задачи требуется знать, какой отрезок называется высотой параллелограмма).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по теории вероятностей, классическое определение.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Решить простейшее иррациональное уравнение.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по планиметрии об измерении центральных углов и углов, вписанных в окружность.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на описание свойств функции по её производной. Для решения задачи   требуется знать необходимое условие и первое достаточное условие  экстремума дифференцируемой функции.  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о вычислении площади боковой поверхности треугольной призмы; для решения задачи требуется знать, что площадь боковой поверхности призмы равна произведению периметра основания на высоту призмы.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на выполнение алгебраических действий со степенями с одинаковыми основаниями.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относится к заданиям с практическим содержанием. С математической точки зрения задача сводится к решению квадратного уравнения и отбору нужного корня этого уравнения.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относится к типовым задачам на совместную работу.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Задача на нахождение наибольшего значения функции на заданном отрезке. Решение этой задачи предполагает вычислению значений функции в стационарных точках и на концах отрезка.</a:t>
                      </a:r>
                    </a:p>
                  </a:txBody>
                  <a:tcPr marL="51956" marR="51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095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2" y="404665"/>
            <a:ext cx="8484689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833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727</Words>
  <Application>Microsoft Office PowerPoint</Application>
  <PresentationFormat>Экран (4:3)</PresentationFormat>
  <Paragraphs>298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 Васильевич</dc:creator>
  <cp:lastModifiedBy>Петр Васильевич</cp:lastModifiedBy>
  <cp:revision>14</cp:revision>
  <dcterms:created xsi:type="dcterms:W3CDTF">2018-09-27T12:48:47Z</dcterms:created>
  <dcterms:modified xsi:type="dcterms:W3CDTF">2019-03-06T09:19:58Z</dcterms:modified>
</cp:coreProperties>
</file>