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0" r:id="rId12"/>
    <p:sldId id="267" r:id="rId13"/>
    <p:sldId id="269" r:id="rId14"/>
    <p:sldId id="266" r:id="rId15"/>
    <p:sldId id="268" r:id="rId16"/>
    <p:sldId id="271" r:id="rId17"/>
    <p:sldId id="274" r:id="rId18"/>
    <p:sldId id="272" r:id="rId19"/>
    <p:sldId id="273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83464A-93CA-4BF6-9199-0E73FD9D76DC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A234BC-934E-4F3F-8430-36BFEBCF61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827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02F74-B36B-4CE1-BED8-3BD5CF8B1B17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AF224-9260-4129-B59B-F7ACF46C50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835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02F74-B36B-4CE1-BED8-3BD5CF8B1B17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AF224-9260-4129-B59B-F7ACF46C50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26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02F74-B36B-4CE1-BED8-3BD5CF8B1B17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AF224-9260-4129-B59B-F7ACF46C50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685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02F74-B36B-4CE1-BED8-3BD5CF8B1B17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AF224-9260-4129-B59B-F7ACF46C50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1988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02F74-B36B-4CE1-BED8-3BD5CF8B1B17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AF224-9260-4129-B59B-F7ACF46C50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195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02F74-B36B-4CE1-BED8-3BD5CF8B1B17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AF224-9260-4129-B59B-F7ACF46C50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3609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02F74-B36B-4CE1-BED8-3BD5CF8B1B17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AF224-9260-4129-B59B-F7ACF46C50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216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02F74-B36B-4CE1-BED8-3BD5CF8B1B17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AF224-9260-4129-B59B-F7ACF46C50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103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02F74-B36B-4CE1-BED8-3BD5CF8B1B17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AF224-9260-4129-B59B-F7ACF46C50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1552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02F74-B36B-4CE1-BED8-3BD5CF8B1B17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AF224-9260-4129-B59B-F7ACF46C50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7823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02F74-B36B-4CE1-BED8-3BD5CF8B1B17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AF224-9260-4129-B59B-F7ACF46C50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5547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02F74-B36B-4CE1-BED8-3BD5CF8B1B17}" type="datetimeFigureOut">
              <a:rPr lang="ru-RU" smtClean="0"/>
              <a:t>04.03.2019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AF224-9260-4129-B59B-F7ACF46C50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660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2619723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О регулировании инженерной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деятельности,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престижности и востребованности инженерного образования в Европе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2312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Шапошников С.О.,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СПбГЭТУ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«ЛЭТИ»</a:t>
            </a:r>
          </a:p>
          <a:p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Яткина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Е.Ю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., ТПУ</a:t>
            </a:r>
          </a:p>
          <a:p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Международная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конференция 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Тренды современного инженерного образования в условиях глобализации и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цифровизации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Ростов-на Дону, 12-13 марта 2019г.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21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Инженерная профессия полностью регулируется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инженерные профессии регулируются.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инженерную деятельность зависит от профессионального звания.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Регистрация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качестве инженера необходима.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Наличие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регулирующих органов, устанавливающих стандарты инженерной деятельности.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Примеры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стран – Кипр, Греция, Испания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12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Уровень регулирования инженерной профессии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Общий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уровень регулирования для инженерной профессии в ЕС составляет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84%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., однако, если отбросить строителей и геодезистов (которые регулируются в более чем 80% стран ЕС),  уровень снижается до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28%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Регулирование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севере Европы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менее строго,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чем на юге.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905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Практика регулирования инженерной профессии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501208"/>
          </a:xfrm>
        </p:spPr>
        <p:txBody>
          <a:bodyPr>
            <a:normAutofit fontScale="70000" lnSpcReduction="20000"/>
          </a:bodyPr>
          <a:lstStyle/>
          <a:p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Ранее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: профессиональная квалификация, полученная в одной стране, не всегда соответствовала требованиям другой страны – доступ к практике только после прохождения дополнительного или полного курса обучения.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Пример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Инженер из Великобритании хочет работать в другой стране ЕС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Требования по подготовке инженеров не гармонизированы на уровне ЕС (например, продолжительность обучения в вузе).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Германии и Франции доступ к профессии не регулируется, а в Греции, Италии, Испании – регулируется. В этих странах нужно пройти проверку полученного образования.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результатам проверки (в случае существенной разницы в требованиях к подготовке) потребуется дополнительное образование или испытательный срок.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71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Инициативы Еврокомиссии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Согласованные рамки обучения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Common training principles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Common training tests)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путь к автоматическому признанию квалификации во всех странах ЕС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/>
              <a:t>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Проверка уровня владения языком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только после признания квалификации и не всегда (зависит от области деятельности).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Европейская профессиональная карта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единый документ профессионала, дающий право на деятельность в любой стране ЕС.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572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>
            <a:noAutofit/>
          </a:bodyPr>
          <a:lstStyle/>
          <a:p>
            <a:pPr lvl="0">
              <a:lnSpc>
                <a:spcPct val="90000"/>
              </a:lnSpc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Численность инженерных кадров в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ЕС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5400600"/>
          </a:xfrm>
        </p:spPr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Численность занятых инженерных работников,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независимо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от области деятельности, колеблется от более 1,2 млн. человек в Германии до 1700 на Мальте.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Женщины-инженеры чаще всего встречаются в странах Восточной Европы, таких как Латвия и Болгария, где они составляют около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30%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от общего числа. В Великобритании доля женщин-инженеров самая низкая (около 9%). В среднем каждый шестой инженер в Европе - женщина.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Количество выпускников инженерных программ колеблется от более 55 000 в год во Франции до менее 50 на Кипре. В среднем, примерно 12 из каждых 100 выпускников университетов в 30 странах ЕС, готовились к работе в технике.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Наибольшая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доля выпускников-инженеров в Финляндии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20%.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50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Численность инженерных кадров (2)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Финляндия и Германия лидируют в ЕС по доле инженерных работников среди всех сотрудников национальной экономики.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Эти две страны уделяют особое внимание науке и технике: на исследовательские и опытно-конструкторские работы (НИОКР) затрачивались достаточно большие средства: в Финляндии расходы на НИОКР -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3,47%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от ее ВВП, а в Германии -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2,54%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России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1,1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(34-е место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мире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[1]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Финляндии на 1 млн населения приходится около 7500 инженеров, занятых в НИОКР.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сравнения в США на 1 млн населения приходится почти 4000 инженеров, а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Тайланде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330 инженеров.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 Источник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https://www.kommersant.ru/doc/3695542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22203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lnSpc>
                <a:spcPct val="9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Престижность инженерной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профессии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84784"/>
            <a:ext cx="8568952" cy="5373216"/>
          </a:xfrm>
        </p:spPr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Во многих европейских странах инженеры  имеют очень хорошую репутацию в обществе.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Великобритании они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считаются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самой счастливой профессиональной группой, отчасти из-за относительно высоких зарплат.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Опрос, проведенный немецким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НИИ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IfD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Allensbach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показал, что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26%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немецкого населения старше 16 лет считает, что «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инженер» - это работа, которую они ценят или уважают больше всего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Это ставит инженера на восьмое место после врачей (1), сотрудников полиции (3), учителей (4) и священнослужителей (6).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исследовании, проведенном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Швеции,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профессия инженера (магистр техники)  была поставлена на 9-е место после посла (1), профессора (4) и исследователя (8) и оценивалась в качестве одной из самых уважаемых и престижных работ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64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Роль инженеров в экономике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Вклад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инженеров в валовый национальный продукт Германии в 2013 году составил около 211 млрд. евро, что составляет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70%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от национального бюджета ФРГ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Инженерное дело воспринимается как полезный вклад в развитие общества, связанный с решением ряда важных проблем.</a:t>
            </a: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877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Положение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инженеров на рынке труда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1256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целом положение инженеров на рынке труда очень хорошее.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Швеции безработица инженеров составляла лишь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1,4%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2015 году. 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Германии на одного безработного инженера (4-й квартал 2014 года) было около двух вакантных рабочих мест.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Нужно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однако, иметь в виду, что рынок труда включает в себя как минимум три разных измерения: национальный, европейский и глобальный. Ситуация в них может варьироваться. Кроме того, существуют различия в востребованности между инженерными профессиями.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целом, во многих странах существует нехватка инженеров. </a:t>
            </a:r>
          </a:p>
        </p:txBody>
      </p:sp>
    </p:spTree>
    <p:extLst>
      <p:ext uri="{BB962C8B-B14F-4D97-AF65-F5344CB8AC3E}">
        <p14:creationId xmlns:p14="http://schemas.microsoft.com/office/powerpoint/2010/main" val="173490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Политическое влияние инженеров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Довольно трудно оценить политическое влияние такой разнородной группы, как инженерное сообщество.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Была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сделана попытка оценить это влияние через долю инженеров – членов парламентов.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Федеральном парламенте Германии (Бундестаге) из 631 представителей только 23 (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3,7%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являются инженерами.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Швеции из 349 членов национального парламента инженеров только 12 (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3,4%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Ирландии два из 167 (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1,2%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членов парламента - инженеры.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Очевидно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чтобы увеличить связь между политикой и инженерным сообществом, желательно увеличить число инженеров в региональных и национальных парламентах, а также на европейском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уровне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4707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Структура презентации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91264" cy="4209331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Подготовка инженеров в Европе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Регулирование инженерных профессий в ЕС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Востребованность инженерных специалистов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Престижность инженерной профессии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73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Заключение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Востребованность инженеров на рынке труда и престижность инженерной профессии довольно высоки в большинстве стран ЕС.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качестве инженера предлагает во многих странах большую гибкость в части развития карьеры на протяжении всей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профессиональной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жизни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09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Подготовка инженеров 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Европе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Подготовка инженеров осуществляется в различных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высших учебных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заведениях: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университетах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university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академиях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academy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университетах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прикладных наук 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universities of applied sciences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политехнических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университетах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polytechnical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universities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также в некоторых других типах вузов, существующих только в отдельных странах (например,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Berufsakademien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Германии). </a:t>
            </a:r>
          </a:p>
        </p:txBody>
      </p:sp>
    </p:spTree>
    <p:extLst>
      <p:ext uri="{BB962C8B-B14F-4D97-AF65-F5344CB8AC3E}">
        <p14:creationId xmlns:p14="http://schemas.microsoft.com/office/powerpoint/2010/main" val="8077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Инженерное образование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Получение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диплома инженера возможно при условии успешного завершения обучения по вузовской программе общей трудоемкостью не менее 180 кредитов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ECTS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Образование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течение всей жизни чрезвычайно важно в профессиональной жизни инженера.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методы реализации такого обучения 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continuing professional development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зависят от выбранной инженером предметной области.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73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Компетенции выпускника инженерной программы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Определяются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Европейскими квалификационными рамками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European Qualification Framework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включают три составляющие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b="1" dirty="0">
                <a:latin typeface="Times New Roman" pitchFamily="18" charset="0"/>
                <a:cs typeface="Times New Roman" pitchFamily="18" charset="0"/>
              </a:rPr>
              <a:t>Знания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информация, воспринятая в процессе обучения (факты, принципы, теории, практические методы). В контексте ЕКР знания описываются как теоретические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фактологические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ru-RU" b="1" dirty="0">
                <a:latin typeface="Times New Roman" pitchFamily="18" charset="0"/>
                <a:cs typeface="Times New Roman" pitchFamily="18" charset="0"/>
              </a:rPr>
              <a:t>Умения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способность применять знания и методы для решения проблем и выполнения заданий. В контексте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EQF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умения описываются как когнитивные (включая использование логики, интуитивных и нестандартных методов и подходов) и практические (включая умение пользоваться методами, материалами, приборами и оборудованием).</a:t>
            </a:r>
          </a:p>
          <a:p>
            <a:pPr lvl="0"/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Компетентность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подтвержденная способность использовать знания, умения и личностные, социальные и методологические аспекты в рабочих или учебных ситуациях и в профессиональном и личностном развитии. В контексте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EQF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компетентность описывается в терминах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ответственности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u="sng" dirty="0">
                <a:latin typeface="Times New Roman" pitchFamily="18" charset="0"/>
                <a:cs typeface="Times New Roman" pitchFamily="18" charset="0"/>
              </a:rPr>
              <a:t>самостоятельности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Большое внимание общим компетенциям, необходимым для формирования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активного и ответственного члена общества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3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lnSpc>
                <a:spcPct val="9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Регулирование профессиональной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деятельности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Европе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FEANI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разработала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систему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категоризации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стран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 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соответствии с уровнем регулирования инженерной профессии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стране: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РЕГУЛИРУЕТСЯ,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РЕГУЛИРУЕТСЯ,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ЧАСТИЧНО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РЕГУЛИРУЕТСЯ,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ПОЛНОСТЬЮ РЕГУЛИРУЕТСЯ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54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Инженерная профессия не регулируется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Абсолютно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никаких ограничений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работы в качестве инженера.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Отсутствие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защиты звания «инженер».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требуется официального профессионального признания.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Профессиональное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признание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осуществляется на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основе академического признания (например, через сеть NARIC).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Примеры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стран - Бельгия, Финляндия, Нидерланды, Норвегия, Швеция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406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Инженерная профессия регулируется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Профессиональное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звание защищено законом.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монопольного права на профессиональную деятельность исходя из звания инженера.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Процедура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признания приводит к профессиональному признанию де-юре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Примеры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стран - Австрия, Болгария, Чехия, Франция, Лихтенштейн, Литва, Люксембург, Румыния, Словакия, Швейцария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43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Инженерная профессия частично регулируется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Регулируются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только некоторые инженерные профессии;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Получение статуса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инженера зависит от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признания;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Инженерная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квалификация регулируемых профессий точно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определена;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Примеры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стран - Эстония, Германия, Венгрия, Исландия, Ирландия, Италия, Латвия, Мальта, Португалия, Словения, Соединенное Королевство.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576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</TotalTime>
  <Words>979</Words>
  <Application>Microsoft Office PowerPoint</Application>
  <PresentationFormat>Экран (4:3)</PresentationFormat>
  <Paragraphs>107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О регулировании инженерной деятельности, престижности и востребованности инженерного образования в Европе </vt:lpstr>
      <vt:lpstr>Структура презентации</vt:lpstr>
      <vt:lpstr>Подготовка инженеров в Европе</vt:lpstr>
      <vt:lpstr>Инженерное образование</vt:lpstr>
      <vt:lpstr>Компетенции выпускника инженерной программы </vt:lpstr>
      <vt:lpstr>Регулирование профессиональной деятельности в Европе</vt:lpstr>
      <vt:lpstr>Инженерная профессия не регулируется</vt:lpstr>
      <vt:lpstr>Инженерная профессия регулируется</vt:lpstr>
      <vt:lpstr>Инженерная профессия частично регулируется</vt:lpstr>
      <vt:lpstr>Инженерная профессия полностью регулируется</vt:lpstr>
      <vt:lpstr>Уровень регулирования инженерной профессии</vt:lpstr>
      <vt:lpstr>Практика регулирования инженерной профессии</vt:lpstr>
      <vt:lpstr>Инициативы Еврокомиссии</vt:lpstr>
      <vt:lpstr>Численность инженерных кадров в ЕС</vt:lpstr>
      <vt:lpstr>Численность инженерных кадров (2)</vt:lpstr>
      <vt:lpstr>Престижность инженерной профессии</vt:lpstr>
      <vt:lpstr>Роль инженеров в экономике</vt:lpstr>
      <vt:lpstr>Положение инженеров на рынке труда </vt:lpstr>
      <vt:lpstr>Политическое влияние инженеров</vt:lpstr>
      <vt:lpstr>Заключение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регулировании инженерной деятельности и престижности и востребованности инженерного образования в Европе </dc:title>
  <dc:creator>S</dc:creator>
  <cp:lastModifiedBy>S</cp:lastModifiedBy>
  <cp:revision>30</cp:revision>
  <dcterms:created xsi:type="dcterms:W3CDTF">2019-03-04T06:38:47Z</dcterms:created>
  <dcterms:modified xsi:type="dcterms:W3CDTF">2019-03-04T11:54:26Z</dcterms:modified>
</cp:coreProperties>
</file>