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1" r:id="rId3"/>
    <p:sldId id="355" r:id="rId4"/>
    <p:sldId id="371" r:id="rId5"/>
    <p:sldId id="372" r:id="rId6"/>
    <p:sldId id="375" r:id="rId7"/>
    <p:sldId id="376" r:id="rId8"/>
    <p:sldId id="349" r:id="rId9"/>
    <p:sldId id="350" r:id="rId10"/>
    <p:sldId id="359" r:id="rId11"/>
    <p:sldId id="360" r:id="rId12"/>
    <p:sldId id="361" r:id="rId13"/>
    <p:sldId id="362" r:id="rId14"/>
    <p:sldId id="367" r:id="rId15"/>
    <p:sldId id="368" r:id="rId16"/>
    <p:sldId id="370" r:id="rId17"/>
    <p:sldId id="369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B0B19"/>
    <a:srgbClr val="8230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93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99166-8918-424A-BF2C-E667CBFDCBB9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97F1D-C70D-4543-950C-C7214DAD6D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FE6FC-4B84-4E3A-861C-AC34F5A7868F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D6F4E-B703-43C3-A6E0-A69F0F0AC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05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3FD1-73A0-42FE-8A6C-6FF3AAE3D8F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7.jpeg"/><Relationship Id="rId10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Design\Desktop\Презент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908720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Проекты, реализуемые в соответствии с требованиями инициативы </a:t>
            </a:r>
            <a:r>
              <a:rPr lang="en-US" b="1" dirty="0" smtClean="0"/>
              <a:t>CDIO</a:t>
            </a:r>
            <a:endParaRPr lang="ru-RU" b="1" dirty="0" smtClean="0"/>
          </a:p>
        </p:txBody>
      </p:sp>
      <p:pic>
        <p:nvPicPr>
          <p:cNvPr id="30722" name="Picture 2" descr="I:\Для отчета\Медиа\Фото\3gMtTL3Wp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3684912" cy="2452769"/>
          </a:xfrm>
          <a:prstGeom prst="rect">
            <a:avLst/>
          </a:prstGeom>
          <a:noFill/>
        </p:spPr>
      </p:pic>
      <p:pic>
        <p:nvPicPr>
          <p:cNvPr id="30724" name="Picture 4" descr="I:\Для отчета\Медиа\Фото\-g7HDx8zJ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3649747" cy="2433640"/>
          </a:xfrm>
          <a:prstGeom prst="rect">
            <a:avLst/>
          </a:prstGeom>
          <a:noFill/>
        </p:spPr>
      </p:pic>
      <p:pic>
        <p:nvPicPr>
          <p:cNvPr id="30725" name="Picture 5" descr="I:\Для отчета\Медиа\Фото\-HEangFEjU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21088"/>
            <a:ext cx="3672408" cy="2444447"/>
          </a:xfrm>
          <a:prstGeom prst="rect">
            <a:avLst/>
          </a:prstGeom>
          <a:noFill/>
        </p:spPr>
      </p:pic>
      <p:pic>
        <p:nvPicPr>
          <p:cNvPr id="30726" name="Picture 6" descr="I:\Для отчета\Медиа\Фото\f92mjIP2aM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628800"/>
            <a:ext cx="2255835" cy="3383752"/>
          </a:xfrm>
          <a:prstGeom prst="rect">
            <a:avLst/>
          </a:prstGeom>
          <a:noFill/>
        </p:spPr>
      </p:pic>
      <p:pic>
        <p:nvPicPr>
          <p:cNvPr id="30727" name="Picture 7" descr="I:\Для отчета\Медиа\Фото\rznG_RzG4w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052736"/>
            <a:ext cx="2160240" cy="3244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19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908720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Проекты, реализуемые в соответствии с требованиями инициативы </a:t>
            </a:r>
            <a:r>
              <a:rPr lang="en-US" b="1" dirty="0" smtClean="0"/>
              <a:t>CDIO</a:t>
            </a:r>
            <a:endParaRPr lang="ru-RU" b="1" dirty="0" smtClean="0"/>
          </a:p>
        </p:txBody>
      </p:sp>
      <p:pic>
        <p:nvPicPr>
          <p:cNvPr id="31746" name="Picture 2" descr="I:\Для отчета\Медиа\Фото\3tJeK0wbfM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5544616" cy="2905789"/>
          </a:xfrm>
          <a:prstGeom prst="rect">
            <a:avLst/>
          </a:prstGeom>
          <a:noFill/>
        </p:spPr>
      </p:pic>
      <p:pic>
        <p:nvPicPr>
          <p:cNvPr id="31747" name="Picture 3" descr="I:\Для отчета\Медиа\Фото\HB-9ls7Bh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6896" y="3212976"/>
            <a:ext cx="4127104" cy="3095328"/>
          </a:xfrm>
          <a:prstGeom prst="rect">
            <a:avLst/>
          </a:prstGeom>
          <a:noFill/>
        </p:spPr>
      </p:pic>
      <p:pic>
        <p:nvPicPr>
          <p:cNvPr id="31748" name="Picture 4" descr="I:\Для отчета\Медиа\Фото\p-xqxbXC9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17191"/>
            <a:ext cx="3960440" cy="2640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19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908720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Проекты, реализуемые в соответствии с требованиями инициативы </a:t>
            </a:r>
            <a:r>
              <a:rPr lang="en-US" b="1" dirty="0" smtClean="0"/>
              <a:t>CDIO</a:t>
            </a:r>
            <a:endParaRPr lang="ru-RU" b="1" dirty="0" smtClean="0"/>
          </a:p>
        </p:txBody>
      </p:sp>
      <p:pic>
        <p:nvPicPr>
          <p:cNvPr id="32770" name="Picture 2" descr="I:\Для отчета\Медиа\Фото\bq-8uWCEH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472" y="1700808"/>
            <a:ext cx="4752528" cy="4752528"/>
          </a:xfrm>
          <a:prstGeom prst="rect">
            <a:avLst/>
          </a:prstGeom>
          <a:noFill/>
        </p:spPr>
      </p:pic>
      <p:pic>
        <p:nvPicPr>
          <p:cNvPr id="32771" name="Picture 3" descr="I:\Для отчета\Медиа\Фото\maZ4bUvbR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4378657" cy="4129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19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I:\Для отчета\Медиа\Фото\o13xSbDCk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5053065" cy="3369368"/>
          </a:xfrm>
          <a:prstGeom prst="rect">
            <a:avLst/>
          </a:prstGeom>
          <a:noFill/>
        </p:spPr>
      </p:pic>
      <p:pic>
        <p:nvPicPr>
          <p:cNvPr id="3074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908720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Проекты, реализуемые в соответствии с требованиями инициативы </a:t>
            </a:r>
            <a:r>
              <a:rPr lang="en-US" b="1" dirty="0" smtClean="0"/>
              <a:t>CDIO</a:t>
            </a:r>
            <a:endParaRPr lang="ru-RU" b="1" dirty="0" smtClean="0"/>
          </a:p>
        </p:txBody>
      </p:sp>
      <p:pic>
        <p:nvPicPr>
          <p:cNvPr id="33794" name="Picture 2" descr="I:\Для отчета\Медиа\Фото\MAwJO--HB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340768"/>
            <a:ext cx="4536504" cy="3019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19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908720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Некоторые организации и предприятия-партнеры АСИ для реализации образовательных 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836712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ГК «ЗЕНИТ»</a:t>
            </a:r>
          </a:p>
        </p:txBody>
      </p:sp>
      <p:pic>
        <p:nvPicPr>
          <p:cNvPr id="35842" name="Picture 2" descr="I:\Для отчета\Медиа\Михалицына 1\Михалицына 1\4-20170922_111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683" y="1196752"/>
            <a:ext cx="4375317" cy="3281488"/>
          </a:xfrm>
          <a:prstGeom prst="rect">
            <a:avLst/>
          </a:prstGeom>
          <a:noFill/>
        </p:spPr>
      </p:pic>
      <p:pic>
        <p:nvPicPr>
          <p:cNvPr id="35843" name="Picture 3" descr="I:\Для отчета\Медиа\Михалицына 1\Михалицына 1\2-20170922_111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815662"/>
            <a:ext cx="4056451" cy="3042338"/>
          </a:xfrm>
          <a:prstGeom prst="rect">
            <a:avLst/>
          </a:prstGeom>
          <a:noFill/>
        </p:spPr>
      </p:pic>
      <p:pic>
        <p:nvPicPr>
          <p:cNvPr id="35844" name="Picture 4" descr="I:\Для отчета\Медиа\Московская 76\Московская 76\20170915_123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988840"/>
            <a:ext cx="4104456" cy="3078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19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908720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Некоторые организации и предприятия-партнеры АСИ для реализации образовательных 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836712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«ПРОЕКТ-ПЛЮС»</a:t>
            </a:r>
          </a:p>
        </p:txBody>
      </p:sp>
      <p:pic>
        <p:nvPicPr>
          <p:cNvPr id="36866" name="Picture 2" descr="I:\Для отчета\Медиа\RAWVQZuny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600400" cy="54006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916832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«ОКА-КЕРАМА» (</a:t>
            </a:r>
            <a:r>
              <a:rPr lang="en-US" b="1" dirty="0" err="1" smtClean="0"/>
              <a:t>Kerama</a:t>
            </a:r>
            <a:r>
              <a:rPr lang="en-US" b="1" dirty="0" smtClean="0"/>
              <a:t> </a:t>
            </a:r>
            <a:r>
              <a:rPr lang="en-US" b="1" dirty="0" err="1" smtClean="0"/>
              <a:t>Marazzi</a:t>
            </a:r>
            <a:r>
              <a:rPr lang="en-US" b="1" dirty="0" smtClean="0"/>
              <a:t>)</a:t>
            </a:r>
            <a:endParaRPr lang="ru-RU" b="1" dirty="0" smtClean="0"/>
          </a:p>
        </p:txBody>
      </p:sp>
      <p:pic>
        <p:nvPicPr>
          <p:cNvPr id="36867" name="Picture 3" descr="C:\Users\user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7"/>
            <a:ext cx="475015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19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908720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Некоторые организации и предприятия-партнеры АСИ для реализации образовательных программ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1124744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ПАО «</a:t>
            </a:r>
            <a:r>
              <a:rPr lang="ru-RU" b="1" dirty="0" err="1" smtClean="0"/>
              <a:t>Орелстрой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ОАО «Стройиндустрия»</a:t>
            </a:r>
          </a:p>
        </p:txBody>
      </p:sp>
      <p:pic>
        <p:nvPicPr>
          <p:cNvPr id="37890" name="Picture 2" descr="C:\Users\user\Downloads\IMG_0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5327915" cy="2996952"/>
          </a:xfrm>
          <a:prstGeom prst="rect">
            <a:avLst/>
          </a:prstGeom>
          <a:noFill/>
        </p:spPr>
      </p:pic>
      <p:pic>
        <p:nvPicPr>
          <p:cNvPr id="37891" name="Picture 3" descr="C:\Users\user\Downloads\IMG_0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0920" y="4004392"/>
            <a:ext cx="5073080" cy="2853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19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5576" y="2511336"/>
            <a:ext cx="7777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4000" b="1" dirty="0" smtClean="0"/>
          </a:p>
          <a:p>
            <a:endParaRPr lang="ru-RU" sz="3200" dirty="0"/>
          </a:p>
        </p:txBody>
      </p:sp>
      <p:pic>
        <p:nvPicPr>
          <p:cNvPr id="34818" name="Picture 2" descr="I:\Для отчета\Медиа\Лейпциг\P_20160126_134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744416" cy="28083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052736"/>
            <a:ext cx="4161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Leipzig University of Applied Sciences</a:t>
            </a:r>
            <a:endParaRPr lang="en-US" sz="2000" b="1" dirty="0"/>
          </a:p>
        </p:txBody>
      </p:sp>
      <p:pic>
        <p:nvPicPr>
          <p:cNvPr id="34820" name="Picture 4" descr="I:\Для отчета\Медиа\Лейпциг\P_20160126_135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780928"/>
            <a:ext cx="5088566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esign\Desktop\Презент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4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-430886"/>
            <a:ext cx="8137920" cy="84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3200" b="1" i="1" dirty="0" smtClean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Внедрение проектного обучения и цифровых технологий в строительстве и архитектуре </a:t>
            </a:r>
          </a:p>
          <a:p>
            <a:pPr algn="ctr"/>
            <a:endParaRPr lang="ru-RU" sz="3200" b="1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>
              <a:tabLst>
                <a:tab pos="3854450" algn="l"/>
              </a:tabLst>
            </a:pPr>
            <a:endParaRPr lang="ru-RU" sz="2000" b="1" i="1" dirty="0" smtClean="0"/>
          </a:p>
          <a:p>
            <a:pPr>
              <a:tabLst>
                <a:tab pos="3854450" algn="l"/>
              </a:tabLst>
            </a:pPr>
            <a:endParaRPr lang="ru-RU" sz="2000" b="1" i="1" dirty="0" smtClean="0"/>
          </a:p>
          <a:p>
            <a:pPr>
              <a:tabLst>
                <a:tab pos="3854450" algn="l"/>
              </a:tabLst>
            </a:pPr>
            <a:r>
              <a:rPr lang="ru-RU" sz="2000" b="1" i="1" dirty="0" smtClean="0"/>
              <a:t>Елена Анатольевна Скобелева</a:t>
            </a:r>
            <a:r>
              <a:rPr lang="ru-RU" sz="2000" i="1" dirty="0" smtClean="0"/>
              <a:t>, </a:t>
            </a:r>
          </a:p>
          <a:p>
            <a:pPr>
              <a:tabLst>
                <a:tab pos="3854450" algn="l"/>
              </a:tabLst>
            </a:pPr>
            <a:r>
              <a:rPr lang="ru-RU" sz="2000" i="1" dirty="0" smtClean="0"/>
              <a:t>директор Архитектурно-</a:t>
            </a:r>
          </a:p>
          <a:p>
            <a:pPr>
              <a:tabLst>
                <a:tab pos="3854450" algn="l"/>
              </a:tabLst>
            </a:pPr>
            <a:r>
              <a:rPr lang="ru-RU" sz="2000" i="1" dirty="0" smtClean="0"/>
              <a:t>строительного института </a:t>
            </a:r>
          </a:p>
          <a:p>
            <a:pPr>
              <a:tabLst>
                <a:tab pos="3854450" algn="l"/>
              </a:tabLst>
            </a:pPr>
            <a:r>
              <a:rPr lang="ru-RU" sz="2000" i="1" dirty="0" smtClean="0"/>
              <a:t>Орловского государственного</a:t>
            </a:r>
          </a:p>
          <a:p>
            <a:pPr>
              <a:tabLst>
                <a:tab pos="3854450" algn="l"/>
              </a:tabLst>
            </a:pPr>
            <a:r>
              <a:rPr lang="ru-RU" sz="2000" i="1" dirty="0" smtClean="0"/>
              <a:t>университета имени И.С. Тургенева</a:t>
            </a:r>
          </a:p>
          <a:p>
            <a:pPr>
              <a:tabLst>
                <a:tab pos="3854450" algn="l"/>
              </a:tabLst>
            </a:pPr>
            <a:r>
              <a:rPr lang="en-US" sz="2000" i="1" dirty="0" smtClean="0"/>
              <a:t>asi.oreluniver@mail.ru</a:t>
            </a:r>
            <a:endParaRPr lang="ru-RU" sz="2000" dirty="0" smtClean="0"/>
          </a:p>
          <a:p>
            <a:pPr algn="ctr"/>
            <a:endParaRPr lang="ru-RU" sz="4000" b="1" dirty="0" smtClean="0"/>
          </a:p>
          <a:p>
            <a:endParaRPr lang="ru-RU" sz="3200" dirty="0"/>
          </a:p>
        </p:txBody>
      </p:sp>
      <p:pic>
        <p:nvPicPr>
          <p:cNvPr id="2050" name="Picture 2" descr="C:\Users\user\Desktop\buildings-vector_1335898354841.jpeg"/>
          <p:cNvPicPr>
            <a:picLocks noChangeAspect="1" noChangeArrowheads="1"/>
          </p:cNvPicPr>
          <p:nvPr/>
        </p:nvPicPr>
        <p:blipFill>
          <a:blip r:embed="rId3" cstate="print"/>
          <a:srcRect b="74759"/>
          <a:stretch>
            <a:fillRect/>
          </a:stretch>
        </p:blipFill>
        <p:spPr bwMode="auto">
          <a:xfrm>
            <a:off x="4762499" y="5514051"/>
            <a:ext cx="4381501" cy="1343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5576" y="2511336"/>
            <a:ext cx="7777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4000" b="1" dirty="0" smtClean="0"/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000" y="836712"/>
            <a:ext cx="9001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i="1" dirty="0" smtClean="0"/>
              <a:t>БЛОК Проектная деятельность                 </a:t>
            </a:r>
            <a:r>
              <a:rPr lang="ru-RU" sz="1900" b="1" i="1" dirty="0" smtClean="0"/>
              <a:t>			 </a:t>
            </a:r>
            <a:r>
              <a:rPr lang="ru-RU" sz="1900" b="1" dirty="0" smtClean="0"/>
              <a:t>Вариативная </a:t>
            </a:r>
            <a:r>
              <a:rPr lang="ru-RU" sz="1900" b="1" dirty="0" smtClean="0"/>
              <a:t>часть</a:t>
            </a:r>
            <a:endParaRPr lang="ru-RU" sz="1900" dirty="0" smtClean="0"/>
          </a:p>
          <a:p>
            <a:pPr>
              <a:buFont typeface="Arial" pitchFamily="34" charset="0"/>
              <a:buChar char="•"/>
            </a:pPr>
            <a:r>
              <a:rPr lang="ru-RU" sz="1900" b="1" i="1" dirty="0" smtClean="0">
                <a:solidFill>
                  <a:srgbClr val="6B0B19"/>
                </a:solidFill>
              </a:rPr>
              <a:t>Введение в инженерную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Планировочная организация земельного участка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Основы архитектуры и строительных конструкций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Архитектура гражданских и промышленных зданий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Энергетическая эффективность зданий и сооружений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Металлические конструкции, включая сварку</a:t>
            </a:r>
          </a:p>
          <a:p>
            <a:pPr>
              <a:buFont typeface="Arial" pitchFamily="34" charset="0"/>
              <a:buChar char="•"/>
            </a:pPr>
            <a:r>
              <a:rPr lang="ru-RU" sz="1900" b="1" i="1" dirty="0" smtClean="0">
                <a:solidFill>
                  <a:srgbClr val="6B0B19"/>
                </a:solidFill>
              </a:rPr>
              <a:t>Железобетонные и каменные конструкции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Конструкции из дерева и пластмасс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Системы водоснабжения и водоотведения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Отопление, вентиляция и кондиционирование воздуха, тепловые сети</a:t>
            </a:r>
          </a:p>
          <a:p>
            <a:pPr>
              <a:buFont typeface="Arial" pitchFamily="34" charset="0"/>
              <a:buChar char="•"/>
            </a:pPr>
            <a:r>
              <a:rPr lang="ru-RU" sz="1900" b="1" i="1" dirty="0" smtClean="0">
                <a:solidFill>
                  <a:srgbClr val="6B0B19"/>
                </a:solidFill>
              </a:rPr>
              <a:t>Системы электроснабжения зданий и сооружений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Системы газоснабжения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Компьютерные технологии в проектировании и строительстве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Проектирование</a:t>
            </a:r>
          </a:p>
          <a:p>
            <a:r>
              <a:rPr lang="ru-RU" sz="1900" b="1" i="1" dirty="0" smtClean="0"/>
              <a:t>Строительное производство</a:t>
            </a:r>
            <a:endParaRPr lang="ru-RU" sz="1900" b="1" dirty="0" smtClean="0"/>
          </a:p>
          <a:p>
            <a:pPr>
              <a:buFont typeface="Arial" pitchFamily="34" charset="0"/>
              <a:buChar char="•"/>
            </a:pPr>
            <a:r>
              <a:rPr lang="ru-RU" sz="1900" b="1" i="1" dirty="0" smtClean="0">
                <a:solidFill>
                  <a:srgbClr val="6B0B19"/>
                </a:solidFill>
              </a:rPr>
              <a:t>Технологические процессы в строительстве</a:t>
            </a:r>
          </a:p>
          <a:p>
            <a:pPr>
              <a:buFont typeface="Arial" pitchFamily="34" charset="0"/>
              <a:buChar char="•"/>
            </a:pPr>
            <a:r>
              <a:rPr lang="ru-RU" sz="1900" b="1" i="1" dirty="0" smtClean="0">
                <a:solidFill>
                  <a:srgbClr val="6B0B19"/>
                </a:solidFill>
              </a:rPr>
              <a:t>Основы технологии возведения зданий и сооружений</a:t>
            </a:r>
          </a:p>
          <a:p>
            <a:pPr>
              <a:buFont typeface="Arial" pitchFamily="34" charset="0"/>
              <a:buChar char="•"/>
            </a:pPr>
            <a:r>
              <a:rPr lang="ru-RU" sz="1900" b="1" i="1" dirty="0" smtClean="0">
                <a:solidFill>
                  <a:srgbClr val="6B0B19"/>
                </a:solidFill>
              </a:rPr>
              <a:t>Механизация и автоматизация строительства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Авторский контроль строительства</a:t>
            </a:r>
            <a:endParaRPr lang="ru-RU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836713"/>
            <a:ext cx="84969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15266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kern="0" dirty="0" smtClean="0">
              <a:solidFill>
                <a:srgbClr val="15266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15266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kern="0" dirty="0" smtClean="0">
              <a:solidFill>
                <a:srgbClr val="15266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993366"/>
                </a:solidFill>
                <a:latin typeface="+mj-lt"/>
                <a:ea typeface="+mj-ea"/>
                <a:cs typeface="+mj-cs"/>
              </a:rPr>
              <a:t>Системный подход к строительству здания на основе оценки его «жизненного цикла»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15266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kern="0" dirty="0" smtClean="0">
              <a:solidFill>
                <a:srgbClr val="15266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15266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15266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420888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kern="0" dirty="0" smtClean="0"/>
              <a:t>Проблема: стоимость возведения здания ниже, чем расходы на его эксплуатацию, реконструкцию и утилизацию</a:t>
            </a:r>
          </a:p>
          <a:p>
            <a:pPr lvl="0" algn="ctr">
              <a:defRPr/>
            </a:pPr>
            <a:r>
              <a:rPr lang="ru-RU" kern="0" dirty="0" smtClean="0"/>
              <a:t>Одна из ц</a:t>
            </a:r>
            <a:r>
              <a:rPr lang="ru-RU" kern="0" dirty="0" smtClean="0"/>
              <a:t>елей</a:t>
            </a:r>
            <a:r>
              <a:rPr lang="ru-RU" kern="0" dirty="0" smtClean="0"/>
              <a:t>: возложить на проектировщиков и застройщиков обязанности по повышению безопасности и </a:t>
            </a:r>
            <a:r>
              <a:rPr lang="ru-RU" kern="0" dirty="0" err="1" smtClean="0"/>
              <a:t>энергоэффективности</a:t>
            </a:r>
            <a:r>
              <a:rPr lang="ru-RU" kern="0" dirty="0" smtClean="0"/>
              <a:t> объекта капитального строительства на период его эксплуатации</a:t>
            </a:r>
          </a:p>
        </p:txBody>
      </p:sp>
      <p:pic>
        <p:nvPicPr>
          <p:cNvPr id="1027" name="Picture 3" descr="C:\Users\Госуниверсит-УНПК\Desktop\img2.p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847797" cy="2651423"/>
          </a:xfrm>
          <a:prstGeom prst="rect">
            <a:avLst/>
          </a:prstGeom>
          <a:noFill/>
        </p:spPr>
      </p:pic>
      <p:pic>
        <p:nvPicPr>
          <p:cNvPr id="10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266927" y="1223965"/>
            <a:ext cx="8585203" cy="5438775"/>
            <a:chOff x="351" y="771"/>
            <a:chExt cx="5408" cy="3426"/>
          </a:xfrm>
        </p:grpSpPr>
        <p:pic>
          <p:nvPicPr>
            <p:cNvPr id="8" name="Grafik 70" descr="Building Physic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7" y="2816"/>
              <a:ext cx="810" cy="5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9" name="Grafik 71" descr="CAD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34" y="1491"/>
              <a:ext cx="810" cy="5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11" name="Grafik 72" descr="Costs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49" y="2571"/>
              <a:ext cx="675" cy="6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12" name="Grafik 73" descr="Facility Management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64" y="1115"/>
              <a:ext cx="798" cy="5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13" name="Grafik 74" descr="HVAC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4" y="906"/>
              <a:ext cx="855" cy="7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14" name="Grafik 75" descr="Precast Part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70" y="1961"/>
              <a:ext cx="699" cy="6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15" name="Grafik 76" descr="Project Management 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54" y="771"/>
              <a:ext cx="614" cy="4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16" name="Grafik 77" descr="Site Management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99" y="3516"/>
              <a:ext cx="900" cy="6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17" name="Grafik 78" descr="Statics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84" y="2706"/>
              <a:ext cx="630" cy="5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tx1">
                  <a:alpha val="82000"/>
                </a:schemeClr>
              </a:outerShdw>
            </a:effectLst>
          </p:spPr>
        </p:pic>
        <p:pic>
          <p:nvPicPr>
            <p:cNvPr id="18" name="Grafik 79" descr="Structure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9" y="1851"/>
              <a:ext cx="625" cy="5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19" name="Grafik 80" descr="Visualisation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39" y="3336"/>
              <a:ext cx="810" cy="5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sp>
          <p:nvSpPr>
            <p:cNvPr id="20" name="Textfeld 81"/>
            <p:cNvSpPr txBox="1">
              <a:spLocks noChangeArrowheads="1"/>
            </p:cNvSpPr>
            <p:nvPr/>
          </p:nvSpPr>
          <p:spPr bwMode="auto">
            <a:xfrm>
              <a:off x="351" y="2414"/>
              <a:ext cx="9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КОНСТРУКТОР</a:t>
              </a:r>
              <a:endParaRPr lang="de-DE" sz="1400" b="1" dirty="0">
                <a:solidFill>
                  <a:srgbClr val="002060"/>
                </a:solidFill>
                <a:latin typeface="Trebuchet MS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Textfeld 82"/>
            <p:cNvSpPr txBox="1">
              <a:spLocks noChangeArrowheads="1"/>
            </p:cNvSpPr>
            <p:nvPr/>
          </p:nvSpPr>
          <p:spPr bwMode="auto">
            <a:xfrm>
              <a:off x="558" y="1010"/>
              <a:ext cx="8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ИНЖЕНЕР</a:t>
              </a:r>
              <a:endParaRPr lang="de-DE" b="1" dirty="0">
                <a:solidFill>
                  <a:srgbClr val="002060"/>
                </a:solidFill>
                <a:latin typeface="Trebuchet MS" pitchFamily="34" charset="0"/>
                <a:ea typeface="ＭＳ Ｐゴシック" pitchFamily="34" charset="-128"/>
              </a:endParaRPr>
            </a:p>
          </p:txBody>
        </p:sp>
        <p:sp>
          <p:nvSpPr>
            <p:cNvPr id="22" name="Textfeld 83"/>
            <p:cNvSpPr txBox="1">
              <a:spLocks noChangeArrowheads="1"/>
            </p:cNvSpPr>
            <p:nvPr/>
          </p:nvSpPr>
          <p:spPr bwMode="auto">
            <a:xfrm>
              <a:off x="455" y="3392"/>
              <a:ext cx="99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СТРОИТЕЛЬНАЯ</a:t>
              </a:r>
            </a:p>
            <a:p>
              <a:pPr algn="ctr" eaLnBrk="0" hangingPunct="0"/>
              <a:r>
                <a:rPr lang="ru-RU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ФИЗИКА</a:t>
              </a:r>
              <a:endParaRPr lang="de-DE" sz="1400" b="1" dirty="0">
                <a:solidFill>
                  <a:srgbClr val="002060"/>
                </a:solidFill>
                <a:latin typeface="Trebuchet MS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Textfeld 84"/>
            <p:cNvSpPr txBox="1">
              <a:spLocks noChangeArrowheads="1"/>
            </p:cNvSpPr>
            <p:nvPr/>
          </p:nvSpPr>
          <p:spPr bwMode="auto">
            <a:xfrm>
              <a:off x="1492" y="3778"/>
              <a:ext cx="83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УПРАВЛЕНИЕ</a:t>
              </a:r>
            </a:p>
            <a:p>
              <a:pPr algn="ctr" eaLnBrk="0" hangingPunct="0"/>
              <a:r>
                <a:rPr lang="ru-RU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САЙТОМ</a:t>
              </a:r>
              <a:endParaRPr lang="de-DE" sz="1400" b="1" dirty="0">
                <a:solidFill>
                  <a:srgbClr val="002060"/>
                </a:solidFill>
                <a:latin typeface="Trebuchet MS" pitchFamily="34" charset="0"/>
                <a:ea typeface="ＭＳ Ｐゴシック" pitchFamily="34" charset="-128"/>
              </a:endParaRPr>
            </a:p>
          </p:txBody>
        </p:sp>
        <p:sp>
          <p:nvSpPr>
            <p:cNvPr id="24" name="Textfeld 85"/>
            <p:cNvSpPr txBox="1">
              <a:spLocks noChangeArrowheads="1"/>
            </p:cNvSpPr>
            <p:nvPr/>
          </p:nvSpPr>
          <p:spPr bwMode="auto">
            <a:xfrm>
              <a:off x="4782" y="3189"/>
              <a:ext cx="93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СТРУКТУРНЫЙ</a:t>
              </a:r>
            </a:p>
            <a:p>
              <a:pPr algn="ctr" eaLnBrk="0" hangingPunct="0"/>
              <a:r>
                <a:rPr lang="ru-RU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АНАЛИЗ</a:t>
              </a:r>
              <a:endParaRPr lang="de-DE" sz="1400" b="1" dirty="0">
                <a:solidFill>
                  <a:srgbClr val="002060"/>
                </a:solidFill>
                <a:latin typeface="Trebuchet MS" pitchFamily="34" charset="0"/>
                <a:ea typeface="ＭＳ Ｐゴシック" pitchFamily="34" charset="-128"/>
              </a:endParaRPr>
            </a:p>
          </p:txBody>
        </p:sp>
        <p:sp>
          <p:nvSpPr>
            <p:cNvPr id="25" name="Textfeld 86"/>
            <p:cNvSpPr txBox="1">
              <a:spLocks noChangeArrowheads="1"/>
            </p:cNvSpPr>
            <p:nvPr/>
          </p:nvSpPr>
          <p:spPr bwMode="auto">
            <a:xfrm>
              <a:off x="4532" y="1515"/>
              <a:ext cx="1227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УПРАВЛЕН</a:t>
              </a:r>
              <a:r>
                <a:rPr lang="ru-RU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ИЕ</a:t>
              </a:r>
            </a:p>
            <a:p>
              <a:pPr algn="ctr" eaLnBrk="0" hangingPunct="0"/>
              <a:r>
                <a:rPr lang="ru-RU" sz="1400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ИНФРАСТРУКТУРОЙ</a:t>
              </a:r>
            </a:p>
            <a:p>
              <a:pPr algn="ctr" eaLnBrk="0" hangingPunct="0"/>
              <a:r>
                <a:rPr lang="ru-RU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ПРЕДПРИЯТИЯ</a:t>
              </a:r>
              <a:endParaRPr lang="de-DE" sz="1400" b="1" dirty="0">
                <a:solidFill>
                  <a:srgbClr val="002060"/>
                </a:solidFill>
                <a:latin typeface="Trebuchet MS" pitchFamily="34" charset="0"/>
                <a:ea typeface="ＭＳ Ｐゴシック" pitchFamily="34" charset="-128"/>
              </a:endParaRPr>
            </a:p>
          </p:txBody>
        </p:sp>
        <p:sp>
          <p:nvSpPr>
            <p:cNvPr id="26" name="Textfeld 87"/>
            <p:cNvSpPr txBox="1">
              <a:spLocks noChangeArrowheads="1"/>
            </p:cNvSpPr>
            <p:nvPr/>
          </p:nvSpPr>
          <p:spPr bwMode="auto">
            <a:xfrm>
              <a:off x="3513" y="802"/>
              <a:ext cx="88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УПРАВЛЕНИЕ</a:t>
              </a:r>
            </a:p>
            <a:p>
              <a:pPr algn="ctr" eaLnBrk="0" hangingPunct="0"/>
              <a:r>
                <a:rPr lang="ru-RU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ПРОЕКТОМ</a:t>
              </a:r>
              <a:endParaRPr lang="de-DE" sz="1400" b="1" dirty="0">
                <a:solidFill>
                  <a:srgbClr val="002060"/>
                </a:solidFill>
                <a:latin typeface="Trebuchet MS" pitchFamily="34" charset="0"/>
                <a:ea typeface="ＭＳ Ｐゴシック" pitchFamily="34" charset="-128"/>
              </a:endParaRPr>
            </a:p>
          </p:txBody>
        </p:sp>
        <p:sp>
          <p:nvSpPr>
            <p:cNvPr id="27" name="Textfeld 88"/>
            <p:cNvSpPr txBox="1">
              <a:spLocks noChangeArrowheads="1"/>
            </p:cNvSpPr>
            <p:nvPr/>
          </p:nvSpPr>
          <p:spPr bwMode="auto">
            <a:xfrm>
              <a:off x="2049" y="1381"/>
              <a:ext cx="10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АРХИТЕКТОР</a:t>
              </a:r>
              <a:endParaRPr lang="de-DE" sz="1400" b="1" dirty="0">
                <a:solidFill>
                  <a:srgbClr val="002060"/>
                </a:solidFill>
                <a:latin typeface="Trebuchet MS" pitchFamily="34" charset="0"/>
                <a:ea typeface="ＭＳ Ｐゴシック" pitchFamily="34" charset="-128"/>
              </a:endParaRPr>
            </a:p>
          </p:txBody>
        </p:sp>
        <p:sp>
          <p:nvSpPr>
            <p:cNvPr id="28" name="Textfeld 89"/>
            <p:cNvSpPr txBox="1">
              <a:spLocks noChangeArrowheads="1"/>
            </p:cNvSpPr>
            <p:nvPr/>
          </p:nvSpPr>
          <p:spPr bwMode="auto">
            <a:xfrm>
              <a:off x="4295" y="2132"/>
              <a:ext cx="71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ALLPLAN</a:t>
              </a:r>
            </a:p>
            <a:p>
              <a:pPr algn="ctr" eaLnBrk="0" hangingPunct="0"/>
              <a:r>
                <a:rPr lang="en-US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PRECAST</a:t>
              </a:r>
              <a:endParaRPr lang="de-DE" sz="1400" b="1" dirty="0">
                <a:solidFill>
                  <a:srgbClr val="002060"/>
                </a:solidFill>
                <a:latin typeface="Trebuchet MS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Textfeld 90"/>
            <p:cNvSpPr txBox="1">
              <a:spLocks noChangeArrowheads="1"/>
            </p:cNvSpPr>
            <p:nvPr/>
          </p:nvSpPr>
          <p:spPr bwMode="auto">
            <a:xfrm>
              <a:off x="2594" y="3178"/>
              <a:ext cx="4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$$$$</a:t>
              </a:r>
              <a:endParaRPr lang="de-DE" b="1" dirty="0">
                <a:solidFill>
                  <a:srgbClr val="002060"/>
                </a:solidFill>
                <a:latin typeface="Trebuchet MS" pitchFamily="34" charset="0"/>
                <a:ea typeface="ＭＳ Ｐゴシック" pitchFamily="34" charset="-128"/>
              </a:endParaRPr>
            </a:p>
          </p:txBody>
        </p:sp>
        <p:sp>
          <p:nvSpPr>
            <p:cNvPr id="30" name="Textfeld 91"/>
            <p:cNvSpPr txBox="1">
              <a:spLocks noChangeArrowheads="1"/>
            </p:cNvSpPr>
            <p:nvPr/>
          </p:nvSpPr>
          <p:spPr bwMode="auto">
            <a:xfrm>
              <a:off x="3673" y="3915"/>
              <a:ext cx="12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002060"/>
                  </a:solidFill>
                  <a:latin typeface="Trebuchet MS" pitchFamily="34" charset="0"/>
                  <a:ea typeface="ＭＳ Ｐゴシック" pitchFamily="34" charset="-128"/>
                </a:rPr>
                <a:t>ВИЗУАЛИЗАЦИЯ</a:t>
              </a:r>
              <a:endParaRPr lang="de-DE" sz="1400" b="1" dirty="0">
                <a:solidFill>
                  <a:srgbClr val="002060"/>
                </a:solidFill>
                <a:latin typeface="Trebuchet MS" pitchFamily="34" charset="0"/>
                <a:ea typeface="ＭＳ Ｐゴシック" pitchFamily="34" charset="-128"/>
              </a:endParaRPr>
            </a:p>
          </p:txBody>
        </p:sp>
        <p:cxnSp>
          <p:nvCxnSpPr>
            <p:cNvPr id="31" name="Gerade Verbindung mit Pfeil 92"/>
            <p:cNvCxnSpPr/>
            <p:nvPr/>
          </p:nvCxnSpPr>
          <p:spPr>
            <a:xfrm rot="16200000" flipH="1">
              <a:off x="2661" y="2234"/>
              <a:ext cx="1350" cy="945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93"/>
            <p:cNvCxnSpPr/>
            <p:nvPr/>
          </p:nvCxnSpPr>
          <p:spPr>
            <a:xfrm rot="10800000" flipV="1">
              <a:off x="1641" y="1896"/>
              <a:ext cx="638" cy="155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94"/>
            <p:cNvCxnSpPr/>
            <p:nvPr/>
          </p:nvCxnSpPr>
          <p:spPr>
            <a:xfrm rot="10800000" flipV="1">
              <a:off x="1472" y="2031"/>
              <a:ext cx="942" cy="867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95"/>
            <p:cNvCxnSpPr>
              <a:endCxn id="17" idx="1"/>
            </p:cNvCxnSpPr>
            <p:nvPr/>
          </p:nvCxnSpPr>
          <p:spPr>
            <a:xfrm>
              <a:off x="1588" y="2260"/>
              <a:ext cx="2896" cy="708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96"/>
            <p:cNvCxnSpPr>
              <a:endCxn id="14" idx="1"/>
            </p:cNvCxnSpPr>
            <p:nvPr/>
          </p:nvCxnSpPr>
          <p:spPr>
            <a:xfrm>
              <a:off x="1632" y="2191"/>
              <a:ext cx="2038" cy="74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97"/>
            <p:cNvCxnSpPr/>
            <p:nvPr/>
          </p:nvCxnSpPr>
          <p:spPr>
            <a:xfrm>
              <a:off x="4259" y="2526"/>
              <a:ext cx="315" cy="225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98"/>
            <p:cNvCxnSpPr/>
            <p:nvPr/>
          </p:nvCxnSpPr>
          <p:spPr>
            <a:xfrm rot="5400000">
              <a:off x="2853" y="1326"/>
              <a:ext cx="341" cy="130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99"/>
            <p:cNvCxnSpPr/>
            <p:nvPr/>
          </p:nvCxnSpPr>
          <p:spPr>
            <a:xfrm flipV="1">
              <a:off x="2954" y="1527"/>
              <a:ext cx="1233" cy="189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100"/>
            <p:cNvCxnSpPr/>
            <p:nvPr/>
          </p:nvCxnSpPr>
          <p:spPr>
            <a:xfrm>
              <a:off x="2954" y="1896"/>
              <a:ext cx="781" cy="216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101"/>
            <p:cNvCxnSpPr/>
            <p:nvPr/>
          </p:nvCxnSpPr>
          <p:spPr>
            <a:xfrm>
              <a:off x="1964" y="1446"/>
              <a:ext cx="405" cy="180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102"/>
            <p:cNvCxnSpPr>
              <a:stCxn id="9" idx="2"/>
              <a:endCxn id="16" idx="0"/>
            </p:cNvCxnSpPr>
            <p:nvPr/>
          </p:nvCxnSpPr>
          <p:spPr>
            <a:xfrm rot="5400000">
              <a:off x="1875" y="2751"/>
              <a:ext cx="1439" cy="90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103"/>
            <p:cNvCxnSpPr/>
            <p:nvPr/>
          </p:nvCxnSpPr>
          <p:spPr>
            <a:xfrm rot="16200000" flipH="1">
              <a:off x="2504" y="2301"/>
              <a:ext cx="585" cy="135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104"/>
            <p:cNvCxnSpPr/>
            <p:nvPr/>
          </p:nvCxnSpPr>
          <p:spPr>
            <a:xfrm rot="10800000" flipV="1">
              <a:off x="2908" y="2662"/>
              <a:ext cx="1036" cy="1034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105"/>
            <p:cNvCxnSpPr>
              <a:endCxn id="12" idx="1"/>
            </p:cNvCxnSpPr>
            <p:nvPr/>
          </p:nvCxnSpPr>
          <p:spPr>
            <a:xfrm>
              <a:off x="3584" y="1131"/>
              <a:ext cx="580" cy="239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106"/>
            <p:cNvCxnSpPr>
              <a:endCxn id="15" idx="1"/>
            </p:cNvCxnSpPr>
            <p:nvPr/>
          </p:nvCxnSpPr>
          <p:spPr>
            <a:xfrm flipV="1">
              <a:off x="1964" y="1013"/>
              <a:ext cx="990" cy="163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107"/>
            <p:cNvCxnSpPr/>
            <p:nvPr/>
          </p:nvCxnSpPr>
          <p:spPr>
            <a:xfrm rot="5400000">
              <a:off x="865" y="2069"/>
              <a:ext cx="1226" cy="341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108"/>
            <p:cNvCxnSpPr/>
            <p:nvPr/>
          </p:nvCxnSpPr>
          <p:spPr>
            <a:xfrm rot="10800000" flipV="1">
              <a:off x="1435" y="2976"/>
              <a:ext cx="1159" cy="50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109"/>
            <p:cNvCxnSpPr/>
            <p:nvPr/>
          </p:nvCxnSpPr>
          <p:spPr>
            <a:xfrm rot="10800000" flipV="1">
              <a:off x="3224" y="2479"/>
              <a:ext cx="503" cy="452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110"/>
            <p:cNvCxnSpPr/>
            <p:nvPr/>
          </p:nvCxnSpPr>
          <p:spPr>
            <a:xfrm rot="5400000">
              <a:off x="2392" y="1918"/>
              <a:ext cx="1439" cy="136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111"/>
            <p:cNvCxnSpPr/>
            <p:nvPr/>
          </p:nvCxnSpPr>
          <p:spPr>
            <a:xfrm rot="5400000" flipH="1" flipV="1">
              <a:off x="1142" y="1658"/>
              <a:ext cx="360" cy="25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arrow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  <p:grpSp>
        <p:nvGrpSpPr>
          <p:cNvPr id="51" name="Group 29"/>
          <p:cNvGrpSpPr>
            <a:grpSpLocks/>
          </p:cNvGrpSpPr>
          <p:nvPr/>
        </p:nvGrpSpPr>
        <p:grpSpPr bwMode="auto">
          <a:xfrm>
            <a:off x="1630439" y="1171028"/>
            <a:ext cx="5831794" cy="5643561"/>
            <a:chOff x="1035" y="765"/>
            <a:chExt cx="3465" cy="3445"/>
          </a:xfrm>
        </p:grpSpPr>
        <p:sp>
          <p:nvSpPr>
            <p:cNvPr id="52" name="Oval 2"/>
            <p:cNvSpPr>
              <a:spLocks noChangeArrowheads="1"/>
            </p:cNvSpPr>
            <p:nvPr/>
          </p:nvSpPr>
          <p:spPr bwMode="auto">
            <a:xfrm>
              <a:off x="1441" y="1142"/>
              <a:ext cx="2638" cy="2638"/>
            </a:xfrm>
            <a:prstGeom prst="ellipse">
              <a:avLst/>
            </a:prstGeom>
            <a:noFill/>
            <a:ln w="25400">
              <a:solidFill>
                <a:srgbClr val="4687B9">
                  <a:alpha val="25098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ru-RU" sz="1400" dirty="0">
                <a:solidFill>
                  <a:srgbClr val="002060"/>
                </a:solidFill>
                <a:ea typeface="ＭＳ Ｐゴシック" pitchFamily="34" charset="-128"/>
              </a:endParaRPr>
            </a:p>
          </p:txBody>
        </p:sp>
        <p:pic>
          <p:nvPicPr>
            <p:cNvPr id="53" name="Grafik 28" descr="Building Physic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35" y="2791"/>
              <a:ext cx="810" cy="5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54" name="Grafik 29" descr="CAD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89" y="765"/>
              <a:ext cx="880" cy="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55" name="Grafik 30" descr="Costs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20" y="3555"/>
              <a:ext cx="675" cy="6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56" name="Grafik 31" descr="HVAC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70" y="1186"/>
              <a:ext cx="855" cy="7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57" name="Grafik 32" descr="Precast Part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02" y="1935"/>
              <a:ext cx="698" cy="6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58" name="Grafik 33" descr="Project Management 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69" y="810"/>
              <a:ext cx="719" cy="5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59" name="Grafik 34" descr="Site Management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5" y="3279"/>
              <a:ext cx="900" cy="6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60" name="Grafik 35" descr="Statics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25" y="2671"/>
              <a:ext cx="630" cy="5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61" name="Grafik 36" descr="Structure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2071"/>
              <a:ext cx="630" cy="5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62" name="Grafik 37" descr="Visualisation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85" y="3272"/>
              <a:ext cx="810" cy="5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pic>
          <p:nvPicPr>
            <p:cNvPr id="63" name="Grafik 38" descr="Facility Management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75" y="1266"/>
              <a:ext cx="908" cy="5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chemeClr val="bg1">
                  <a:lumMod val="50000"/>
                  <a:alpha val="65000"/>
                </a:schemeClr>
              </a:outerShdw>
            </a:effectLst>
          </p:spPr>
        </p:pic>
        <p:cxnSp>
          <p:nvCxnSpPr>
            <p:cNvPr id="64" name="Gerade Verbindung mit Pfeil 46"/>
            <p:cNvCxnSpPr>
              <a:endCxn id="75" idx="1"/>
            </p:cNvCxnSpPr>
            <p:nvPr/>
          </p:nvCxnSpPr>
          <p:spPr>
            <a:xfrm>
              <a:off x="1723" y="2425"/>
              <a:ext cx="590" cy="2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51"/>
            <p:cNvCxnSpPr/>
            <p:nvPr/>
          </p:nvCxnSpPr>
          <p:spPr>
            <a:xfrm>
              <a:off x="1909" y="1861"/>
              <a:ext cx="532" cy="312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52"/>
            <p:cNvCxnSpPr/>
            <p:nvPr/>
          </p:nvCxnSpPr>
          <p:spPr>
            <a:xfrm rot="16200000" flipH="1">
              <a:off x="2253" y="1678"/>
              <a:ext cx="695" cy="143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53"/>
            <p:cNvCxnSpPr/>
            <p:nvPr/>
          </p:nvCxnSpPr>
          <p:spPr>
            <a:xfrm rot="5400000">
              <a:off x="2652" y="1639"/>
              <a:ext cx="669" cy="195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54"/>
            <p:cNvCxnSpPr/>
            <p:nvPr/>
          </p:nvCxnSpPr>
          <p:spPr>
            <a:xfrm rot="10800000" flipV="1">
              <a:off x="3109" y="1831"/>
              <a:ext cx="537" cy="361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55"/>
            <p:cNvCxnSpPr/>
            <p:nvPr/>
          </p:nvCxnSpPr>
          <p:spPr>
            <a:xfrm rot="10800000" flipV="1">
              <a:off x="3236" y="2389"/>
              <a:ext cx="583" cy="24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mit Pfeil 56"/>
            <p:cNvCxnSpPr/>
            <p:nvPr/>
          </p:nvCxnSpPr>
          <p:spPr>
            <a:xfrm rot="10800000">
              <a:off x="3183" y="2611"/>
              <a:ext cx="593" cy="248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mit Pfeil 57"/>
            <p:cNvCxnSpPr/>
            <p:nvPr/>
          </p:nvCxnSpPr>
          <p:spPr>
            <a:xfrm rot="16200000" flipV="1">
              <a:off x="2948" y="2792"/>
              <a:ext cx="640" cy="487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mit Pfeil 58"/>
            <p:cNvCxnSpPr>
              <a:stCxn id="55" idx="0"/>
            </p:cNvCxnSpPr>
            <p:nvPr/>
          </p:nvCxnSpPr>
          <p:spPr>
            <a:xfrm rot="16200000" flipV="1">
              <a:off x="2431" y="3128"/>
              <a:ext cx="816" cy="37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mit Pfeil 59"/>
            <p:cNvCxnSpPr/>
            <p:nvPr/>
          </p:nvCxnSpPr>
          <p:spPr>
            <a:xfrm rot="5400000" flipH="1" flipV="1">
              <a:off x="2069" y="2875"/>
              <a:ext cx="640" cy="360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mit Pfeil 60"/>
            <p:cNvCxnSpPr/>
            <p:nvPr/>
          </p:nvCxnSpPr>
          <p:spPr>
            <a:xfrm flipV="1">
              <a:off x="1853" y="2637"/>
              <a:ext cx="578" cy="259"/>
            </a:xfrm>
            <a:prstGeom prst="straightConnector1">
              <a:avLst/>
            </a:prstGeom>
            <a:ln w="19050">
              <a:solidFill>
                <a:srgbClr val="A1A1A1"/>
              </a:solidFill>
              <a:headEnd type="none" w="med" len="sm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5" name="Picture 2" descr="C:\Users\Андрей\Downloads\Ap_Logo_RGB_white-bg_72dpi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94128" y="3677538"/>
            <a:ext cx="1518101" cy="520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2996952"/>
            <a:ext cx="88924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15266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kern="0" dirty="0" smtClean="0">
              <a:solidFill>
                <a:srgbClr val="15266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15266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i="1" kern="0" dirty="0" smtClean="0">
              <a:solidFill>
                <a:srgbClr val="15266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kern="0" dirty="0" smtClean="0">
                <a:latin typeface="+mj-lt"/>
                <a:ea typeface="+mj-ea"/>
                <a:cs typeface="+mj-cs"/>
              </a:rPr>
              <a:t>Возросший спрос среди индустриальных партнеров на выпускников, имеющих сформированную компетенцию умения работать с информационной моделью здания, поставил перед университетом задачи по более широкому внедрению </a:t>
            </a:r>
            <a:r>
              <a:rPr lang="en-US" sz="2400" i="1" kern="0" dirty="0" smtClean="0">
                <a:latin typeface="+mj-lt"/>
                <a:ea typeface="+mj-ea"/>
                <a:cs typeface="+mj-cs"/>
              </a:rPr>
              <a:t>BIM</a:t>
            </a:r>
            <a:r>
              <a:rPr lang="ru-RU" sz="2400" i="1" kern="0" dirty="0" smtClean="0">
                <a:latin typeface="+mj-lt"/>
                <a:ea typeface="+mj-ea"/>
                <a:cs typeface="+mj-cs"/>
              </a:rPr>
              <a:t>-технологий в строительстве и архитектуре.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i="1" kern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latin typeface="+mj-lt"/>
                <a:ea typeface="+mj-ea"/>
                <a:cs typeface="+mj-cs"/>
              </a:rPr>
              <a:t>ПРИМЕР: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kern="0" dirty="0" smtClean="0">
                <a:latin typeface="+mj-lt"/>
                <a:ea typeface="+mj-ea"/>
                <a:cs typeface="+mj-cs"/>
              </a:rPr>
              <a:t>создание лаборатории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BIM</a:t>
            </a:r>
            <a:r>
              <a:rPr lang="ru-RU" sz="2400" kern="0" dirty="0" smtClean="0">
                <a:latin typeface="+mj-lt"/>
                <a:ea typeface="+mj-ea"/>
                <a:cs typeface="+mj-cs"/>
              </a:rPr>
              <a:t>-проектирования в партнерстве с индустриальным партнером;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kern="0" dirty="0" smtClean="0">
                <a:latin typeface="+mj-lt"/>
                <a:ea typeface="+mj-ea"/>
                <a:cs typeface="+mj-cs"/>
              </a:rPr>
              <a:t>о</a:t>
            </a:r>
            <a:r>
              <a:rPr lang="ru-RU" sz="2400" kern="0" dirty="0" smtClean="0">
                <a:latin typeface="+mj-lt"/>
                <a:ea typeface="+mj-ea"/>
                <a:cs typeface="+mj-cs"/>
              </a:rPr>
              <a:t>бучение у представителей разработчиков программного обеспечения (углубленный курс);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kern="0" dirty="0" smtClean="0">
                <a:latin typeface="+mj-lt"/>
                <a:ea typeface="+mj-ea"/>
                <a:cs typeface="+mj-cs"/>
              </a:rPr>
              <a:t>выполнение реального проекта (по техническому заданию заказчика – индустриального партнера);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kern="0" dirty="0" smtClean="0">
                <a:latin typeface="+mj-lt"/>
                <a:ea typeface="+mj-ea"/>
                <a:cs typeface="+mj-cs"/>
              </a:rPr>
              <a:t>организация конкурса (по </a:t>
            </a:r>
            <a:r>
              <a:rPr lang="ru-RU" sz="2400" kern="0" dirty="0" smtClean="0">
                <a:latin typeface="+mj-lt"/>
                <a:ea typeface="+mj-ea"/>
                <a:cs typeface="+mj-cs"/>
              </a:rPr>
              <a:t>типу </a:t>
            </a:r>
            <a:r>
              <a:rPr lang="ru-RU" sz="2400" kern="0" dirty="0" err="1" smtClean="0">
                <a:latin typeface="+mj-lt"/>
                <a:ea typeface="+mj-ea"/>
                <a:cs typeface="+mj-cs"/>
              </a:rPr>
              <a:t>Хакатон</a:t>
            </a:r>
            <a:r>
              <a:rPr lang="ru-RU" sz="2400" kern="0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BIM</a:t>
            </a:r>
            <a:r>
              <a:rPr lang="ru-RU" sz="2400" kern="0" dirty="0" smtClean="0">
                <a:latin typeface="+mj-lt"/>
                <a:ea typeface="+mj-ea"/>
                <a:cs typeface="+mj-cs"/>
              </a:rPr>
              <a:t>-чемпионат и т.д.);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kern="0" dirty="0" smtClean="0">
                <a:latin typeface="+mj-lt"/>
                <a:ea typeface="+mj-ea"/>
                <a:cs typeface="+mj-cs"/>
              </a:rPr>
              <a:t>стажировки и трудоустройство выпускников.</a:t>
            </a:r>
            <a:endParaRPr lang="ru-RU" sz="2800" kern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15266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800" kern="0" dirty="0" smtClean="0">
              <a:solidFill>
                <a:srgbClr val="15266D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15266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15266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  <p:pic>
        <p:nvPicPr>
          <p:cNvPr id="1026" name="Picture 2" descr="C:\Users\Госуниверсит-УНПК\Desktop\2017-02-28 11-48-37 Скриншот экра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899090" cy="4941168"/>
          </a:xfrm>
          <a:prstGeom prst="rect">
            <a:avLst/>
          </a:prstGeom>
          <a:noFill/>
        </p:spPr>
      </p:pic>
      <p:pic>
        <p:nvPicPr>
          <p:cNvPr id="1027" name="Picture 3" descr="C:\Users\Госуниверсит-УНПК\Desktop\Безопасный гор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585" y="871538"/>
            <a:ext cx="4238415" cy="5986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908720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Проекты, реализуемые в соответствии с требованиями инициативы </a:t>
            </a:r>
            <a:r>
              <a:rPr lang="en-US" b="1" dirty="0" smtClean="0"/>
              <a:t>CDIO</a:t>
            </a:r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619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sign\Desktop\Презе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5260"/>
          </a:xfrm>
          <a:prstGeom prst="rect">
            <a:avLst/>
          </a:prstGeom>
          <a:noFill/>
        </p:spPr>
      </p:pic>
      <p:pic>
        <p:nvPicPr>
          <p:cNvPr id="2051" name="Picture 3" descr="C:\Users\Госуниверсит-УНПК\Desktop\2017-02-28 11-43-19 Скриншот экра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789212" cy="5400600"/>
          </a:xfrm>
          <a:prstGeom prst="rect">
            <a:avLst/>
          </a:prstGeom>
          <a:noFill/>
        </p:spPr>
      </p:pic>
      <p:pic>
        <p:nvPicPr>
          <p:cNvPr id="2052" name="Picture 4" descr="C:\Users\Госуниверсит-УНПК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980728"/>
            <a:ext cx="3312368" cy="2202207"/>
          </a:xfrm>
          <a:prstGeom prst="rect">
            <a:avLst/>
          </a:prstGeom>
          <a:noFill/>
        </p:spPr>
      </p:pic>
      <p:pic>
        <p:nvPicPr>
          <p:cNvPr id="2053" name="Picture 5" descr="C:\Users\Госуниверсит-УНПК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492896"/>
            <a:ext cx="3687305" cy="2074109"/>
          </a:xfrm>
          <a:prstGeom prst="rect">
            <a:avLst/>
          </a:prstGeom>
          <a:noFill/>
        </p:spPr>
      </p:pic>
      <p:pic>
        <p:nvPicPr>
          <p:cNvPr id="2054" name="Рисунок 6" descr="H:\2OBgrFNu-f8.jpg"/>
          <p:cNvPicPr>
            <a:picLocks noChangeAspect="1" noChangeArrowheads="1"/>
          </p:cNvPicPr>
          <p:nvPr/>
        </p:nvPicPr>
        <p:blipFill>
          <a:blip r:embed="rId6" cstate="print"/>
          <a:srcRect l="22594" r="31268" b="7458"/>
          <a:stretch>
            <a:fillRect/>
          </a:stretch>
        </p:blipFill>
        <p:spPr bwMode="auto">
          <a:xfrm>
            <a:off x="251520" y="980728"/>
            <a:ext cx="11334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7" descr="H:\5YekgT3qPD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9850" y="1412776"/>
            <a:ext cx="134414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Госуниверсит-УНПК\Desktop\2017-02-28 13-04-17 Скриншот экран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9976" y="4276623"/>
            <a:ext cx="3734024" cy="2581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19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281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</dc:creator>
  <cp:lastModifiedBy>Владимир</cp:lastModifiedBy>
  <cp:revision>105</cp:revision>
  <dcterms:created xsi:type="dcterms:W3CDTF">2016-03-22T14:37:38Z</dcterms:created>
  <dcterms:modified xsi:type="dcterms:W3CDTF">2019-03-13T05:07:24Z</dcterms:modified>
</cp:coreProperties>
</file>