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366" r:id="rId2"/>
    <p:sldId id="261" r:id="rId3"/>
    <p:sldId id="367" r:id="rId4"/>
    <p:sldId id="262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81" r:id="rId13"/>
    <p:sldId id="375" r:id="rId14"/>
    <p:sldId id="382" r:id="rId15"/>
    <p:sldId id="376" r:id="rId16"/>
    <p:sldId id="377" r:id="rId17"/>
    <p:sldId id="378" r:id="rId18"/>
    <p:sldId id="379" r:id="rId19"/>
    <p:sldId id="3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y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91" y="30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sb\Desktop\&#1057;&#1090;&#1072;&#1090;&#1080;&#1089;&#1090;&#1080;&#1082;&#1072;%20(&#1072;&#1082;&#1082;&#1088;&#1077;&#1076;&#1080;&#1090;&#1086;&#1074;&#1072;&#1085;&#1086;%20&#1054;&#1055;%20&#1085;&#1072;%2019.12.2018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370240462664515"/>
          <c:y val="7.7564517973544772E-2"/>
          <c:w val="0.44259003713986517"/>
          <c:h val="0.825629198689847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'по годам'!$A$3</c:f>
              <c:strCache>
                <c:ptCount val="1"/>
                <c:pt idx="0">
                  <c:v>ДС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'по годам'!$B$2:$Q$2</c:f>
              <c:strCache>
                <c:ptCount val="16"/>
                <c:pt idx="0">
                  <c:v>1995 – 2000 гг.</c:v>
                </c:pt>
                <c:pt idx="1">
                  <c:v>2001 – 2005 гг.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 г.</c:v>
                </c:pt>
                <c:pt idx="13">
                  <c:v>2017 г.</c:v>
                </c:pt>
                <c:pt idx="14">
                  <c:v>2018 г.</c:v>
                </c:pt>
                <c:pt idx="15">
                  <c:v>За все года</c:v>
                </c:pt>
              </c:strCache>
            </c:strRef>
          </c:cat>
          <c:val>
            <c:numRef>
              <c:f>'по годам'!$B$3:$Q$3</c:f>
              <c:numCache>
                <c:formatCode>General</c:formatCode>
                <c:ptCount val="16"/>
                <c:pt idx="0">
                  <c:v>34</c:v>
                </c:pt>
                <c:pt idx="1">
                  <c:v>21</c:v>
                </c:pt>
                <c:pt idx="2">
                  <c:v>6</c:v>
                </c:pt>
                <c:pt idx="3">
                  <c:v>12</c:v>
                </c:pt>
                <c:pt idx="4">
                  <c:v>10</c:v>
                </c:pt>
                <c:pt idx="5">
                  <c:v>9</c:v>
                </c:pt>
                <c:pt idx="6">
                  <c:v>6</c:v>
                </c:pt>
                <c:pt idx="7">
                  <c:v>1</c:v>
                </c:pt>
                <c:pt idx="8">
                  <c:v>6</c:v>
                </c:pt>
                <c:pt idx="9">
                  <c:v>2</c:v>
                </c:pt>
                <c:pt idx="10">
                  <c:v>4</c:v>
                </c:pt>
                <c:pt idx="11">
                  <c:v>7</c:v>
                </c:pt>
                <c:pt idx="13">
                  <c:v>4</c:v>
                </c:pt>
                <c:pt idx="15">
                  <c:v>122</c:v>
                </c:pt>
              </c:numCache>
            </c:numRef>
          </c:val>
        </c:ser>
        <c:ser>
          <c:idx val="1"/>
          <c:order val="1"/>
          <c:tx>
            <c:strRef>
              <c:f>'по годам'!$A$4</c:f>
              <c:strCache>
                <c:ptCount val="1"/>
                <c:pt idx="0">
                  <c:v>Б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'по годам'!$B$2:$Q$2</c:f>
              <c:strCache>
                <c:ptCount val="16"/>
                <c:pt idx="0">
                  <c:v>1995 – 2000 гг.</c:v>
                </c:pt>
                <c:pt idx="1">
                  <c:v>2001 – 2005 гг.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 г.</c:v>
                </c:pt>
                <c:pt idx="13">
                  <c:v>2017 г.</c:v>
                </c:pt>
                <c:pt idx="14">
                  <c:v>2018 г.</c:v>
                </c:pt>
                <c:pt idx="15">
                  <c:v>За все года</c:v>
                </c:pt>
              </c:strCache>
            </c:strRef>
          </c:cat>
          <c:val>
            <c:numRef>
              <c:f>'по годам'!$B$4:$Q$4</c:f>
              <c:numCache>
                <c:formatCode>General</c:formatCode>
                <c:ptCount val="16"/>
                <c:pt idx="1">
                  <c:v>17</c:v>
                </c:pt>
                <c:pt idx="3">
                  <c:v>1</c:v>
                </c:pt>
                <c:pt idx="4">
                  <c:v>4</c:v>
                </c:pt>
                <c:pt idx="6">
                  <c:v>18</c:v>
                </c:pt>
                <c:pt idx="7">
                  <c:v>29</c:v>
                </c:pt>
                <c:pt idx="8">
                  <c:v>26</c:v>
                </c:pt>
                <c:pt idx="9">
                  <c:v>9</c:v>
                </c:pt>
                <c:pt idx="10">
                  <c:v>25</c:v>
                </c:pt>
                <c:pt idx="11">
                  <c:v>21</c:v>
                </c:pt>
                <c:pt idx="12">
                  <c:v>16</c:v>
                </c:pt>
                <c:pt idx="13">
                  <c:v>17</c:v>
                </c:pt>
                <c:pt idx="14">
                  <c:v>13</c:v>
                </c:pt>
                <c:pt idx="15">
                  <c:v>196</c:v>
                </c:pt>
              </c:numCache>
            </c:numRef>
          </c:val>
        </c:ser>
        <c:ser>
          <c:idx val="2"/>
          <c:order val="2"/>
          <c:tx>
            <c:strRef>
              <c:f>'по годам'!$A$5</c:f>
              <c:strCache>
                <c:ptCount val="1"/>
                <c:pt idx="0">
                  <c:v>М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'по годам'!$B$2:$Q$2</c:f>
              <c:strCache>
                <c:ptCount val="16"/>
                <c:pt idx="0">
                  <c:v>1995 – 2000 гг.</c:v>
                </c:pt>
                <c:pt idx="1">
                  <c:v>2001 – 2005 гг.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 г.</c:v>
                </c:pt>
                <c:pt idx="13">
                  <c:v>2017 г.</c:v>
                </c:pt>
                <c:pt idx="14">
                  <c:v>2018 г.</c:v>
                </c:pt>
                <c:pt idx="15">
                  <c:v>За все года</c:v>
                </c:pt>
              </c:strCache>
            </c:strRef>
          </c:cat>
          <c:val>
            <c:numRef>
              <c:f>'по годам'!$B$5:$Q$5</c:f>
              <c:numCache>
                <c:formatCode>General</c:formatCode>
                <c:ptCount val="16"/>
                <c:pt idx="4">
                  <c:v>2</c:v>
                </c:pt>
                <c:pt idx="6">
                  <c:v>7</c:v>
                </c:pt>
                <c:pt idx="7">
                  <c:v>9</c:v>
                </c:pt>
                <c:pt idx="8">
                  <c:v>4</c:v>
                </c:pt>
                <c:pt idx="9">
                  <c:v>8</c:v>
                </c:pt>
                <c:pt idx="10">
                  <c:v>53</c:v>
                </c:pt>
                <c:pt idx="11">
                  <c:v>64</c:v>
                </c:pt>
                <c:pt idx="12">
                  <c:v>13</c:v>
                </c:pt>
                <c:pt idx="13">
                  <c:v>47</c:v>
                </c:pt>
                <c:pt idx="14">
                  <c:v>10</c:v>
                </c:pt>
                <c:pt idx="15">
                  <c:v>217</c:v>
                </c:pt>
              </c:numCache>
            </c:numRef>
          </c:val>
        </c:ser>
        <c:ser>
          <c:idx val="4"/>
          <c:order val="3"/>
          <c:tx>
            <c:strRef>
              <c:f>'по годам'!$A$6</c:f>
              <c:strCache>
                <c:ptCount val="1"/>
                <c:pt idx="0">
                  <c:v>СПО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 годам'!$B$2:$Q$2</c:f>
              <c:strCache>
                <c:ptCount val="16"/>
                <c:pt idx="0">
                  <c:v>1995 – 2000 гг.</c:v>
                </c:pt>
                <c:pt idx="1">
                  <c:v>2001 – 2005 гг.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 г.</c:v>
                </c:pt>
                <c:pt idx="13">
                  <c:v>2017 г.</c:v>
                </c:pt>
                <c:pt idx="14">
                  <c:v>2018 г.</c:v>
                </c:pt>
                <c:pt idx="15">
                  <c:v>За все года</c:v>
                </c:pt>
              </c:strCache>
            </c:strRef>
          </c:cat>
          <c:val>
            <c:numRef>
              <c:f>'по годам'!$B$6:$Q$6</c:f>
              <c:numCache>
                <c:formatCode>General</c:formatCode>
                <c:ptCount val="16"/>
                <c:pt idx="10">
                  <c:v>3</c:v>
                </c:pt>
                <c:pt idx="12">
                  <c:v>2</c:v>
                </c:pt>
                <c:pt idx="15">
                  <c:v>5</c:v>
                </c:pt>
              </c:numCache>
            </c:numRef>
          </c:val>
        </c:ser>
        <c:ser>
          <c:idx val="3"/>
          <c:order val="4"/>
          <c:tx>
            <c:strRef>
              <c:f>'по годам'!$A$7</c:f>
              <c:strCache>
                <c:ptCount val="1"/>
                <c:pt idx="0">
                  <c:v>Итого по программам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 годам'!$B$2:$Q$2</c:f>
              <c:strCache>
                <c:ptCount val="16"/>
                <c:pt idx="0">
                  <c:v>1995 – 2000 гг.</c:v>
                </c:pt>
                <c:pt idx="1">
                  <c:v>2001 – 2005 гг.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 г.</c:v>
                </c:pt>
                <c:pt idx="13">
                  <c:v>2017 г.</c:v>
                </c:pt>
                <c:pt idx="14">
                  <c:v>2018 г.</c:v>
                </c:pt>
                <c:pt idx="15">
                  <c:v>За все года</c:v>
                </c:pt>
              </c:strCache>
            </c:strRef>
          </c:cat>
          <c:val>
            <c:numRef>
              <c:f>'по годам'!$B$7:$Q$7</c:f>
              <c:numCache>
                <c:formatCode>General</c:formatCode>
                <c:ptCount val="16"/>
                <c:pt idx="0">
                  <c:v>34</c:v>
                </c:pt>
                <c:pt idx="1">
                  <c:v>38</c:v>
                </c:pt>
                <c:pt idx="2">
                  <c:v>6</c:v>
                </c:pt>
                <c:pt idx="3">
                  <c:v>13</c:v>
                </c:pt>
                <c:pt idx="4">
                  <c:v>16</c:v>
                </c:pt>
                <c:pt idx="5">
                  <c:v>9</c:v>
                </c:pt>
                <c:pt idx="6">
                  <c:v>31</c:v>
                </c:pt>
                <c:pt idx="7">
                  <c:v>39</c:v>
                </c:pt>
                <c:pt idx="8">
                  <c:v>36</c:v>
                </c:pt>
                <c:pt idx="9">
                  <c:v>19</c:v>
                </c:pt>
                <c:pt idx="10">
                  <c:v>85</c:v>
                </c:pt>
                <c:pt idx="11">
                  <c:v>92</c:v>
                </c:pt>
                <c:pt idx="12">
                  <c:v>31</c:v>
                </c:pt>
                <c:pt idx="13">
                  <c:v>68</c:v>
                </c:pt>
                <c:pt idx="14">
                  <c:v>23</c:v>
                </c:pt>
                <c:pt idx="15">
                  <c:v>540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583040"/>
        <c:axId val="42476096"/>
      </c:barChart>
      <c:catAx>
        <c:axId val="2583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476096"/>
        <c:crosses val="autoZero"/>
        <c:auto val="1"/>
        <c:lblAlgn val="ctr"/>
        <c:lblOffset val="100"/>
        <c:noMultiLvlLbl val="0"/>
      </c:catAx>
      <c:valAx>
        <c:axId val="4247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83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556215490944903"/>
          <c:y val="0.91524382823748129"/>
          <c:w val="0.42621567289813694"/>
          <c:h val="6.75325477042663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3-13T11:42:57.142" idx="1">
    <p:pos x="5443" y="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8FFE8-9BA4-4DA7-A6EB-B229F95A9EB7}" type="datetimeFigureOut">
              <a:rPr lang="ru-RU" smtClean="0"/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E92E3-C73A-4D84-880B-7FF86E62B5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825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E92E3-C73A-4D84-880B-7FF86E62B5F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573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E92E3-C73A-4D84-880B-7FF86E62B5F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573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98C-839C-484A-BE28-D1480B011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61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98C-839C-484A-BE28-D1480B011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76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98C-839C-484A-BE28-D1480B011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867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38187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24000" y="1295400"/>
            <a:ext cx="361950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95900" y="1295400"/>
            <a:ext cx="361950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1F36B-327E-422E-A8F1-3653D76965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347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98C-839C-484A-BE28-D1480B011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933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98C-839C-484A-BE28-D1480B011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88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98C-839C-484A-BE28-D1480B011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04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98C-839C-484A-BE28-D1480B011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75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98C-839C-484A-BE28-D1480B011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52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98C-839C-484A-BE28-D1480B011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2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98C-839C-484A-BE28-D1480B011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71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98C-839C-484A-BE28-D1480B011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34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0D98C-839C-484A-BE28-D1480B011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10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2"/>
          <p:cNvSpPr>
            <a:spLocks noChangeArrowheads="1"/>
          </p:cNvSpPr>
          <p:nvPr/>
        </p:nvSpPr>
        <p:spPr bwMode="auto">
          <a:xfrm>
            <a:off x="0" y="2285162"/>
            <a:ext cx="9144000" cy="226248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124" tIns="72562" rIns="145124" bIns="72562" anchor="ctr"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685360" y="2787999"/>
            <a:ext cx="7695170" cy="107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3" rIns="91426" bIns="45713"/>
          <a:lstStyle>
            <a:lvl1pPr defTabSz="576263"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6263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6263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6263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6263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626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626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626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626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000" b="1" dirty="0"/>
              <a:t>ПРОФЕССИОНАЛЬНО-ОБЩЕСТВЕННАЯ АККРЕДИТАЦИЯ ОБРАЗОВАТЕЛЬНЫХ ПРОГРАММ - КАК МЕХАНИЗМ ПОВЫШЕНИЯ (ОБЕСПЕЧЕНИЯ) КОНКУРЕНТОСПОСОБНОСТИ ВЫПУСКНИКОВ РОССИЙСКИХ ВУЗОВ</a:t>
            </a:r>
            <a:endParaRPr lang="ru-RU" sz="2000" dirty="0"/>
          </a:p>
        </p:txBody>
      </p:sp>
      <p:pic>
        <p:nvPicPr>
          <p:cNvPr id="2054" name="Picture 11" descr="C:\Users\lubamark\Documents\_дизайн\_Шаблоны презентаций\ТПУ_Карта стилизованная_CMYK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46294" b="50024"/>
          <a:stretch>
            <a:fillRect/>
          </a:stretch>
        </p:blipFill>
        <p:spPr bwMode="auto">
          <a:xfrm>
            <a:off x="5099877" y="287220"/>
            <a:ext cx="4044123" cy="199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5" name="Группа 8"/>
          <p:cNvGrpSpPr>
            <a:grpSpLocks/>
          </p:cNvGrpSpPr>
          <p:nvPr/>
        </p:nvGrpSpPr>
        <p:grpSpPr bwMode="auto">
          <a:xfrm>
            <a:off x="1098591" y="959919"/>
            <a:ext cx="3746798" cy="874256"/>
            <a:chOff x="543276" y="545242"/>
            <a:chExt cx="1816737" cy="422585"/>
          </a:xfrm>
        </p:grpSpPr>
        <p:sp>
          <p:nvSpPr>
            <p:cNvPr id="18" name="Freeform 37"/>
            <p:cNvSpPr>
              <a:spLocks noEditPoints="1"/>
            </p:cNvSpPr>
            <p:nvPr/>
          </p:nvSpPr>
          <p:spPr bwMode="auto">
            <a:xfrm>
              <a:off x="1038084" y="565945"/>
              <a:ext cx="1321929" cy="401882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aseline="-25000"/>
            </a:p>
          </p:txBody>
        </p:sp>
        <p:grpSp>
          <p:nvGrpSpPr>
            <p:cNvPr id="2057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20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1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aseline="-25000"/>
              </a:p>
            </p:txBody>
          </p:sp>
          <p:sp>
            <p:nvSpPr>
              <p:cNvPr id="2059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8 w 680"/>
                  <a:gd name="T1" fmla="*/ 0 h 441"/>
                  <a:gd name="T2" fmla="*/ 11 w 680"/>
                  <a:gd name="T3" fmla="*/ 0 h 441"/>
                  <a:gd name="T4" fmla="*/ 11 w 680"/>
                  <a:gd name="T5" fmla="*/ 3 h 441"/>
                  <a:gd name="T6" fmla="*/ 8 w 680"/>
                  <a:gd name="T7" fmla="*/ 3 h 441"/>
                  <a:gd name="T8" fmla="*/ 8 w 680"/>
                  <a:gd name="T9" fmla="*/ 0 h 441"/>
                  <a:gd name="T10" fmla="*/ 4 w 680"/>
                  <a:gd name="T11" fmla="*/ 0 h 441"/>
                  <a:gd name="T12" fmla="*/ 7 w 680"/>
                  <a:gd name="T13" fmla="*/ 0 h 441"/>
                  <a:gd name="T14" fmla="*/ 7 w 680"/>
                  <a:gd name="T15" fmla="*/ 6 h 441"/>
                  <a:gd name="T16" fmla="*/ 4 w 680"/>
                  <a:gd name="T17" fmla="*/ 6 h 441"/>
                  <a:gd name="T18" fmla="*/ 4 w 680"/>
                  <a:gd name="T19" fmla="*/ 0 h 441"/>
                  <a:gd name="T20" fmla="*/ 0 w 680"/>
                  <a:gd name="T21" fmla="*/ 0 h 441"/>
                  <a:gd name="T22" fmla="*/ 4 w 680"/>
                  <a:gd name="T23" fmla="*/ 0 h 441"/>
                  <a:gd name="T24" fmla="*/ 4 w 680"/>
                  <a:gd name="T25" fmla="*/ 3 h 441"/>
                  <a:gd name="T26" fmla="*/ 0 w 680"/>
                  <a:gd name="T27" fmla="*/ 3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792163" y="4668813"/>
            <a:ext cx="4824412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7598" tIns="28799" rIns="57598" bIns="28799"/>
          <a:lstStyle>
            <a:lvl1pPr defTabSz="57626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6263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6263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6263" eaLnBrk="0" hangingPunct="0">
              <a:spcBef>
                <a:spcPct val="20000"/>
              </a:spcBef>
              <a:buChar char="–"/>
              <a:defRPr sz="1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6263" eaLnBrk="0" hangingPunct="0">
              <a:spcBef>
                <a:spcPct val="20000"/>
              </a:spcBef>
              <a:buChar char="»"/>
              <a:defRPr sz="1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6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6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6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6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buFontTx/>
              <a:buNone/>
            </a:pPr>
            <a:endParaRPr lang="ru-RU" altLang="ru-RU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1"/>
          <p:cNvSpPr>
            <a:spLocks noChangeArrowheads="1"/>
          </p:cNvSpPr>
          <p:nvPr/>
        </p:nvSpPr>
        <p:spPr bwMode="auto">
          <a:xfrm>
            <a:off x="4211960" y="4949006"/>
            <a:ext cx="4584753" cy="163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err="1">
                <a:latin typeface="Arial" charset="0"/>
              </a:rPr>
              <a:t>Могильницкий</a:t>
            </a:r>
            <a:r>
              <a:rPr lang="ru-RU" altLang="ru-RU" sz="2000" b="1" dirty="0">
                <a:latin typeface="Arial" charset="0"/>
              </a:rPr>
              <a:t> Сергей Борисович,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latin typeface="Arial" charset="0"/>
              </a:rPr>
              <a:t>Доцент НИ ТПУ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charset="0"/>
              </a:rPr>
              <a:t>Е.Ю. Яткина, зам. директора АЦ АИОР 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altLang="ru-RU" sz="2000" b="1" dirty="0">
              <a:latin typeface="Arial" charset="0"/>
            </a:endParaRPr>
          </a:p>
        </p:txBody>
      </p:sp>
      <p:pic>
        <p:nvPicPr>
          <p:cNvPr id="13" name="Рисунок 3" descr="logo_aio_20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361" y="688975"/>
            <a:ext cx="8270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369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91680" y="2128291"/>
            <a:ext cx="7127875" cy="353295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фокусе профессионально-общественной аккредитации находится отдельная образовательная программа вуза. Система ПОА позволяет достаточно оперативно реагировать на изменения и проблемы в потребностях бизнеса и рынка труда и через систему своих критериев оценки качества ОП стимулировать развитие и совершенствование образования в соответствии с потребностями </a:t>
            </a:r>
            <a:r>
              <a:rPr lang="ru-RU" dirty="0" smtClean="0"/>
              <a:t>общества </a:t>
            </a:r>
            <a:endParaRPr lang="ru-RU" dirty="0"/>
          </a:p>
        </p:txBody>
      </p:sp>
      <p:sp>
        <p:nvSpPr>
          <p:cNvPr id="2200580" name="Rectangle 4"/>
          <p:cNvSpPr>
            <a:spLocks noChangeArrowheads="1"/>
          </p:cNvSpPr>
          <p:nvPr/>
        </p:nvSpPr>
        <p:spPr bwMode="auto">
          <a:xfrm>
            <a:off x="682153" y="44624"/>
            <a:ext cx="749024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kumimoji="1" sz="4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kumimoji="1" sz="4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kumimoji="1" sz="44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kumimoji="1" sz="4400">
                <a:solidFill>
                  <a:schemeClr val="tx1"/>
                </a:solidFill>
                <a:latin typeface="Tahom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</a:rPr>
              <a:t>Профессионально-общественная аккредитация (2)</a:t>
            </a:r>
            <a:endParaRPr lang="ru-RU" altLang="ru-RU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0"/>
            <a:ext cx="685359" cy="6056808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124" tIns="72562" rIns="145124" bIns="72562" anchor="ctr"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410712" y="6258366"/>
            <a:ext cx="1761271" cy="410675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0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8 w 680"/>
                  <a:gd name="T1" fmla="*/ 0 h 441"/>
                  <a:gd name="T2" fmla="*/ 11 w 680"/>
                  <a:gd name="T3" fmla="*/ 0 h 441"/>
                  <a:gd name="T4" fmla="*/ 11 w 680"/>
                  <a:gd name="T5" fmla="*/ 3 h 441"/>
                  <a:gd name="T6" fmla="*/ 8 w 680"/>
                  <a:gd name="T7" fmla="*/ 3 h 441"/>
                  <a:gd name="T8" fmla="*/ 8 w 680"/>
                  <a:gd name="T9" fmla="*/ 0 h 441"/>
                  <a:gd name="T10" fmla="*/ 4 w 680"/>
                  <a:gd name="T11" fmla="*/ 0 h 441"/>
                  <a:gd name="T12" fmla="*/ 7 w 680"/>
                  <a:gd name="T13" fmla="*/ 0 h 441"/>
                  <a:gd name="T14" fmla="*/ 7 w 680"/>
                  <a:gd name="T15" fmla="*/ 6 h 441"/>
                  <a:gd name="T16" fmla="*/ 4 w 680"/>
                  <a:gd name="T17" fmla="*/ 6 h 441"/>
                  <a:gd name="T18" fmla="*/ 4 w 680"/>
                  <a:gd name="T19" fmla="*/ 0 h 441"/>
                  <a:gd name="T20" fmla="*/ 0 w 680"/>
                  <a:gd name="T21" fmla="*/ 0 h 441"/>
                  <a:gd name="T22" fmla="*/ 4 w 680"/>
                  <a:gd name="T23" fmla="*/ 0 h 441"/>
                  <a:gd name="T24" fmla="*/ 4 w 680"/>
                  <a:gd name="T25" fmla="*/ 3 h 441"/>
                  <a:gd name="T26" fmla="*/ 0 w 680"/>
                  <a:gd name="T27" fmla="*/ 3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72448" y="6309320"/>
            <a:ext cx="432000" cy="360000"/>
          </a:xfrm>
          <a:solidFill>
            <a:schemeClr val="bg1">
              <a:lumMod val="65000"/>
            </a:schemeClr>
          </a:solidFill>
          <a:ln/>
        </p:spPr>
        <p:txBody>
          <a:bodyPr vert="horz" lIns="91440" tIns="45720" rIns="91440" bIns="45720" rtlCol="0" anchor="ctr"/>
          <a:lstStyle/>
          <a:p>
            <a:fld id="{41E1F36B-327E-422E-A8F1-3653D7696572}" type="slidenum">
              <a:rPr lang="ru-RU" altLang="ru-RU" sz="1400">
                <a:solidFill>
                  <a:schemeClr val="tx1"/>
                </a:solidFill>
              </a:rPr>
              <a:pPr/>
              <a:t>10</a:t>
            </a:fld>
            <a:endParaRPr lang="ru-RU" altLang="ru-RU" sz="1400" dirty="0">
              <a:solidFill>
                <a:schemeClr val="tx1"/>
              </a:solidFill>
            </a:endParaRPr>
          </a:p>
        </p:txBody>
      </p:sp>
      <p:pic>
        <p:nvPicPr>
          <p:cNvPr id="12" name="Рисунок 3" descr="logo_aio_200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6078"/>
            <a:ext cx="262399" cy="4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907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91680" y="2128291"/>
            <a:ext cx="7127875" cy="353295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Процедура и критерии аккредитации АИОР разработаны с учетом требований Федеральных государственных образовательных стандартов, профессиональных стандартов и согласованы с требованиями международных альянсов в области аккредитации, таких как </a:t>
            </a:r>
            <a:r>
              <a:rPr lang="ru-RU" dirty="0" err="1"/>
              <a:t>Washington</a:t>
            </a:r>
            <a:r>
              <a:rPr lang="ru-RU" dirty="0"/>
              <a:t> </a:t>
            </a:r>
            <a:r>
              <a:rPr lang="ru-RU" dirty="0" err="1"/>
              <a:t>Accord</a:t>
            </a:r>
            <a:r>
              <a:rPr lang="ru-RU" dirty="0"/>
              <a:t> (Вашингтонское соглашение), ENAEE (Европейская сеть по аккредитации в области инженерного образования) </a:t>
            </a:r>
          </a:p>
        </p:txBody>
      </p:sp>
      <p:sp>
        <p:nvSpPr>
          <p:cNvPr id="2200580" name="Rectangle 4"/>
          <p:cNvSpPr>
            <a:spLocks noChangeArrowheads="1"/>
          </p:cNvSpPr>
          <p:nvPr/>
        </p:nvSpPr>
        <p:spPr bwMode="auto">
          <a:xfrm>
            <a:off x="682153" y="44624"/>
            <a:ext cx="749024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kumimoji="1" sz="4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kumimoji="1" sz="4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kumimoji="1" sz="44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kumimoji="1" sz="4400">
                <a:solidFill>
                  <a:schemeClr val="tx1"/>
                </a:solidFill>
                <a:latin typeface="Tahom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</a:rPr>
              <a:t>Профессионально-общественная аккредитация (3)</a:t>
            </a:r>
            <a:endParaRPr lang="ru-RU" altLang="ru-RU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0"/>
            <a:ext cx="685359" cy="6056808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124" tIns="72562" rIns="145124" bIns="72562" anchor="ctr"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410712" y="6258366"/>
            <a:ext cx="1761271" cy="410675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0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8 w 680"/>
                  <a:gd name="T1" fmla="*/ 0 h 441"/>
                  <a:gd name="T2" fmla="*/ 11 w 680"/>
                  <a:gd name="T3" fmla="*/ 0 h 441"/>
                  <a:gd name="T4" fmla="*/ 11 w 680"/>
                  <a:gd name="T5" fmla="*/ 3 h 441"/>
                  <a:gd name="T6" fmla="*/ 8 w 680"/>
                  <a:gd name="T7" fmla="*/ 3 h 441"/>
                  <a:gd name="T8" fmla="*/ 8 w 680"/>
                  <a:gd name="T9" fmla="*/ 0 h 441"/>
                  <a:gd name="T10" fmla="*/ 4 w 680"/>
                  <a:gd name="T11" fmla="*/ 0 h 441"/>
                  <a:gd name="T12" fmla="*/ 7 w 680"/>
                  <a:gd name="T13" fmla="*/ 0 h 441"/>
                  <a:gd name="T14" fmla="*/ 7 w 680"/>
                  <a:gd name="T15" fmla="*/ 6 h 441"/>
                  <a:gd name="T16" fmla="*/ 4 w 680"/>
                  <a:gd name="T17" fmla="*/ 6 h 441"/>
                  <a:gd name="T18" fmla="*/ 4 w 680"/>
                  <a:gd name="T19" fmla="*/ 0 h 441"/>
                  <a:gd name="T20" fmla="*/ 0 w 680"/>
                  <a:gd name="T21" fmla="*/ 0 h 441"/>
                  <a:gd name="T22" fmla="*/ 4 w 680"/>
                  <a:gd name="T23" fmla="*/ 0 h 441"/>
                  <a:gd name="T24" fmla="*/ 4 w 680"/>
                  <a:gd name="T25" fmla="*/ 3 h 441"/>
                  <a:gd name="T26" fmla="*/ 0 w 680"/>
                  <a:gd name="T27" fmla="*/ 3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72448" y="6309320"/>
            <a:ext cx="432000" cy="360000"/>
          </a:xfrm>
          <a:solidFill>
            <a:schemeClr val="bg1">
              <a:lumMod val="65000"/>
            </a:schemeClr>
          </a:solidFill>
          <a:ln/>
        </p:spPr>
        <p:txBody>
          <a:bodyPr vert="horz" lIns="91440" tIns="45720" rIns="91440" bIns="45720" rtlCol="0" anchor="ctr"/>
          <a:lstStyle/>
          <a:p>
            <a:fld id="{41E1F36B-327E-422E-A8F1-3653D7696572}" type="slidenum">
              <a:rPr lang="ru-RU" altLang="ru-RU" sz="1400">
                <a:solidFill>
                  <a:schemeClr val="tx1"/>
                </a:solidFill>
              </a:rPr>
              <a:pPr/>
              <a:t>11</a:t>
            </a:fld>
            <a:endParaRPr lang="ru-RU" altLang="ru-RU" sz="1400" dirty="0">
              <a:solidFill>
                <a:schemeClr val="tx1"/>
              </a:solidFill>
            </a:endParaRPr>
          </a:p>
        </p:txBody>
      </p:sp>
      <p:pic>
        <p:nvPicPr>
          <p:cNvPr id="12" name="Рисунок 3" descr="logo_aio_200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6078"/>
            <a:ext cx="262399" cy="4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554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91680" y="2128291"/>
            <a:ext cx="7127875" cy="353295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Процедура и критерии аккредитации АИОР разработаны с учетом требований Федеральных государственных образовательных стандартов, профессиональных стандартов и согласованы с требованиями международных альянсов в области аккредитации, таких как </a:t>
            </a:r>
            <a:r>
              <a:rPr lang="ru-RU" dirty="0" err="1"/>
              <a:t>Washington</a:t>
            </a:r>
            <a:r>
              <a:rPr lang="ru-RU" dirty="0"/>
              <a:t> </a:t>
            </a:r>
            <a:r>
              <a:rPr lang="ru-RU" dirty="0" err="1"/>
              <a:t>Accord</a:t>
            </a:r>
            <a:r>
              <a:rPr lang="ru-RU" dirty="0"/>
              <a:t> (Вашингтонское соглашение), ENAEE (Европейская сеть по аккредитации в области инженерного образования) </a:t>
            </a:r>
          </a:p>
        </p:txBody>
      </p:sp>
      <p:sp>
        <p:nvSpPr>
          <p:cNvPr id="2200580" name="Rectangle 4"/>
          <p:cNvSpPr>
            <a:spLocks noChangeArrowheads="1"/>
          </p:cNvSpPr>
          <p:nvPr/>
        </p:nvSpPr>
        <p:spPr bwMode="auto">
          <a:xfrm>
            <a:off x="682153" y="44624"/>
            <a:ext cx="749024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kumimoji="1" sz="4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kumimoji="1" sz="4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kumimoji="1" sz="44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kumimoji="1" sz="4400">
                <a:solidFill>
                  <a:schemeClr val="tx1"/>
                </a:solidFill>
                <a:latin typeface="Tahom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</a:rPr>
              <a:t>Профессионально-общественная аккредитация (результаты)</a:t>
            </a:r>
            <a:endParaRPr lang="ru-RU" altLang="ru-RU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0"/>
            <a:ext cx="685359" cy="6056808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124" tIns="72562" rIns="145124" bIns="72562" anchor="ctr"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410712" y="6258366"/>
            <a:ext cx="1761271" cy="410675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0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8 w 680"/>
                  <a:gd name="T1" fmla="*/ 0 h 441"/>
                  <a:gd name="T2" fmla="*/ 11 w 680"/>
                  <a:gd name="T3" fmla="*/ 0 h 441"/>
                  <a:gd name="T4" fmla="*/ 11 w 680"/>
                  <a:gd name="T5" fmla="*/ 3 h 441"/>
                  <a:gd name="T6" fmla="*/ 8 w 680"/>
                  <a:gd name="T7" fmla="*/ 3 h 441"/>
                  <a:gd name="T8" fmla="*/ 8 w 680"/>
                  <a:gd name="T9" fmla="*/ 0 h 441"/>
                  <a:gd name="T10" fmla="*/ 4 w 680"/>
                  <a:gd name="T11" fmla="*/ 0 h 441"/>
                  <a:gd name="T12" fmla="*/ 7 w 680"/>
                  <a:gd name="T13" fmla="*/ 0 h 441"/>
                  <a:gd name="T14" fmla="*/ 7 w 680"/>
                  <a:gd name="T15" fmla="*/ 6 h 441"/>
                  <a:gd name="T16" fmla="*/ 4 w 680"/>
                  <a:gd name="T17" fmla="*/ 6 h 441"/>
                  <a:gd name="T18" fmla="*/ 4 w 680"/>
                  <a:gd name="T19" fmla="*/ 0 h 441"/>
                  <a:gd name="T20" fmla="*/ 0 w 680"/>
                  <a:gd name="T21" fmla="*/ 0 h 441"/>
                  <a:gd name="T22" fmla="*/ 4 w 680"/>
                  <a:gd name="T23" fmla="*/ 0 h 441"/>
                  <a:gd name="T24" fmla="*/ 4 w 680"/>
                  <a:gd name="T25" fmla="*/ 3 h 441"/>
                  <a:gd name="T26" fmla="*/ 0 w 680"/>
                  <a:gd name="T27" fmla="*/ 3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72448" y="6309320"/>
            <a:ext cx="432000" cy="360000"/>
          </a:xfrm>
          <a:solidFill>
            <a:schemeClr val="bg1">
              <a:lumMod val="65000"/>
            </a:schemeClr>
          </a:solidFill>
          <a:ln/>
        </p:spPr>
        <p:txBody>
          <a:bodyPr vert="horz" lIns="91440" tIns="45720" rIns="91440" bIns="45720" rtlCol="0" anchor="ctr"/>
          <a:lstStyle/>
          <a:p>
            <a:fld id="{41E1F36B-327E-422E-A8F1-3653D7696572}" type="slidenum">
              <a:rPr lang="ru-RU" altLang="ru-RU" sz="1400">
                <a:solidFill>
                  <a:schemeClr val="tx1"/>
                </a:solidFill>
              </a:rPr>
              <a:pPr/>
              <a:t>12</a:t>
            </a:fld>
            <a:endParaRPr lang="ru-RU" altLang="ru-RU" sz="1400" dirty="0">
              <a:solidFill>
                <a:schemeClr val="tx1"/>
              </a:solidFill>
            </a:endParaRPr>
          </a:p>
        </p:txBody>
      </p:sp>
      <p:pic>
        <p:nvPicPr>
          <p:cNvPr id="12" name="Рисунок 3" descr="logo_aio_200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6078"/>
            <a:ext cx="262399" cy="4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0116210"/>
              </p:ext>
            </p:extLst>
          </p:nvPr>
        </p:nvGraphicFramePr>
        <p:xfrm>
          <a:off x="605668" y="1412776"/>
          <a:ext cx="8205520" cy="4322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4798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91680" y="2128291"/>
            <a:ext cx="7127875" cy="353295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«Элитные» вузы, которым по большому счету не требуется подтверждение качества их образовательных программ, но при этом они занимают лидирующие позиции в национальных рейтингах и имеют хорошую репутацию в международных кругах.</a:t>
            </a:r>
          </a:p>
          <a:p>
            <a:r>
              <a:rPr lang="ru-RU" dirty="0"/>
              <a:t>К таким вузам относятся, например, МГУ имени М.В. Ломоносова, НИЯУ МИФИ, МГТУ им. Н. Э. Баумана, СПбГУ.</a:t>
            </a:r>
          </a:p>
        </p:txBody>
      </p:sp>
      <p:sp>
        <p:nvSpPr>
          <p:cNvPr id="2200580" name="Rectangle 4"/>
          <p:cNvSpPr>
            <a:spLocks noChangeArrowheads="1"/>
          </p:cNvSpPr>
          <p:nvPr/>
        </p:nvSpPr>
        <p:spPr bwMode="auto">
          <a:xfrm>
            <a:off x="682153" y="44624"/>
            <a:ext cx="749024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kumimoji="1" sz="4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kumimoji="1" sz="4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kumimoji="1" sz="44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kumimoji="1" sz="4400">
                <a:solidFill>
                  <a:schemeClr val="tx1"/>
                </a:solidFill>
                <a:latin typeface="Tahom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</a:rPr>
              <a:t>Рейтинги (1)</a:t>
            </a:r>
            <a:endParaRPr lang="ru-RU" altLang="ru-RU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0"/>
            <a:ext cx="685359" cy="6056808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124" tIns="72562" rIns="145124" bIns="72562" anchor="ctr"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410712" y="6258366"/>
            <a:ext cx="1761271" cy="410675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0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8 w 680"/>
                  <a:gd name="T1" fmla="*/ 0 h 441"/>
                  <a:gd name="T2" fmla="*/ 11 w 680"/>
                  <a:gd name="T3" fmla="*/ 0 h 441"/>
                  <a:gd name="T4" fmla="*/ 11 w 680"/>
                  <a:gd name="T5" fmla="*/ 3 h 441"/>
                  <a:gd name="T6" fmla="*/ 8 w 680"/>
                  <a:gd name="T7" fmla="*/ 3 h 441"/>
                  <a:gd name="T8" fmla="*/ 8 w 680"/>
                  <a:gd name="T9" fmla="*/ 0 h 441"/>
                  <a:gd name="T10" fmla="*/ 4 w 680"/>
                  <a:gd name="T11" fmla="*/ 0 h 441"/>
                  <a:gd name="T12" fmla="*/ 7 w 680"/>
                  <a:gd name="T13" fmla="*/ 0 h 441"/>
                  <a:gd name="T14" fmla="*/ 7 w 680"/>
                  <a:gd name="T15" fmla="*/ 6 h 441"/>
                  <a:gd name="T16" fmla="*/ 4 w 680"/>
                  <a:gd name="T17" fmla="*/ 6 h 441"/>
                  <a:gd name="T18" fmla="*/ 4 w 680"/>
                  <a:gd name="T19" fmla="*/ 0 h 441"/>
                  <a:gd name="T20" fmla="*/ 0 w 680"/>
                  <a:gd name="T21" fmla="*/ 0 h 441"/>
                  <a:gd name="T22" fmla="*/ 4 w 680"/>
                  <a:gd name="T23" fmla="*/ 0 h 441"/>
                  <a:gd name="T24" fmla="*/ 4 w 680"/>
                  <a:gd name="T25" fmla="*/ 3 h 441"/>
                  <a:gd name="T26" fmla="*/ 0 w 680"/>
                  <a:gd name="T27" fmla="*/ 3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72448" y="6309320"/>
            <a:ext cx="432000" cy="360000"/>
          </a:xfrm>
          <a:solidFill>
            <a:schemeClr val="bg1">
              <a:lumMod val="65000"/>
            </a:schemeClr>
          </a:solidFill>
          <a:ln/>
        </p:spPr>
        <p:txBody>
          <a:bodyPr vert="horz" lIns="91440" tIns="45720" rIns="91440" bIns="45720" rtlCol="0" anchor="ctr"/>
          <a:lstStyle/>
          <a:p>
            <a:fld id="{41E1F36B-327E-422E-A8F1-3653D7696572}" type="slidenum">
              <a:rPr lang="ru-RU" altLang="ru-RU" sz="1400">
                <a:solidFill>
                  <a:schemeClr val="tx1"/>
                </a:solidFill>
              </a:rPr>
              <a:pPr/>
              <a:t>13</a:t>
            </a:fld>
            <a:endParaRPr lang="ru-RU" altLang="ru-RU" sz="1400" dirty="0">
              <a:solidFill>
                <a:schemeClr val="tx1"/>
              </a:solidFill>
            </a:endParaRPr>
          </a:p>
        </p:txBody>
      </p:sp>
      <p:pic>
        <p:nvPicPr>
          <p:cNvPr id="12" name="Рисунок 3" descr="logo_aio_200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6078"/>
            <a:ext cx="262399" cy="4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062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91680" y="2128291"/>
            <a:ext cx="7127875" cy="353295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Вузы</a:t>
            </a:r>
            <a:r>
              <a:rPr lang="ru-RU" dirty="0"/>
              <a:t>, которые всеми силами стремятся доказать свое лидирующее положение в научно-образовательном сообществе, активно аккредитуют свои программы, участвуют в различных национальных рейтингах и федеральных программах (проекты «5-100», «Кадры для регионов», «Вузы как центры пространства создания инноваций» и прочие). </a:t>
            </a:r>
          </a:p>
          <a:p>
            <a:r>
              <a:rPr lang="ru-RU" dirty="0"/>
              <a:t>К таким вузам можно отнести НИ ТПУ, НИТУ </a:t>
            </a:r>
            <a:r>
              <a:rPr lang="ru-RU" dirty="0" err="1"/>
              <a:t>МИСиС</a:t>
            </a:r>
            <a:r>
              <a:rPr lang="ru-RU" dirty="0"/>
              <a:t>, НИУ ВШЭ. На примере этих вузов попробуем соотнести долю аккредитованных образовательных программ с занимаемым положением в различных рейтингах.</a:t>
            </a:r>
          </a:p>
        </p:txBody>
      </p:sp>
      <p:sp>
        <p:nvSpPr>
          <p:cNvPr id="2200580" name="Rectangle 4"/>
          <p:cNvSpPr>
            <a:spLocks noChangeArrowheads="1"/>
          </p:cNvSpPr>
          <p:nvPr/>
        </p:nvSpPr>
        <p:spPr bwMode="auto">
          <a:xfrm>
            <a:off x="682153" y="44624"/>
            <a:ext cx="749024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kumimoji="1" sz="4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kumimoji="1" sz="4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kumimoji="1" sz="44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kumimoji="1" sz="4400">
                <a:solidFill>
                  <a:schemeClr val="tx1"/>
                </a:solidFill>
                <a:latin typeface="Tahom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</a:rPr>
              <a:t>Рейтинги (2)</a:t>
            </a:r>
            <a:endParaRPr lang="ru-RU" altLang="ru-RU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0"/>
            <a:ext cx="685359" cy="6056808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124" tIns="72562" rIns="145124" bIns="72562" anchor="ctr"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410712" y="6258366"/>
            <a:ext cx="1761271" cy="410675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0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8 w 680"/>
                  <a:gd name="T1" fmla="*/ 0 h 441"/>
                  <a:gd name="T2" fmla="*/ 11 w 680"/>
                  <a:gd name="T3" fmla="*/ 0 h 441"/>
                  <a:gd name="T4" fmla="*/ 11 w 680"/>
                  <a:gd name="T5" fmla="*/ 3 h 441"/>
                  <a:gd name="T6" fmla="*/ 8 w 680"/>
                  <a:gd name="T7" fmla="*/ 3 h 441"/>
                  <a:gd name="T8" fmla="*/ 8 w 680"/>
                  <a:gd name="T9" fmla="*/ 0 h 441"/>
                  <a:gd name="T10" fmla="*/ 4 w 680"/>
                  <a:gd name="T11" fmla="*/ 0 h 441"/>
                  <a:gd name="T12" fmla="*/ 7 w 680"/>
                  <a:gd name="T13" fmla="*/ 0 h 441"/>
                  <a:gd name="T14" fmla="*/ 7 w 680"/>
                  <a:gd name="T15" fmla="*/ 6 h 441"/>
                  <a:gd name="T16" fmla="*/ 4 w 680"/>
                  <a:gd name="T17" fmla="*/ 6 h 441"/>
                  <a:gd name="T18" fmla="*/ 4 w 680"/>
                  <a:gd name="T19" fmla="*/ 0 h 441"/>
                  <a:gd name="T20" fmla="*/ 0 w 680"/>
                  <a:gd name="T21" fmla="*/ 0 h 441"/>
                  <a:gd name="T22" fmla="*/ 4 w 680"/>
                  <a:gd name="T23" fmla="*/ 0 h 441"/>
                  <a:gd name="T24" fmla="*/ 4 w 680"/>
                  <a:gd name="T25" fmla="*/ 3 h 441"/>
                  <a:gd name="T26" fmla="*/ 0 w 680"/>
                  <a:gd name="T27" fmla="*/ 3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72448" y="6309320"/>
            <a:ext cx="432000" cy="360000"/>
          </a:xfrm>
          <a:solidFill>
            <a:schemeClr val="bg1">
              <a:lumMod val="65000"/>
            </a:schemeClr>
          </a:solidFill>
          <a:ln/>
        </p:spPr>
        <p:txBody>
          <a:bodyPr vert="horz" lIns="91440" tIns="45720" rIns="91440" bIns="45720" rtlCol="0" anchor="ctr"/>
          <a:lstStyle/>
          <a:p>
            <a:fld id="{41E1F36B-327E-422E-A8F1-3653D7696572}" type="slidenum">
              <a:rPr lang="ru-RU" altLang="ru-RU" sz="1400">
                <a:solidFill>
                  <a:schemeClr val="tx1"/>
                </a:solidFill>
              </a:rPr>
              <a:pPr/>
              <a:t>14</a:t>
            </a:fld>
            <a:endParaRPr lang="ru-RU" altLang="ru-RU" sz="1400" dirty="0">
              <a:solidFill>
                <a:schemeClr val="tx1"/>
              </a:solidFill>
            </a:endParaRPr>
          </a:p>
        </p:txBody>
      </p:sp>
      <p:pic>
        <p:nvPicPr>
          <p:cNvPr id="12" name="Рисунок 3" descr="logo_aio_200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6078"/>
            <a:ext cx="262399" cy="4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33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91680" y="2128291"/>
            <a:ext cx="7127875" cy="3532957"/>
          </a:xfrm>
        </p:spPr>
        <p:txBody>
          <a:bodyPr>
            <a:normAutofit/>
          </a:bodyPr>
          <a:lstStyle/>
          <a:p>
            <a:r>
              <a:rPr lang="ru-RU" dirty="0"/>
              <a:t>группа вузов, характеризующихся пассивным отношением к занимаемому положению и не особо стремящихся к участию в государственных программах и представлению в рейтингах.</a:t>
            </a:r>
          </a:p>
          <a:p>
            <a:endParaRPr lang="ru-RU" dirty="0"/>
          </a:p>
        </p:txBody>
      </p:sp>
      <p:sp>
        <p:nvSpPr>
          <p:cNvPr id="2200580" name="Rectangle 4"/>
          <p:cNvSpPr>
            <a:spLocks noChangeArrowheads="1"/>
          </p:cNvSpPr>
          <p:nvPr/>
        </p:nvSpPr>
        <p:spPr bwMode="auto">
          <a:xfrm>
            <a:off x="682153" y="44624"/>
            <a:ext cx="749024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kumimoji="1" sz="4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kumimoji="1" sz="4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kumimoji="1" sz="44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kumimoji="1" sz="4400">
                <a:solidFill>
                  <a:schemeClr val="tx1"/>
                </a:solidFill>
                <a:latin typeface="Tahom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</a:rPr>
              <a:t>Рейтинги (3)</a:t>
            </a:r>
            <a:endParaRPr lang="ru-RU" altLang="ru-RU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0"/>
            <a:ext cx="685359" cy="6056808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124" tIns="72562" rIns="145124" bIns="72562" anchor="ctr"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410712" y="6258366"/>
            <a:ext cx="1761271" cy="410675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0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8 w 680"/>
                  <a:gd name="T1" fmla="*/ 0 h 441"/>
                  <a:gd name="T2" fmla="*/ 11 w 680"/>
                  <a:gd name="T3" fmla="*/ 0 h 441"/>
                  <a:gd name="T4" fmla="*/ 11 w 680"/>
                  <a:gd name="T5" fmla="*/ 3 h 441"/>
                  <a:gd name="T6" fmla="*/ 8 w 680"/>
                  <a:gd name="T7" fmla="*/ 3 h 441"/>
                  <a:gd name="T8" fmla="*/ 8 w 680"/>
                  <a:gd name="T9" fmla="*/ 0 h 441"/>
                  <a:gd name="T10" fmla="*/ 4 w 680"/>
                  <a:gd name="T11" fmla="*/ 0 h 441"/>
                  <a:gd name="T12" fmla="*/ 7 w 680"/>
                  <a:gd name="T13" fmla="*/ 0 h 441"/>
                  <a:gd name="T14" fmla="*/ 7 w 680"/>
                  <a:gd name="T15" fmla="*/ 6 h 441"/>
                  <a:gd name="T16" fmla="*/ 4 w 680"/>
                  <a:gd name="T17" fmla="*/ 6 h 441"/>
                  <a:gd name="T18" fmla="*/ 4 w 680"/>
                  <a:gd name="T19" fmla="*/ 0 h 441"/>
                  <a:gd name="T20" fmla="*/ 0 w 680"/>
                  <a:gd name="T21" fmla="*/ 0 h 441"/>
                  <a:gd name="T22" fmla="*/ 4 w 680"/>
                  <a:gd name="T23" fmla="*/ 0 h 441"/>
                  <a:gd name="T24" fmla="*/ 4 w 680"/>
                  <a:gd name="T25" fmla="*/ 3 h 441"/>
                  <a:gd name="T26" fmla="*/ 0 w 680"/>
                  <a:gd name="T27" fmla="*/ 3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72448" y="6309320"/>
            <a:ext cx="432000" cy="360000"/>
          </a:xfrm>
          <a:solidFill>
            <a:schemeClr val="bg1">
              <a:lumMod val="65000"/>
            </a:schemeClr>
          </a:solidFill>
          <a:ln/>
        </p:spPr>
        <p:txBody>
          <a:bodyPr vert="horz" lIns="91440" tIns="45720" rIns="91440" bIns="45720" rtlCol="0" anchor="ctr"/>
          <a:lstStyle/>
          <a:p>
            <a:fld id="{41E1F36B-327E-422E-A8F1-3653D7696572}" type="slidenum">
              <a:rPr lang="ru-RU" altLang="ru-RU" sz="1400">
                <a:solidFill>
                  <a:schemeClr val="tx1"/>
                </a:solidFill>
              </a:rPr>
              <a:pPr/>
              <a:t>15</a:t>
            </a:fld>
            <a:endParaRPr lang="ru-RU" altLang="ru-RU" sz="1400" dirty="0">
              <a:solidFill>
                <a:schemeClr val="tx1"/>
              </a:solidFill>
            </a:endParaRPr>
          </a:p>
        </p:txBody>
      </p:sp>
      <p:pic>
        <p:nvPicPr>
          <p:cNvPr id="12" name="Рисунок 3" descr="logo_aio_200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6078"/>
            <a:ext cx="262399" cy="4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027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91680" y="2128291"/>
            <a:ext cx="7127875" cy="353295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Проведенный анализ показывает, что прямой зависимости между прохождением процедуры ПОА и позицией вуза в национальных рейтингах не наблюдается. Однако этот вопрос требует более тщательной проработки и дальнейшего исследования, поскольку нельзя однозначно оценить влияние этого фактора. Ведь ПОА имеет важное значение для вузов, заинтересованных в привлечении иностранных студентов, а также реализующих совместные программы и программы двойных дипломов.</a:t>
            </a:r>
          </a:p>
          <a:p>
            <a:endParaRPr lang="ru-RU" dirty="0"/>
          </a:p>
        </p:txBody>
      </p:sp>
      <p:sp>
        <p:nvSpPr>
          <p:cNvPr id="2200580" name="Rectangle 4"/>
          <p:cNvSpPr>
            <a:spLocks noChangeArrowheads="1"/>
          </p:cNvSpPr>
          <p:nvPr/>
        </p:nvSpPr>
        <p:spPr bwMode="auto">
          <a:xfrm>
            <a:off x="682153" y="44624"/>
            <a:ext cx="749024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kumimoji="1" sz="4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kumimoji="1" sz="4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kumimoji="1" sz="44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kumimoji="1" sz="4400">
                <a:solidFill>
                  <a:schemeClr val="tx1"/>
                </a:solidFill>
                <a:latin typeface="Tahom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</a:rPr>
              <a:t>Рейтинги (4)</a:t>
            </a:r>
            <a:endParaRPr lang="ru-RU" altLang="ru-RU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0"/>
            <a:ext cx="685359" cy="6056808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124" tIns="72562" rIns="145124" bIns="72562" anchor="ctr"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410712" y="6258366"/>
            <a:ext cx="1761271" cy="410675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0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8 w 680"/>
                  <a:gd name="T1" fmla="*/ 0 h 441"/>
                  <a:gd name="T2" fmla="*/ 11 w 680"/>
                  <a:gd name="T3" fmla="*/ 0 h 441"/>
                  <a:gd name="T4" fmla="*/ 11 w 680"/>
                  <a:gd name="T5" fmla="*/ 3 h 441"/>
                  <a:gd name="T6" fmla="*/ 8 w 680"/>
                  <a:gd name="T7" fmla="*/ 3 h 441"/>
                  <a:gd name="T8" fmla="*/ 8 w 680"/>
                  <a:gd name="T9" fmla="*/ 0 h 441"/>
                  <a:gd name="T10" fmla="*/ 4 w 680"/>
                  <a:gd name="T11" fmla="*/ 0 h 441"/>
                  <a:gd name="T12" fmla="*/ 7 w 680"/>
                  <a:gd name="T13" fmla="*/ 0 h 441"/>
                  <a:gd name="T14" fmla="*/ 7 w 680"/>
                  <a:gd name="T15" fmla="*/ 6 h 441"/>
                  <a:gd name="T16" fmla="*/ 4 w 680"/>
                  <a:gd name="T17" fmla="*/ 6 h 441"/>
                  <a:gd name="T18" fmla="*/ 4 w 680"/>
                  <a:gd name="T19" fmla="*/ 0 h 441"/>
                  <a:gd name="T20" fmla="*/ 0 w 680"/>
                  <a:gd name="T21" fmla="*/ 0 h 441"/>
                  <a:gd name="T22" fmla="*/ 4 w 680"/>
                  <a:gd name="T23" fmla="*/ 0 h 441"/>
                  <a:gd name="T24" fmla="*/ 4 w 680"/>
                  <a:gd name="T25" fmla="*/ 3 h 441"/>
                  <a:gd name="T26" fmla="*/ 0 w 680"/>
                  <a:gd name="T27" fmla="*/ 3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72448" y="6309320"/>
            <a:ext cx="432000" cy="360000"/>
          </a:xfrm>
          <a:solidFill>
            <a:schemeClr val="bg1">
              <a:lumMod val="65000"/>
            </a:schemeClr>
          </a:solidFill>
          <a:ln/>
        </p:spPr>
        <p:txBody>
          <a:bodyPr vert="horz" lIns="91440" tIns="45720" rIns="91440" bIns="45720" rtlCol="0" anchor="ctr"/>
          <a:lstStyle/>
          <a:p>
            <a:fld id="{41E1F36B-327E-422E-A8F1-3653D7696572}" type="slidenum">
              <a:rPr lang="ru-RU" altLang="ru-RU" sz="1400">
                <a:solidFill>
                  <a:schemeClr val="tx1"/>
                </a:solidFill>
              </a:rPr>
              <a:pPr/>
              <a:t>16</a:t>
            </a:fld>
            <a:endParaRPr lang="ru-RU" altLang="ru-RU" sz="1400" dirty="0">
              <a:solidFill>
                <a:schemeClr val="tx1"/>
              </a:solidFill>
            </a:endParaRPr>
          </a:p>
        </p:txBody>
      </p:sp>
      <p:pic>
        <p:nvPicPr>
          <p:cNvPr id="12" name="Рисунок 3" descr="logo_aio_200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6078"/>
            <a:ext cx="262399" cy="4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126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91680" y="2128291"/>
            <a:ext cx="7127875" cy="353295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Проведенный анализ показывает, что прямой зависимости между прохождением процедуры ПОА и позицией вуза в национальных рейтингах не наблюдается. Однако этот вопрос требует более тщательной проработки и дальнейшего исследования, поскольку нельзя однозначно оценить влияние этого фактора. Ведь ПОА имеет важное значение для вузов, заинтересованных в привлечении иностранных студентов, а также реализующих совместные программы и программы двойных дипломов.</a:t>
            </a:r>
          </a:p>
          <a:p>
            <a:endParaRPr lang="ru-RU" dirty="0"/>
          </a:p>
        </p:txBody>
      </p:sp>
      <p:sp>
        <p:nvSpPr>
          <p:cNvPr id="2200580" name="Rectangle 4"/>
          <p:cNvSpPr>
            <a:spLocks noChangeArrowheads="1"/>
          </p:cNvSpPr>
          <p:nvPr/>
        </p:nvSpPr>
        <p:spPr bwMode="auto">
          <a:xfrm>
            <a:off x="682153" y="44624"/>
            <a:ext cx="749024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kumimoji="1" sz="4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kumimoji="1" sz="4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kumimoji="1" sz="44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kumimoji="1" sz="4400">
                <a:solidFill>
                  <a:schemeClr val="tx1"/>
                </a:solidFill>
                <a:latin typeface="Tahom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</a:rPr>
              <a:t>Рейтинги (5)</a:t>
            </a:r>
            <a:endParaRPr lang="ru-RU" altLang="ru-RU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0"/>
            <a:ext cx="685359" cy="6056808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124" tIns="72562" rIns="145124" bIns="72562" anchor="ctr"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410712" y="6258366"/>
            <a:ext cx="1761271" cy="410675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0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8 w 680"/>
                  <a:gd name="T1" fmla="*/ 0 h 441"/>
                  <a:gd name="T2" fmla="*/ 11 w 680"/>
                  <a:gd name="T3" fmla="*/ 0 h 441"/>
                  <a:gd name="T4" fmla="*/ 11 w 680"/>
                  <a:gd name="T5" fmla="*/ 3 h 441"/>
                  <a:gd name="T6" fmla="*/ 8 w 680"/>
                  <a:gd name="T7" fmla="*/ 3 h 441"/>
                  <a:gd name="T8" fmla="*/ 8 w 680"/>
                  <a:gd name="T9" fmla="*/ 0 h 441"/>
                  <a:gd name="T10" fmla="*/ 4 w 680"/>
                  <a:gd name="T11" fmla="*/ 0 h 441"/>
                  <a:gd name="T12" fmla="*/ 7 w 680"/>
                  <a:gd name="T13" fmla="*/ 0 h 441"/>
                  <a:gd name="T14" fmla="*/ 7 w 680"/>
                  <a:gd name="T15" fmla="*/ 6 h 441"/>
                  <a:gd name="T16" fmla="*/ 4 w 680"/>
                  <a:gd name="T17" fmla="*/ 6 h 441"/>
                  <a:gd name="T18" fmla="*/ 4 w 680"/>
                  <a:gd name="T19" fmla="*/ 0 h 441"/>
                  <a:gd name="T20" fmla="*/ 0 w 680"/>
                  <a:gd name="T21" fmla="*/ 0 h 441"/>
                  <a:gd name="T22" fmla="*/ 4 w 680"/>
                  <a:gd name="T23" fmla="*/ 0 h 441"/>
                  <a:gd name="T24" fmla="*/ 4 w 680"/>
                  <a:gd name="T25" fmla="*/ 3 h 441"/>
                  <a:gd name="T26" fmla="*/ 0 w 680"/>
                  <a:gd name="T27" fmla="*/ 3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72448" y="6309320"/>
            <a:ext cx="432000" cy="360000"/>
          </a:xfrm>
          <a:solidFill>
            <a:schemeClr val="bg1">
              <a:lumMod val="65000"/>
            </a:schemeClr>
          </a:solidFill>
          <a:ln/>
        </p:spPr>
        <p:txBody>
          <a:bodyPr vert="horz" lIns="91440" tIns="45720" rIns="91440" bIns="45720" rtlCol="0" anchor="ctr"/>
          <a:lstStyle/>
          <a:p>
            <a:fld id="{41E1F36B-327E-422E-A8F1-3653D7696572}" type="slidenum">
              <a:rPr lang="ru-RU" altLang="ru-RU" sz="1400">
                <a:solidFill>
                  <a:schemeClr val="tx1"/>
                </a:solidFill>
              </a:rPr>
              <a:pPr/>
              <a:t>17</a:t>
            </a:fld>
            <a:endParaRPr lang="ru-RU" alt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1978311"/>
          <a:ext cx="8229599" cy="37697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3126"/>
                <a:gridCol w="1175187"/>
                <a:gridCol w="1068202"/>
                <a:gridCol w="1069848"/>
                <a:gridCol w="962863"/>
                <a:gridCol w="961217"/>
                <a:gridCol w="1389156"/>
              </a:tblGrid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Вузы из проекта 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«5-100»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Положение в Национальном рейтинге университетов (Интерфакс), 2016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Положение в рейтинге вузов «Эксперт РА», 2016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Положение в рейтинге</a:t>
                      </a:r>
                      <a:r>
                        <a:rPr lang="en-US" sz="900">
                          <a:effectLst/>
                        </a:rPr>
                        <a:t> QS World University Rankings, 2016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Положение в рейтинге BRICS Rankings, 2016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Положение в рейтинге</a:t>
                      </a:r>
                      <a:r>
                        <a:rPr lang="en-US" sz="900">
                          <a:effectLst/>
                        </a:rPr>
                        <a:t> EECA University Rankings, 2016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Доля аккредитованных программ (приближенно, информация взята из открытых источников)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53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Высшая школа экономики (ВШЭ)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411-420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0.55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Национальный исследовательский технологический университет «МИСиС»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601-650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87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0.7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95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Санкт-Петербургский государственный электротехнический университет (ЛЭТИ)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 представлен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121-130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110-120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0.57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41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Томский государственный университет (ТГУ)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9-10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377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0.06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447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Томский политехнический университет (ТПУ)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9-10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400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64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0.63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46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Университет ИТМО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 представлен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101-110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81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0.07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2" name="Рисунок 3" descr="logo_aio_200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6078"/>
            <a:ext cx="262399" cy="4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0262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91680" y="1628800"/>
            <a:ext cx="7127875" cy="3532957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Необходимо:</a:t>
            </a:r>
          </a:p>
          <a:p>
            <a:pPr lvl="0"/>
            <a:r>
              <a:rPr lang="ru-RU" dirty="0" smtClean="0"/>
              <a:t>продолжить </a:t>
            </a:r>
            <a:r>
              <a:rPr lang="ru-RU" dirty="0"/>
              <a:t>практику аккредитации лучших программ в АИОР;</a:t>
            </a:r>
          </a:p>
          <a:p>
            <a:pPr lvl="0"/>
            <a:r>
              <a:rPr lang="ru-RU" dirty="0"/>
              <a:t> заключения соглашений между ведущими промышленными корпорациями и аккредитующими организациями России; </a:t>
            </a:r>
          </a:p>
          <a:p>
            <a:pPr lvl="0"/>
            <a:r>
              <a:rPr lang="ru-RU" dirty="0"/>
              <a:t>расширить и развить практику учета результатов Профессионально – общественной аккредитации образовательных программ при государственной оценке вузов;</a:t>
            </a:r>
          </a:p>
          <a:p>
            <a:pPr lvl="0"/>
            <a:r>
              <a:rPr lang="ru-RU" dirty="0"/>
              <a:t>шире привлекать все заинтересованные стороны к обсуждению вопросов повышения качества инженерного образованию.</a:t>
            </a:r>
          </a:p>
          <a:p>
            <a:endParaRPr lang="ru-RU" dirty="0"/>
          </a:p>
        </p:txBody>
      </p:sp>
      <p:sp>
        <p:nvSpPr>
          <p:cNvPr id="2200580" name="Rectangle 4"/>
          <p:cNvSpPr>
            <a:spLocks noChangeArrowheads="1"/>
          </p:cNvSpPr>
          <p:nvPr/>
        </p:nvSpPr>
        <p:spPr bwMode="auto">
          <a:xfrm>
            <a:off x="682153" y="44624"/>
            <a:ext cx="749024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kumimoji="1" sz="4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kumimoji="1" sz="4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kumimoji="1" sz="44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kumimoji="1" sz="4400">
                <a:solidFill>
                  <a:schemeClr val="tx1"/>
                </a:solidFill>
                <a:latin typeface="Tahom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</a:rPr>
              <a:t>Выводы </a:t>
            </a:r>
            <a:endParaRPr lang="ru-RU" altLang="ru-RU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0"/>
            <a:ext cx="685359" cy="6056808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124" tIns="72562" rIns="145124" bIns="72562" anchor="ctr"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410712" y="6258366"/>
            <a:ext cx="1761271" cy="410675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0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8 w 680"/>
                  <a:gd name="T1" fmla="*/ 0 h 441"/>
                  <a:gd name="T2" fmla="*/ 11 w 680"/>
                  <a:gd name="T3" fmla="*/ 0 h 441"/>
                  <a:gd name="T4" fmla="*/ 11 w 680"/>
                  <a:gd name="T5" fmla="*/ 3 h 441"/>
                  <a:gd name="T6" fmla="*/ 8 w 680"/>
                  <a:gd name="T7" fmla="*/ 3 h 441"/>
                  <a:gd name="T8" fmla="*/ 8 w 680"/>
                  <a:gd name="T9" fmla="*/ 0 h 441"/>
                  <a:gd name="T10" fmla="*/ 4 w 680"/>
                  <a:gd name="T11" fmla="*/ 0 h 441"/>
                  <a:gd name="T12" fmla="*/ 7 w 680"/>
                  <a:gd name="T13" fmla="*/ 0 h 441"/>
                  <a:gd name="T14" fmla="*/ 7 w 680"/>
                  <a:gd name="T15" fmla="*/ 6 h 441"/>
                  <a:gd name="T16" fmla="*/ 4 w 680"/>
                  <a:gd name="T17" fmla="*/ 6 h 441"/>
                  <a:gd name="T18" fmla="*/ 4 w 680"/>
                  <a:gd name="T19" fmla="*/ 0 h 441"/>
                  <a:gd name="T20" fmla="*/ 0 w 680"/>
                  <a:gd name="T21" fmla="*/ 0 h 441"/>
                  <a:gd name="T22" fmla="*/ 4 w 680"/>
                  <a:gd name="T23" fmla="*/ 0 h 441"/>
                  <a:gd name="T24" fmla="*/ 4 w 680"/>
                  <a:gd name="T25" fmla="*/ 3 h 441"/>
                  <a:gd name="T26" fmla="*/ 0 w 680"/>
                  <a:gd name="T27" fmla="*/ 3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72448" y="6309320"/>
            <a:ext cx="432000" cy="360000"/>
          </a:xfrm>
          <a:solidFill>
            <a:schemeClr val="bg1">
              <a:lumMod val="65000"/>
            </a:schemeClr>
          </a:solidFill>
          <a:ln/>
        </p:spPr>
        <p:txBody>
          <a:bodyPr vert="horz" lIns="91440" tIns="45720" rIns="91440" bIns="45720" rtlCol="0" anchor="ctr"/>
          <a:lstStyle/>
          <a:p>
            <a:fld id="{41E1F36B-327E-422E-A8F1-3653D7696572}" type="slidenum">
              <a:rPr lang="ru-RU" altLang="ru-RU" sz="1400">
                <a:solidFill>
                  <a:schemeClr val="tx1"/>
                </a:solidFill>
              </a:rPr>
              <a:pPr/>
              <a:t>18</a:t>
            </a:fld>
            <a:endParaRPr lang="ru-RU" altLang="ru-RU" sz="1400" dirty="0">
              <a:solidFill>
                <a:schemeClr val="tx1"/>
              </a:solidFill>
            </a:endParaRPr>
          </a:p>
        </p:txBody>
      </p:sp>
      <p:pic>
        <p:nvPicPr>
          <p:cNvPr id="12" name="Рисунок 3" descr="logo_aio_200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6078"/>
            <a:ext cx="262399" cy="4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1173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2360962" y="2514433"/>
            <a:ext cx="6019568" cy="159986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4800" b="1" dirty="0" smtClean="0">
                <a:solidFill>
                  <a:srgbClr val="80BF44"/>
                </a:solidFill>
                <a:latin typeface="Calibri" pitchFamily="34" charset="0"/>
              </a:rPr>
              <a:t>БЛАГОДАРИМ </a:t>
            </a:r>
            <a:endParaRPr lang="ru-RU" altLang="ru-RU" sz="4800" b="1" dirty="0">
              <a:solidFill>
                <a:srgbClr val="80BF44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4800" b="1" dirty="0">
                <a:solidFill>
                  <a:srgbClr val="80BF44"/>
                </a:solidFill>
                <a:latin typeface="Calibri" pitchFamily="34" charset="0"/>
              </a:rPr>
              <a:t>ЗА ВНИМАНИЕ!</a:t>
            </a:r>
          </a:p>
        </p:txBody>
      </p:sp>
      <p:sp>
        <p:nvSpPr>
          <p:cNvPr id="68611" name="Rectangle 18"/>
          <p:cNvSpPr>
            <a:spLocks noChangeArrowheads="1"/>
          </p:cNvSpPr>
          <p:nvPr/>
        </p:nvSpPr>
        <p:spPr bwMode="auto">
          <a:xfrm>
            <a:off x="0" y="0"/>
            <a:ext cx="685359" cy="6056808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124" tIns="72562" rIns="145124" bIns="72562"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3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3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3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700"/>
          </a:p>
        </p:txBody>
      </p:sp>
      <p:grpSp>
        <p:nvGrpSpPr>
          <p:cNvPr id="68612" name="Группа 8"/>
          <p:cNvGrpSpPr>
            <a:grpSpLocks/>
          </p:cNvGrpSpPr>
          <p:nvPr/>
        </p:nvGrpSpPr>
        <p:grpSpPr bwMode="auto">
          <a:xfrm>
            <a:off x="410712" y="6258366"/>
            <a:ext cx="1761271" cy="410675"/>
            <a:chOff x="543276" y="545242"/>
            <a:chExt cx="1816737" cy="422585"/>
          </a:xfrm>
        </p:grpSpPr>
        <p:sp>
          <p:nvSpPr>
            <p:cNvPr id="7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68614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9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8616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2 w 680"/>
                  <a:gd name="T3" fmla="*/ 0 h 441"/>
                  <a:gd name="T4" fmla="*/ 2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842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95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92275" y="2349500"/>
            <a:ext cx="7127875" cy="2808288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chemeClr val="folHlink"/>
                </a:solidFill>
              </a:rPr>
              <a:t>	</a:t>
            </a:r>
            <a:r>
              <a:rPr lang="ru-RU" sz="2400" dirty="0"/>
              <a:t>Требованием времени становится </a:t>
            </a:r>
            <a:r>
              <a:rPr lang="ru-RU" sz="2400" dirty="0" err="1" smtClean="0"/>
              <a:t>своевременнаяоценка</a:t>
            </a:r>
            <a:r>
              <a:rPr lang="ru-RU" sz="2400" dirty="0" smtClean="0"/>
              <a:t> </a:t>
            </a:r>
            <a:r>
              <a:rPr lang="ru-RU" sz="2400" dirty="0"/>
              <a:t>и корректировка образовательных программ высшего образования на соответствие профессиональным стандартам. Особую роль в этой ситуации приобретает профессионально-общественная аккредитация образовательных программ </a:t>
            </a:r>
            <a:endParaRPr lang="ru-RU" altLang="ru-RU" sz="2400" dirty="0" smtClean="0">
              <a:solidFill>
                <a:schemeClr val="folHlink"/>
              </a:solidFill>
            </a:endParaRPr>
          </a:p>
        </p:txBody>
      </p:sp>
      <p:sp>
        <p:nvSpPr>
          <p:cNvPr id="2199558" name="Rectangle 6"/>
          <p:cNvSpPr>
            <a:spLocks noChangeArrowheads="1"/>
          </p:cNvSpPr>
          <p:nvPr/>
        </p:nvSpPr>
        <p:spPr bwMode="auto">
          <a:xfrm>
            <a:off x="683568" y="44624"/>
            <a:ext cx="58340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kumimoji="1" sz="4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kumimoji="1" sz="4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kumimoji="1" sz="44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kumimoji="1" sz="4400">
                <a:solidFill>
                  <a:schemeClr val="tx1"/>
                </a:solidFill>
                <a:latin typeface="Tahom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</a:rPr>
              <a:t>АКТУАЛЬНОСТЬ (1)</a:t>
            </a:r>
            <a:endParaRPr lang="ru-RU" altLang="ru-RU" sz="3200" b="1" dirty="0" smtClean="0">
              <a:solidFill>
                <a:srgbClr val="7A224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0"/>
            <a:ext cx="685359" cy="6056808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124" tIns="72562" rIns="145124" bIns="72562" anchor="ctr"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410712" y="6258366"/>
            <a:ext cx="1761271" cy="410675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0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8 w 680"/>
                  <a:gd name="T1" fmla="*/ 0 h 441"/>
                  <a:gd name="T2" fmla="*/ 11 w 680"/>
                  <a:gd name="T3" fmla="*/ 0 h 441"/>
                  <a:gd name="T4" fmla="*/ 11 w 680"/>
                  <a:gd name="T5" fmla="*/ 3 h 441"/>
                  <a:gd name="T6" fmla="*/ 8 w 680"/>
                  <a:gd name="T7" fmla="*/ 3 h 441"/>
                  <a:gd name="T8" fmla="*/ 8 w 680"/>
                  <a:gd name="T9" fmla="*/ 0 h 441"/>
                  <a:gd name="T10" fmla="*/ 4 w 680"/>
                  <a:gd name="T11" fmla="*/ 0 h 441"/>
                  <a:gd name="T12" fmla="*/ 7 w 680"/>
                  <a:gd name="T13" fmla="*/ 0 h 441"/>
                  <a:gd name="T14" fmla="*/ 7 w 680"/>
                  <a:gd name="T15" fmla="*/ 6 h 441"/>
                  <a:gd name="T16" fmla="*/ 4 w 680"/>
                  <a:gd name="T17" fmla="*/ 6 h 441"/>
                  <a:gd name="T18" fmla="*/ 4 w 680"/>
                  <a:gd name="T19" fmla="*/ 0 h 441"/>
                  <a:gd name="T20" fmla="*/ 0 w 680"/>
                  <a:gd name="T21" fmla="*/ 0 h 441"/>
                  <a:gd name="T22" fmla="*/ 4 w 680"/>
                  <a:gd name="T23" fmla="*/ 0 h 441"/>
                  <a:gd name="T24" fmla="*/ 4 w 680"/>
                  <a:gd name="T25" fmla="*/ 3 h 441"/>
                  <a:gd name="T26" fmla="*/ 0 w 680"/>
                  <a:gd name="T27" fmla="*/ 3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72448" y="6309360"/>
            <a:ext cx="432000" cy="360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pPr>
              <a:defRPr/>
            </a:pPr>
            <a:fld id="{41E1F36B-327E-422E-A8F1-3653D7696572}" type="slidenum">
              <a:rPr lang="ru-RU" altLang="ru-RU" sz="1400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altLang="ru-RU" sz="1400" dirty="0">
              <a:solidFill>
                <a:schemeClr val="tx1"/>
              </a:solidFill>
            </a:endParaRPr>
          </a:p>
        </p:txBody>
      </p:sp>
      <p:pic>
        <p:nvPicPr>
          <p:cNvPr id="12" name="Рисунок 3" descr="logo_aio_200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6078"/>
            <a:ext cx="262399" cy="4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163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95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91680" y="1484784"/>
            <a:ext cx="7127875" cy="2808288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chemeClr val="folHlink"/>
                </a:solidFill>
              </a:rPr>
              <a:t>	</a:t>
            </a:r>
            <a:r>
              <a:rPr lang="ru-RU" altLang="ru-RU" sz="2400" dirty="0"/>
              <a:t>О</a:t>
            </a:r>
            <a:r>
              <a:rPr lang="ru-RU" sz="2400" dirty="0" smtClean="0"/>
              <a:t>бучение </a:t>
            </a:r>
            <a:r>
              <a:rPr lang="ru-RU" sz="2400" dirty="0"/>
              <a:t>по аккредитованной образовательной программе является первым шагом для вступления в дальнейшем в профильное профессиональное сообщество. Выпускники образовательных программ, аккредитованных по критериям, соответствующим международным стандартам, имеют в перспективе возможность пройти процедуру регистрации в международных регистрах </a:t>
            </a:r>
            <a:endParaRPr lang="ru-RU" altLang="ru-RU" sz="2400" dirty="0" smtClean="0">
              <a:solidFill>
                <a:schemeClr val="folHlink"/>
              </a:solidFill>
            </a:endParaRPr>
          </a:p>
        </p:txBody>
      </p:sp>
      <p:sp>
        <p:nvSpPr>
          <p:cNvPr id="2199558" name="Rectangle 6"/>
          <p:cNvSpPr>
            <a:spLocks noChangeArrowheads="1"/>
          </p:cNvSpPr>
          <p:nvPr/>
        </p:nvSpPr>
        <p:spPr bwMode="auto">
          <a:xfrm>
            <a:off x="683568" y="44624"/>
            <a:ext cx="58340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kumimoji="1" sz="4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kumimoji="1" sz="4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kumimoji="1" sz="44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kumimoji="1" sz="4400">
                <a:solidFill>
                  <a:schemeClr val="tx1"/>
                </a:solidFill>
                <a:latin typeface="Tahom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</a:rPr>
              <a:t>АКТУАЛЬНОСТЬ (2)</a:t>
            </a:r>
            <a:endParaRPr lang="ru-RU" altLang="ru-RU" sz="3200" b="1" dirty="0" smtClean="0">
              <a:solidFill>
                <a:srgbClr val="7A224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0"/>
            <a:ext cx="685359" cy="6056808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124" tIns="72562" rIns="145124" bIns="72562" anchor="ctr"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410712" y="6258366"/>
            <a:ext cx="1761271" cy="410675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0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8 w 680"/>
                  <a:gd name="T1" fmla="*/ 0 h 441"/>
                  <a:gd name="T2" fmla="*/ 11 w 680"/>
                  <a:gd name="T3" fmla="*/ 0 h 441"/>
                  <a:gd name="T4" fmla="*/ 11 w 680"/>
                  <a:gd name="T5" fmla="*/ 3 h 441"/>
                  <a:gd name="T6" fmla="*/ 8 w 680"/>
                  <a:gd name="T7" fmla="*/ 3 h 441"/>
                  <a:gd name="T8" fmla="*/ 8 w 680"/>
                  <a:gd name="T9" fmla="*/ 0 h 441"/>
                  <a:gd name="T10" fmla="*/ 4 w 680"/>
                  <a:gd name="T11" fmla="*/ 0 h 441"/>
                  <a:gd name="T12" fmla="*/ 7 w 680"/>
                  <a:gd name="T13" fmla="*/ 0 h 441"/>
                  <a:gd name="T14" fmla="*/ 7 w 680"/>
                  <a:gd name="T15" fmla="*/ 6 h 441"/>
                  <a:gd name="T16" fmla="*/ 4 w 680"/>
                  <a:gd name="T17" fmla="*/ 6 h 441"/>
                  <a:gd name="T18" fmla="*/ 4 w 680"/>
                  <a:gd name="T19" fmla="*/ 0 h 441"/>
                  <a:gd name="T20" fmla="*/ 0 w 680"/>
                  <a:gd name="T21" fmla="*/ 0 h 441"/>
                  <a:gd name="T22" fmla="*/ 4 w 680"/>
                  <a:gd name="T23" fmla="*/ 0 h 441"/>
                  <a:gd name="T24" fmla="*/ 4 w 680"/>
                  <a:gd name="T25" fmla="*/ 3 h 441"/>
                  <a:gd name="T26" fmla="*/ 0 w 680"/>
                  <a:gd name="T27" fmla="*/ 3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72448" y="6309360"/>
            <a:ext cx="432000" cy="360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pPr>
              <a:defRPr/>
            </a:pPr>
            <a:fld id="{41E1F36B-327E-422E-A8F1-3653D7696572}" type="slidenum">
              <a:rPr lang="ru-RU" altLang="ru-RU" sz="1400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ru-RU" altLang="ru-RU" sz="1400" dirty="0">
              <a:solidFill>
                <a:schemeClr val="tx1"/>
              </a:solidFill>
            </a:endParaRPr>
          </a:p>
        </p:txBody>
      </p:sp>
      <p:pic>
        <p:nvPicPr>
          <p:cNvPr id="12" name="Рисунок 3" descr="logo_aio_200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6078"/>
            <a:ext cx="262399" cy="4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38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91680" y="2128291"/>
            <a:ext cx="7127875" cy="180022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altLang="ru-RU" sz="2400" dirty="0" smtClean="0">
                <a:solidFill>
                  <a:schemeClr val="folHlink"/>
                </a:solidFill>
              </a:rPr>
              <a:t>	</a:t>
            </a:r>
            <a:r>
              <a:rPr lang="ru-RU" sz="2800" dirty="0"/>
              <a:t>International </a:t>
            </a:r>
            <a:r>
              <a:rPr lang="ru-RU" sz="2800" dirty="0" err="1"/>
              <a:t>Engineering</a:t>
            </a:r>
            <a:r>
              <a:rPr lang="ru-RU" sz="2800" dirty="0"/>
              <a:t> </a:t>
            </a:r>
            <a:r>
              <a:rPr lang="ru-RU" sz="2800" dirty="0" err="1"/>
              <a:t>Technicians</a:t>
            </a:r>
            <a:r>
              <a:rPr lang="ru-RU" sz="2800" dirty="0"/>
              <a:t> </a:t>
            </a:r>
            <a:r>
              <a:rPr lang="ru-RU" sz="2800" dirty="0" err="1"/>
              <a:t>Register</a:t>
            </a:r>
            <a:r>
              <a:rPr lang="ru-RU" sz="2800" dirty="0"/>
              <a:t> (выпускники с квалификацией техник), International </a:t>
            </a:r>
            <a:r>
              <a:rPr lang="ru-RU" sz="2800" dirty="0" err="1"/>
              <a:t>Engineering</a:t>
            </a:r>
            <a:r>
              <a:rPr lang="ru-RU" sz="2800" dirty="0"/>
              <a:t> </a:t>
            </a:r>
            <a:r>
              <a:rPr lang="ru-RU" sz="2800" dirty="0" err="1"/>
              <a:t>Technologists</a:t>
            </a:r>
            <a:r>
              <a:rPr lang="ru-RU" sz="2800" dirty="0"/>
              <a:t> </a:t>
            </a:r>
            <a:r>
              <a:rPr lang="ru-RU" sz="2800" dirty="0" err="1"/>
              <a:t>Register</a:t>
            </a:r>
            <a:r>
              <a:rPr lang="ru-RU" sz="2800" dirty="0"/>
              <a:t> (выпускники с квалификацией прикладной бакалавр), APEC </a:t>
            </a:r>
            <a:r>
              <a:rPr lang="ru-RU" sz="2800" dirty="0" err="1"/>
              <a:t>Engineer</a:t>
            </a:r>
            <a:r>
              <a:rPr lang="ru-RU" sz="2800" dirty="0"/>
              <a:t> </a:t>
            </a:r>
            <a:r>
              <a:rPr lang="ru-RU" sz="2800" dirty="0" err="1"/>
              <a:t>Register</a:t>
            </a:r>
            <a:r>
              <a:rPr lang="ru-RU" sz="2800" dirty="0"/>
              <a:t> и International </a:t>
            </a:r>
            <a:r>
              <a:rPr lang="ru-RU" sz="2800" dirty="0" err="1"/>
              <a:t>Professional</a:t>
            </a:r>
            <a:r>
              <a:rPr lang="ru-RU" sz="2800" dirty="0"/>
              <a:t> </a:t>
            </a:r>
            <a:r>
              <a:rPr lang="ru-RU" sz="2800" dirty="0" err="1"/>
              <a:t>Engineers</a:t>
            </a:r>
            <a:r>
              <a:rPr lang="ru-RU" sz="2800" dirty="0"/>
              <a:t> </a:t>
            </a:r>
            <a:r>
              <a:rPr lang="ru-RU" sz="2800" dirty="0" err="1"/>
              <a:t>Register</a:t>
            </a:r>
            <a:r>
              <a:rPr lang="ru-RU" sz="2800" dirty="0"/>
              <a:t> (выпускники с квалификацией бакалавр/специалист)</a:t>
            </a:r>
            <a:endParaRPr lang="ru-RU" altLang="ru-RU" sz="2800" dirty="0"/>
          </a:p>
        </p:txBody>
      </p:sp>
      <p:sp>
        <p:nvSpPr>
          <p:cNvPr id="2200580" name="Rectangle 4"/>
          <p:cNvSpPr>
            <a:spLocks noChangeArrowheads="1"/>
          </p:cNvSpPr>
          <p:nvPr/>
        </p:nvSpPr>
        <p:spPr bwMode="auto">
          <a:xfrm>
            <a:off x="682153" y="44624"/>
            <a:ext cx="58340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kumimoji="1" sz="4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kumimoji="1" sz="4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kumimoji="1" sz="44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kumimoji="1" sz="4400">
                <a:solidFill>
                  <a:schemeClr val="tx1"/>
                </a:solidFill>
                <a:latin typeface="Tahom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</a:rPr>
              <a:t>АКТУАЛЬНОСТЬ (3)</a:t>
            </a:r>
            <a:endParaRPr lang="ru-RU" altLang="ru-RU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0"/>
            <a:ext cx="685359" cy="6056808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124" tIns="72562" rIns="145124" bIns="72562" anchor="ctr"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410712" y="6258366"/>
            <a:ext cx="1761271" cy="410675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0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8 w 680"/>
                  <a:gd name="T1" fmla="*/ 0 h 441"/>
                  <a:gd name="T2" fmla="*/ 11 w 680"/>
                  <a:gd name="T3" fmla="*/ 0 h 441"/>
                  <a:gd name="T4" fmla="*/ 11 w 680"/>
                  <a:gd name="T5" fmla="*/ 3 h 441"/>
                  <a:gd name="T6" fmla="*/ 8 w 680"/>
                  <a:gd name="T7" fmla="*/ 3 h 441"/>
                  <a:gd name="T8" fmla="*/ 8 w 680"/>
                  <a:gd name="T9" fmla="*/ 0 h 441"/>
                  <a:gd name="T10" fmla="*/ 4 w 680"/>
                  <a:gd name="T11" fmla="*/ 0 h 441"/>
                  <a:gd name="T12" fmla="*/ 7 w 680"/>
                  <a:gd name="T13" fmla="*/ 0 h 441"/>
                  <a:gd name="T14" fmla="*/ 7 w 680"/>
                  <a:gd name="T15" fmla="*/ 6 h 441"/>
                  <a:gd name="T16" fmla="*/ 4 w 680"/>
                  <a:gd name="T17" fmla="*/ 6 h 441"/>
                  <a:gd name="T18" fmla="*/ 4 w 680"/>
                  <a:gd name="T19" fmla="*/ 0 h 441"/>
                  <a:gd name="T20" fmla="*/ 0 w 680"/>
                  <a:gd name="T21" fmla="*/ 0 h 441"/>
                  <a:gd name="T22" fmla="*/ 4 w 680"/>
                  <a:gd name="T23" fmla="*/ 0 h 441"/>
                  <a:gd name="T24" fmla="*/ 4 w 680"/>
                  <a:gd name="T25" fmla="*/ 3 h 441"/>
                  <a:gd name="T26" fmla="*/ 0 w 680"/>
                  <a:gd name="T27" fmla="*/ 3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72448" y="6309320"/>
            <a:ext cx="432000" cy="360000"/>
          </a:xfrm>
          <a:solidFill>
            <a:schemeClr val="bg1">
              <a:lumMod val="65000"/>
            </a:schemeClr>
          </a:solidFill>
          <a:ln/>
        </p:spPr>
        <p:txBody>
          <a:bodyPr vert="horz" lIns="91440" tIns="45720" rIns="91440" bIns="45720" rtlCol="0" anchor="ctr"/>
          <a:lstStyle/>
          <a:p>
            <a:fld id="{41E1F36B-327E-422E-A8F1-3653D7696572}" type="slidenum">
              <a:rPr lang="ru-RU" altLang="ru-RU" sz="1400">
                <a:solidFill>
                  <a:schemeClr val="tx1"/>
                </a:solidFill>
              </a:rPr>
              <a:pPr/>
              <a:t>4</a:t>
            </a:fld>
            <a:endParaRPr lang="ru-RU" altLang="ru-RU" sz="1400" dirty="0">
              <a:solidFill>
                <a:schemeClr val="tx1"/>
              </a:solidFill>
            </a:endParaRPr>
          </a:p>
        </p:txBody>
      </p:sp>
      <p:pic>
        <p:nvPicPr>
          <p:cNvPr id="12" name="Рисунок 3" descr="logo_aio_200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6078"/>
            <a:ext cx="262399" cy="4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1799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91680" y="2128291"/>
            <a:ext cx="7127875" cy="3532957"/>
          </a:xfrm>
        </p:spPr>
        <p:txBody>
          <a:bodyPr>
            <a:normAutofit fontScale="32500" lnSpcReduction="20000"/>
          </a:bodyPr>
          <a:lstStyle/>
          <a:p>
            <a:pPr lvl="0">
              <a:buFont typeface="Courier New" panose="02070309020205020404" pitchFamily="49" charset="0"/>
              <a:buChar char="o"/>
            </a:pPr>
            <a:r>
              <a:rPr lang="ru-RU" sz="7400" dirty="0" smtClean="0"/>
              <a:t>обеспечение </a:t>
            </a:r>
            <a:r>
              <a:rPr lang="ru-RU" sz="7400" dirty="0"/>
              <a:t>качества и признания российского образования на мировом уровне, в том числе путем подготовки элитных специалистов и команд специалистов, с использованием </a:t>
            </a:r>
            <a:r>
              <a:rPr lang="ru-RU" sz="7400" dirty="0" err="1"/>
              <a:t>компетентностной</a:t>
            </a:r>
            <a:r>
              <a:rPr lang="ru-RU" sz="7400" dirty="0"/>
              <a:t> модели;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ru-RU" sz="7400" dirty="0"/>
              <a:t> реальная финансовая и организационная поддержка исследований по приоритетным направлениям развития Российской Федерации</a:t>
            </a:r>
            <a:r>
              <a:rPr lang="ru-RU" sz="7400" dirty="0" smtClean="0"/>
              <a:t>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000" dirty="0"/>
              <a:t> </a:t>
            </a:r>
            <a:r>
              <a:rPr lang="ru-RU" sz="7400" dirty="0"/>
              <a:t>генерация новых прорывных знаний и технологий, включая образовательные;</a:t>
            </a:r>
          </a:p>
          <a:p>
            <a:pPr lvl="0">
              <a:buFont typeface="Courier New" panose="02070309020205020404" pitchFamily="49" charset="0"/>
              <a:buChar char="o"/>
            </a:pPr>
            <a:endParaRPr lang="ru-RU" sz="7400" dirty="0"/>
          </a:p>
        </p:txBody>
      </p:sp>
      <p:sp>
        <p:nvSpPr>
          <p:cNvPr id="2200580" name="Rectangle 4"/>
          <p:cNvSpPr>
            <a:spLocks noChangeArrowheads="1"/>
          </p:cNvSpPr>
          <p:nvPr/>
        </p:nvSpPr>
        <p:spPr bwMode="auto">
          <a:xfrm>
            <a:off x="682153" y="44624"/>
            <a:ext cx="58340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kumimoji="1" sz="4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kumimoji="1" sz="4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kumimoji="1" sz="44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kumimoji="1" sz="4400">
                <a:solidFill>
                  <a:schemeClr val="tx1"/>
                </a:solidFill>
                <a:latin typeface="Tahom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</a:rPr>
              <a:t>Задачи (1)</a:t>
            </a:r>
            <a:endParaRPr lang="ru-RU" altLang="ru-RU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0"/>
            <a:ext cx="685359" cy="6056808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124" tIns="72562" rIns="145124" bIns="72562" anchor="ctr"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410712" y="6258366"/>
            <a:ext cx="1761271" cy="410675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0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8 w 680"/>
                  <a:gd name="T1" fmla="*/ 0 h 441"/>
                  <a:gd name="T2" fmla="*/ 11 w 680"/>
                  <a:gd name="T3" fmla="*/ 0 h 441"/>
                  <a:gd name="T4" fmla="*/ 11 w 680"/>
                  <a:gd name="T5" fmla="*/ 3 h 441"/>
                  <a:gd name="T6" fmla="*/ 8 w 680"/>
                  <a:gd name="T7" fmla="*/ 3 h 441"/>
                  <a:gd name="T8" fmla="*/ 8 w 680"/>
                  <a:gd name="T9" fmla="*/ 0 h 441"/>
                  <a:gd name="T10" fmla="*/ 4 w 680"/>
                  <a:gd name="T11" fmla="*/ 0 h 441"/>
                  <a:gd name="T12" fmla="*/ 7 w 680"/>
                  <a:gd name="T13" fmla="*/ 0 h 441"/>
                  <a:gd name="T14" fmla="*/ 7 w 680"/>
                  <a:gd name="T15" fmla="*/ 6 h 441"/>
                  <a:gd name="T16" fmla="*/ 4 w 680"/>
                  <a:gd name="T17" fmla="*/ 6 h 441"/>
                  <a:gd name="T18" fmla="*/ 4 w 680"/>
                  <a:gd name="T19" fmla="*/ 0 h 441"/>
                  <a:gd name="T20" fmla="*/ 0 w 680"/>
                  <a:gd name="T21" fmla="*/ 0 h 441"/>
                  <a:gd name="T22" fmla="*/ 4 w 680"/>
                  <a:gd name="T23" fmla="*/ 0 h 441"/>
                  <a:gd name="T24" fmla="*/ 4 w 680"/>
                  <a:gd name="T25" fmla="*/ 3 h 441"/>
                  <a:gd name="T26" fmla="*/ 0 w 680"/>
                  <a:gd name="T27" fmla="*/ 3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72448" y="6309320"/>
            <a:ext cx="432000" cy="360000"/>
          </a:xfrm>
          <a:solidFill>
            <a:schemeClr val="bg1">
              <a:lumMod val="65000"/>
            </a:schemeClr>
          </a:solidFill>
          <a:ln/>
        </p:spPr>
        <p:txBody>
          <a:bodyPr vert="horz" lIns="91440" tIns="45720" rIns="91440" bIns="45720" rtlCol="0" anchor="ctr"/>
          <a:lstStyle/>
          <a:p>
            <a:fld id="{41E1F36B-327E-422E-A8F1-3653D7696572}" type="slidenum">
              <a:rPr lang="ru-RU" altLang="ru-RU" sz="1400">
                <a:solidFill>
                  <a:schemeClr val="tx1"/>
                </a:solidFill>
              </a:rPr>
              <a:pPr/>
              <a:t>5</a:t>
            </a:fld>
            <a:endParaRPr lang="ru-RU" altLang="ru-RU" sz="1400" dirty="0">
              <a:solidFill>
                <a:schemeClr val="tx1"/>
              </a:solidFill>
            </a:endParaRPr>
          </a:p>
        </p:txBody>
      </p:sp>
      <p:pic>
        <p:nvPicPr>
          <p:cNvPr id="12" name="Рисунок 3" descr="logo_aio_200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6078"/>
            <a:ext cx="262399" cy="4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099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91680" y="2128291"/>
            <a:ext cx="7127875" cy="353295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800" dirty="0" smtClean="0"/>
              <a:t>развитие </a:t>
            </a:r>
            <a:r>
              <a:rPr lang="ru-RU" sz="2800" dirty="0"/>
              <a:t>новой парадигмы ВПО</a:t>
            </a:r>
            <a:r>
              <a:rPr lang="en-US" sz="2800" dirty="0"/>
              <a:t>; </a:t>
            </a:r>
            <a:endParaRPr lang="ru-RU" sz="2800" dirty="0"/>
          </a:p>
          <a:p>
            <a:pPr lvl="0"/>
            <a:r>
              <a:rPr lang="ru-RU" sz="2800" dirty="0"/>
              <a:t> поддержка и развитие </a:t>
            </a:r>
            <a:r>
              <a:rPr lang="ru-RU" sz="2800" dirty="0" err="1"/>
              <a:t>междисциплинарности</a:t>
            </a:r>
            <a:r>
              <a:rPr lang="ru-RU" sz="2800" dirty="0"/>
              <a:t>, интеграция с РАН, реальным сектором экономики в целях обеспечения профессиональной и отраслевой связанности образовательного процесса и широкополосного профессионального образования по типу «образовательных </a:t>
            </a:r>
            <a:r>
              <a:rPr lang="ru-RU" sz="2800" dirty="0" err="1"/>
              <a:t>хабов</a:t>
            </a:r>
            <a:r>
              <a:rPr lang="ru-RU" sz="2800" dirty="0"/>
              <a:t>»;</a:t>
            </a:r>
          </a:p>
          <a:p>
            <a:pPr lvl="0">
              <a:buFont typeface="Courier New" panose="02070309020205020404" pitchFamily="49" charset="0"/>
              <a:buChar char="o"/>
            </a:pPr>
            <a:endParaRPr lang="ru-RU" sz="7400" dirty="0"/>
          </a:p>
        </p:txBody>
      </p:sp>
      <p:sp>
        <p:nvSpPr>
          <p:cNvPr id="2200580" name="Rectangle 4"/>
          <p:cNvSpPr>
            <a:spLocks noChangeArrowheads="1"/>
          </p:cNvSpPr>
          <p:nvPr/>
        </p:nvSpPr>
        <p:spPr bwMode="auto">
          <a:xfrm>
            <a:off x="682153" y="44624"/>
            <a:ext cx="58340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kumimoji="1" sz="4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kumimoji="1" sz="4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kumimoji="1" sz="44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kumimoji="1" sz="4400">
                <a:solidFill>
                  <a:schemeClr val="tx1"/>
                </a:solidFill>
                <a:latin typeface="Tahom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</a:rPr>
              <a:t>Задачи (2)</a:t>
            </a:r>
            <a:endParaRPr lang="ru-RU" altLang="ru-RU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0"/>
            <a:ext cx="685359" cy="6056808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124" tIns="72562" rIns="145124" bIns="72562" anchor="ctr"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410712" y="6258366"/>
            <a:ext cx="1761271" cy="410675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0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8 w 680"/>
                  <a:gd name="T1" fmla="*/ 0 h 441"/>
                  <a:gd name="T2" fmla="*/ 11 w 680"/>
                  <a:gd name="T3" fmla="*/ 0 h 441"/>
                  <a:gd name="T4" fmla="*/ 11 w 680"/>
                  <a:gd name="T5" fmla="*/ 3 h 441"/>
                  <a:gd name="T6" fmla="*/ 8 w 680"/>
                  <a:gd name="T7" fmla="*/ 3 h 441"/>
                  <a:gd name="T8" fmla="*/ 8 w 680"/>
                  <a:gd name="T9" fmla="*/ 0 h 441"/>
                  <a:gd name="T10" fmla="*/ 4 w 680"/>
                  <a:gd name="T11" fmla="*/ 0 h 441"/>
                  <a:gd name="T12" fmla="*/ 7 w 680"/>
                  <a:gd name="T13" fmla="*/ 0 h 441"/>
                  <a:gd name="T14" fmla="*/ 7 w 680"/>
                  <a:gd name="T15" fmla="*/ 6 h 441"/>
                  <a:gd name="T16" fmla="*/ 4 w 680"/>
                  <a:gd name="T17" fmla="*/ 6 h 441"/>
                  <a:gd name="T18" fmla="*/ 4 w 680"/>
                  <a:gd name="T19" fmla="*/ 0 h 441"/>
                  <a:gd name="T20" fmla="*/ 0 w 680"/>
                  <a:gd name="T21" fmla="*/ 0 h 441"/>
                  <a:gd name="T22" fmla="*/ 4 w 680"/>
                  <a:gd name="T23" fmla="*/ 0 h 441"/>
                  <a:gd name="T24" fmla="*/ 4 w 680"/>
                  <a:gd name="T25" fmla="*/ 3 h 441"/>
                  <a:gd name="T26" fmla="*/ 0 w 680"/>
                  <a:gd name="T27" fmla="*/ 3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72448" y="6309320"/>
            <a:ext cx="432000" cy="360000"/>
          </a:xfrm>
          <a:solidFill>
            <a:schemeClr val="bg1">
              <a:lumMod val="65000"/>
            </a:schemeClr>
          </a:solidFill>
          <a:ln/>
        </p:spPr>
        <p:txBody>
          <a:bodyPr vert="horz" lIns="91440" tIns="45720" rIns="91440" bIns="45720" rtlCol="0" anchor="ctr"/>
          <a:lstStyle/>
          <a:p>
            <a:fld id="{41E1F36B-327E-422E-A8F1-3653D7696572}" type="slidenum">
              <a:rPr lang="ru-RU" altLang="ru-RU" sz="1400">
                <a:solidFill>
                  <a:schemeClr val="tx1"/>
                </a:solidFill>
              </a:rPr>
              <a:pPr/>
              <a:t>6</a:t>
            </a:fld>
            <a:endParaRPr lang="ru-RU" altLang="ru-RU" sz="1400" dirty="0">
              <a:solidFill>
                <a:schemeClr val="tx1"/>
              </a:solidFill>
            </a:endParaRPr>
          </a:p>
        </p:txBody>
      </p:sp>
      <p:pic>
        <p:nvPicPr>
          <p:cNvPr id="12" name="Рисунок 3" descr="logo_aio_200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6078"/>
            <a:ext cx="262399" cy="4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407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91680" y="2128291"/>
            <a:ext cx="7127875" cy="353295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2800" dirty="0"/>
              <a:t>увеличение количества реализованных моделей </a:t>
            </a:r>
            <a:r>
              <a:rPr lang="ru-RU" sz="2800" dirty="0" err="1"/>
              <a:t>частно</a:t>
            </a:r>
            <a:r>
              <a:rPr lang="ru-RU" sz="2800" dirty="0"/>
              <a:t>-государственного партнерства: производственные практики, стажировки, корпоративные «распределения», заказы новых образовательных стандартов, корпоративные кафедры и лаборатории, постоянный мониторинг запросов работодателей к компетенциям выпускников;</a:t>
            </a:r>
          </a:p>
          <a:p>
            <a:pPr lvl="0"/>
            <a:r>
              <a:rPr lang="ru-RU" sz="2800" dirty="0"/>
              <a:t> продвижение лидеров отечественного образования в элитную группу университетов мирового уровня. </a:t>
            </a:r>
          </a:p>
          <a:p>
            <a:pPr lvl="0">
              <a:buFont typeface="Courier New" panose="02070309020205020404" pitchFamily="49" charset="0"/>
              <a:buChar char="o"/>
            </a:pPr>
            <a:endParaRPr lang="ru-RU" sz="7400" dirty="0"/>
          </a:p>
        </p:txBody>
      </p:sp>
      <p:sp>
        <p:nvSpPr>
          <p:cNvPr id="2200580" name="Rectangle 4"/>
          <p:cNvSpPr>
            <a:spLocks noChangeArrowheads="1"/>
          </p:cNvSpPr>
          <p:nvPr/>
        </p:nvSpPr>
        <p:spPr bwMode="auto">
          <a:xfrm>
            <a:off x="682153" y="44624"/>
            <a:ext cx="58340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kumimoji="1" sz="4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kumimoji="1" sz="4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kumimoji="1" sz="44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kumimoji="1" sz="4400">
                <a:solidFill>
                  <a:schemeClr val="tx1"/>
                </a:solidFill>
                <a:latin typeface="Tahom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</a:rPr>
              <a:t>Задачи (3)</a:t>
            </a:r>
            <a:endParaRPr lang="ru-RU" altLang="ru-RU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0"/>
            <a:ext cx="685359" cy="6056808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124" tIns="72562" rIns="145124" bIns="72562" anchor="ctr"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410712" y="6258366"/>
            <a:ext cx="1761271" cy="410675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0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8 w 680"/>
                  <a:gd name="T1" fmla="*/ 0 h 441"/>
                  <a:gd name="T2" fmla="*/ 11 w 680"/>
                  <a:gd name="T3" fmla="*/ 0 h 441"/>
                  <a:gd name="T4" fmla="*/ 11 w 680"/>
                  <a:gd name="T5" fmla="*/ 3 h 441"/>
                  <a:gd name="T6" fmla="*/ 8 w 680"/>
                  <a:gd name="T7" fmla="*/ 3 h 441"/>
                  <a:gd name="T8" fmla="*/ 8 w 680"/>
                  <a:gd name="T9" fmla="*/ 0 h 441"/>
                  <a:gd name="T10" fmla="*/ 4 w 680"/>
                  <a:gd name="T11" fmla="*/ 0 h 441"/>
                  <a:gd name="T12" fmla="*/ 7 w 680"/>
                  <a:gd name="T13" fmla="*/ 0 h 441"/>
                  <a:gd name="T14" fmla="*/ 7 w 680"/>
                  <a:gd name="T15" fmla="*/ 6 h 441"/>
                  <a:gd name="T16" fmla="*/ 4 w 680"/>
                  <a:gd name="T17" fmla="*/ 6 h 441"/>
                  <a:gd name="T18" fmla="*/ 4 w 680"/>
                  <a:gd name="T19" fmla="*/ 0 h 441"/>
                  <a:gd name="T20" fmla="*/ 0 w 680"/>
                  <a:gd name="T21" fmla="*/ 0 h 441"/>
                  <a:gd name="T22" fmla="*/ 4 w 680"/>
                  <a:gd name="T23" fmla="*/ 0 h 441"/>
                  <a:gd name="T24" fmla="*/ 4 w 680"/>
                  <a:gd name="T25" fmla="*/ 3 h 441"/>
                  <a:gd name="T26" fmla="*/ 0 w 680"/>
                  <a:gd name="T27" fmla="*/ 3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72448" y="6309320"/>
            <a:ext cx="432000" cy="360000"/>
          </a:xfrm>
          <a:solidFill>
            <a:schemeClr val="bg1">
              <a:lumMod val="65000"/>
            </a:schemeClr>
          </a:solidFill>
          <a:ln/>
        </p:spPr>
        <p:txBody>
          <a:bodyPr vert="horz" lIns="91440" tIns="45720" rIns="91440" bIns="45720" rtlCol="0" anchor="ctr"/>
          <a:lstStyle/>
          <a:p>
            <a:fld id="{41E1F36B-327E-422E-A8F1-3653D7696572}" type="slidenum">
              <a:rPr lang="ru-RU" altLang="ru-RU" sz="1400">
                <a:solidFill>
                  <a:schemeClr val="tx1"/>
                </a:solidFill>
              </a:rPr>
              <a:pPr/>
              <a:t>7</a:t>
            </a:fld>
            <a:endParaRPr lang="ru-RU" altLang="ru-RU" sz="1400" dirty="0">
              <a:solidFill>
                <a:schemeClr val="tx1"/>
              </a:solidFill>
            </a:endParaRPr>
          </a:p>
        </p:txBody>
      </p:sp>
      <p:pic>
        <p:nvPicPr>
          <p:cNvPr id="12" name="Рисунок 3" descr="logo_aio_200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6078"/>
            <a:ext cx="262399" cy="4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888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91680" y="2128291"/>
            <a:ext cx="7127875" cy="3532957"/>
          </a:xfrm>
        </p:spPr>
        <p:txBody>
          <a:bodyPr>
            <a:normAutofit/>
          </a:bodyPr>
          <a:lstStyle/>
          <a:p>
            <a:pPr lvl="0"/>
            <a:r>
              <a:rPr lang="ru-RU" dirty="0" err="1"/>
              <a:t>репутационный</a:t>
            </a:r>
            <a:r>
              <a:rPr lang="ru-RU" dirty="0"/>
              <a:t>, </a:t>
            </a:r>
            <a:endParaRPr lang="ru-RU" dirty="0" smtClean="0"/>
          </a:p>
          <a:p>
            <a:pPr lvl="0"/>
            <a:r>
              <a:rPr lang="ru-RU" dirty="0" smtClean="0"/>
              <a:t>Результативный</a:t>
            </a:r>
          </a:p>
          <a:p>
            <a:pPr lvl="0"/>
            <a:r>
              <a:rPr lang="ru-RU" dirty="0" smtClean="0"/>
              <a:t>общий </a:t>
            </a:r>
            <a:endParaRPr lang="ru-RU" dirty="0"/>
          </a:p>
        </p:txBody>
      </p:sp>
      <p:sp>
        <p:nvSpPr>
          <p:cNvPr id="2200580" name="Rectangle 4"/>
          <p:cNvSpPr>
            <a:spLocks noChangeArrowheads="1"/>
          </p:cNvSpPr>
          <p:nvPr/>
        </p:nvSpPr>
        <p:spPr bwMode="auto">
          <a:xfrm>
            <a:off x="682153" y="44624"/>
            <a:ext cx="749024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kumimoji="1" sz="4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kumimoji="1" sz="4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kumimoji="1" sz="44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kumimoji="1" sz="4400">
                <a:solidFill>
                  <a:schemeClr val="tx1"/>
                </a:solidFill>
                <a:latin typeface="Tahom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</a:rPr>
              <a:t>Механизмы обеспечения качества образования в вузах</a:t>
            </a:r>
            <a:endParaRPr lang="ru-RU" altLang="ru-RU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0"/>
            <a:ext cx="685359" cy="6056808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124" tIns="72562" rIns="145124" bIns="72562" anchor="ctr"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410712" y="6258366"/>
            <a:ext cx="1761271" cy="410675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0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8 w 680"/>
                  <a:gd name="T1" fmla="*/ 0 h 441"/>
                  <a:gd name="T2" fmla="*/ 11 w 680"/>
                  <a:gd name="T3" fmla="*/ 0 h 441"/>
                  <a:gd name="T4" fmla="*/ 11 w 680"/>
                  <a:gd name="T5" fmla="*/ 3 h 441"/>
                  <a:gd name="T6" fmla="*/ 8 w 680"/>
                  <a:gd name="T7" fmla="*/ 3 h 441"/>
                  <a:gd name="T8" fmla="*/ 8 w 680"/>
                  <a:gd name="T9" fmla="*/ 0 h 441"/>
                  <a:gd name="T10" fmla="*/ 4 w 680"/>
                  <a:gd name="T11" fmla="*/ 0 h 441"/>
                  <a:gd name="T12" fmla="*/ 7 w 680"/>
                  <a:gd name="T13" fmla="*/ 0 h 441"/>
                  <a:gd name="T14" fmla="*/ 7 w 680"/>
                  <a:gd name="T15" fmla="*/ 6 h 441"/>
                  <a:gd name="T16" fmla="*/ 4 w 680"/>
                  <a:gd name="T17" fmla="*/ 6 h 441"/>
                  <a:gd name="T18" fmla="*/ 4 w 680"/>
                  <a:gd name="T19" fmla="*/ 0 h 441"/>
                  <a:gd name="T20" fmla="*/ 0 w 680"/>
                  <a:gd name="T21" fmla="*/ 0 h 441"/>
                  <a:gd name="T22" fmla="*/ 4 w 680"/>
                  <a:gd name="T23" fmla="*/ 0 h 441"/>
                  <a:gd name="T24" fmla="*/ 4 w 680"/>
                  <a:gd name="T25" fmla="*/ 3 h 441"/>
                  <a:gd name="T26" fmla="*/ 0 w 680"/>
                  <a:gd name="T27" fmla="*/ 3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72448" y="6309320"/>
            <a:ext cx="432000" cy="360000"/>
          </a:xfrm>
          <a:solidFill>
            <a:schemeClr val="bg1">
              <a:lumMod val="65000"/>
            </a:schemeClr>
          </a:solidFill>
          <a:ln/>
        </p:spPr>
        <p:txBody>
          <a:bodyPr vert="horz" lIns="91440" tIns="45720" rIns="91440" bIns="45720" rtlCol="0" anchor="ctr"/>
          <a:lstStyle/>
          <a:p>
            <a:fld id="{41E1F36B-327E-422E-A8F1-3653D7696572}" type="slidenum">
              <a:rPr lang="ru-RU" altLang="ru-RU" sz="1400">
                <a:solidFill>
                  <a:schemeClr val="tx1"/>
                </a:solidFill>
              </a:rPr>
              <a:pPr/>
              <a:t>8</a:t>
            </a:fld>
            <a:endParaRPr lang="ru-RU" altLang="ru-RU" sz="1400" dirty="0">
              <a:solidFill>
                <a:schemeClr val="tx1"/>
              </a:solidFill>
            </a:endParaRPr>
          </a:p>
        </p:txBody>
      </p:sp>
      <p:pic>
        <p:nvPicPr>
          <p:cNvPr id="12" name="Рисунок 3" descr="logo_aio_200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6078"/>
            <a:ext cx="262399" cy="4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008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691680" y="2128291"/>
            <a:ext cx="7127875" cy="353295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Под профессионально-общественной аккредитацией (ПОА) ОП понимается процесс оценки качества деятельности образовательных организаций по реализации тех или иных ОП, выполняемый по правилам и критериям, разрабатываемым профессиональными сообществами (объединениями) и силами экспертов-волонтеров, профессионалов в своих областях, представителей промышленности (работодателей) и университетов </a:t>
            </a:r>
          </a:p>
        </p:txBody>
      </p:sp>
      <p:sp>
        <p:nvSpPr>
          <p:cNvPr id="2200580" name="Rectangle 4"/>
          <p:cNvSpPr>
            <a:spLocks noChangeArrowheads="1"/>
          </p:cNvSpPr>
          <p:nvPr/>
        </p:nvSpPr>
        <p:spPr bwMode="auto">
          <a:xfrm>
            <a:off x="682153" y="44624"/>
            <a:ext cx="749024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kumimoji="1" sz="44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kumimoji="1" sz="44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kumimoji="1" sz="4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kumimoji="1" sz="44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kumimoji="1" sz="4400">
                <a:solidFill>
                  <a:schemeClr val="tx1"/>
                </a:solidFill>
                <a:latin typeface="Tahoma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3200" b="1" dirty="0" smtClean="0">
                <a:solidFill>
                  <a:srgbClr val="FF0066"/>
                </a:solidFill>
              </a:rPr>
              <a:t>Профессионально-общественная аккредитация (1)</a:t>
            </a:r>
            <a:endParaRPr lang="ru-RU" altLang="ru-RU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0"/>
            <a:ext cx="685359" cy="6056808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124" tIns="72562" rIns="145124" bIns="72562" anchor="ctr"/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410712" y="6258366"/>
            <a:ext cx="1761271" cy="410675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0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8 w 680"/>
                  <a:gd name="T1" fmla="*/ 0 h 441"/>
                  <a:gd name="T2" fmla="*/ 11 w 680"/>
                  <a:gd name="T3" fmla="*/ 0 h 441"/>
                  <a:gd name="T4" fmla="*/ 11 w 680"/>
                  <a:gd name="T5" fmla="*/ 3 h 441"/>
                  <a:gd name="T6" fmla="*/ 8 w 680"/>
                  <a:gd name="T7" fmla="*/ 3 h 441"/>
                  <a:gd name="T8" fmla="*/ 8 w 680"/>
                  <a:gd name="T9" fmla="*/ 0 h 441"/>
                  <a:gd name="T10" fmla="*/ 4 w 680"/>
                  <a:gd name="T11" fmla="*/ 0 h 441"/>
                  <a:gd name="T12" fmla="*/ 7 w 680"/>
                  <a:gd name="T13" fmla="*/ 0 h 441"/>
                  <a:gd name="T14" fmla="*/ 7 w 680"/>
                  <a:gd name="T15" fmla="*/ 6 h 441"/>
                  <a:gd name="T16" fmla="*/ 4 w 680"/>
                  <a:gd name="T17" fmla="*/ 6 h 441"/>
                  <a:gd name="T18" fmla="*/ 4 w 680"/>
                  <a:gd name="T19" fmla="*/ 0 h 441"/>
                  <a:gd name="T20" fmla="*/ 0 w 680"/>
                  <a:gd name="T21" fmla="*/ 0 h 441"/>
                  <a:gd name="T22" fmla="*/ 4 w 680"/>
                  <a:gd name="T23" fmla="*/ 0 h 441"/>
                  <a:gd name="T24" fmla="*/ 4 w 680"/>
                  <a:gd name="T25" fmla="*/ 3 h 441"/>
                  <a:gd name="T26" fmla="*/ 0 w 680"/>
                  <a:gd name="T27" fmla="*/ 3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72448" y="6309320"/>
            <a:ext cx="432000" cy="360000"/>
          </a:xfrm>
          <a:solidFill>
            <a:schemeClr val="bg1">
              <a:lumMod val="65000"/>
            </a:schemeClr>
          </a:solidFill>
          <a:ln/>
        </p:spPr>
        <p:txBody>
          <a:bodyPr vert="horz" lIns="91440" tIns="45720" rIns="91440" bIns="45720" rtlCol="0" anchor="ctr"/>
          <a:lstStyle/>
          <a:p>
            <a:fld id="{41E1F36B-327E-422E-A8F1-3653D7696572}" type="slidenum">
              <a:rPr lang="ru-RU" altLang="ru-RU" sz="1400">
                <a:solidFill>
                  <a:schemeClr val="tx1"/>
                </a:solidFill>
              </a:rPr>
              <a:pPr/>
              <a:t>9</a:t>
            </a:fld>
            <a:endParaRPr lang="ru-RU" altLang="ru-RU" sz="1400" dirty="0">
              <a:solidFill>
                <a:schemeClr val="tx1"/>
              </a:solidFill>
            </a:endParaRPr>
          </a:p>
        </p:txBody>
      </p:sp>
      <p:pic>
        <p:nvPicPr>
          <p:cNvPr id="12" name="Рисунок 3" descr="logo_aio_200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6078"/>
            <a:ext cx="262399" cy="43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688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908</Words>
  <Application>Microsoft Office PowerPoint</Application>
  <PresentationFormat>Экран (4:3)</PresentationFormat>
  <Paragraphs>121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качества  в вузе</dc:title>
  <dc:creator>Sergey B. Mogilnickiy</dc:creator>
  <cp:lastModifiedBy>днс</cp:lastModifiedBy>
  <cp:revision>35</cp:revision>
  <dcterms:created xsi:type="dcterms:W3CDTF">2017-02-28T10:16:57Z</dcterms:created>
  <dcterms:modified xsi:type="dcterms:W3CDTF">2019-03-12T08:05:53Z</dcterms:modified>
</cp:coreProperties>
</file>