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42"/>
  </p:notesMasterIdLst>
  <p:sldIdLst>
    <p:sldId id="267" r:id="rId2"/>
    <p:sldId id="357" r:id="rId3"/>
    <p:sldId id="358" r:id="rId4"/>
    <p:sldId id="359" r:id="rId5"/>
    <p:sldId id="360" r:id="rId6"/>
    <p:sldId id="361" r:id="rId7"/>
    <p:sldId id="362" r:id="rId8"/>
    <p:sldId id="364" r:id="rId9"/>
    <p:sldId id="365" r:id="rId10"/>
    <p:sldId id="366" r:id="rId11"/>
    <p:sldId id="373" r:id="rId12"/>
    <p:sldId id="374" r:id="rId13"/>
    <p:sldId id="375" r:id="rId14"/>
    <p:sldId id="379" r:id="rId15"/>
    <p:sldId id="382" r:id="rId16"/>
    <p:sldId id="383" r:id="rId17"/>
    <p:sldId id="384" r:id="rId18"/>
    <p:sldId id="485" r:id="rId19"/>
    <p:sldId id="486" r:id="rId20"/>
    <p:sldId id="495" r:id="rId21"/>
    <p:sldId id="614" r:id="rId22"/>
    <p:sldId id="615" r:id="rId23"/>
    <p:sldId id="617" r:id="rId24"/>
    <p:sldId id="618" r:id="rId25"/>
    <p:sldId id="577" r:id="rId26"/>
    <p:sldId id="579" r:id="rId27"/>
    <p:sldId id="583" r:id="rId28"/>
    <p:sldId id="588" r:id="rId29"/>
    <p:sldId id="589" r:id="rId30"/>
    <p:sldId id="591" r:id="rId31"/>
    <p:sldId id="595" r:id="rId32"/>
    <p:sldId id="592" r:id="rId33"/>
    <p:sldId id="599" r:id="rId34"/>
    <p:sldId id="598" r:id="rId35"/>
    <p:sldId id="593" r:id="rId36"/>
    <p:sldId id="607" r:id="rId37"/>
    <p:sldId id="608" r:id="rId38"/>
    <p:sldId id="609" r:id="rId39"/>
    <p:sldId id="610" r:id="rId40"/>
    <p:sldId id="470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9D9C0F-A9B4-4B61-B0AD-8A444F6415E2}">
          <p14:sldIdLst>
            <p14:sldId id="267"/>
            <p14:sldId id="357"/>
            <p14:sldId id="358"/>
            <p14:sldId id="359"/>
            <p14:sldId id="360"/>
            <p14:sldId id="361"/>
            <p14:sldId id="362"/>
            <p14:sldId id="364"/>
            <p14:sldId id="365"/>
            <p14:sldId id="366"/>
            <p14:sldId id="373"/>
            <p14:sldId id="374"/>
            <p14:sldId id="375"/>
            <p14:sldId id="379"/>
            <p14:sldId id="382"/>
            <p14:sldId id="383"/>
            <p14:sldId id="384"/>
            <p14:sldId id="485"/>
            <p14:sldId id="486"/>
            <p14:sldId id="495"/>
          </p14:sldIdLst>
        </p14:section>
        <p14:section name="Раздел без заголовка" id="{C72652DC-881A-40E8-9C0F-E81E0760F2B3}">
          <p14:sldIdLst>
            <p14:sldId id="614"/>
            <p14:sldId id="615"/>
            <p14:sldId id="617"/>
            <p14:sldId id="618"/>
            <p14:sldId id="577"/>
            <p14:sldId id="579"/>
            <p14:sldId id="583"/>
            <p14:sldId id="588"/>
            <p14:sldId id="589"/>
            <p14:sldId id="591"/>
            <p14:sldId id="595"/>
            <p14:sldId id="592"/>
            <p14:sldId id="599"/>
            <p14:sldId id="598"/>
            <p14:sldId id="593"/>
            <p14:sldId id="607"/>
            <p14:sldId id="608"/>
            <p14:sldId id="609"/>
            <p14:sldId id="610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ECFF"/>
    <a:srgbClr val="009900"/>
    <a:srgbClr val="D60093"/>
    <a:srgbClr val="FF6600"/>
    <a:srgbClr val="FFCCFF"/>
    <a:srgbClr val="FFFF66"/>
    <a:srgbClr val="FF3399"/>
    <a:srgbClr val="CC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8" autoAdjust="0"/>
    <p:restoredTop sz="94622" autoAdjust="0"/>
  </p:normalViewPr>
  <p:slideViewPr>
    <p:cSldViewPr>
      <p:cViewPr varScale="1">
        <p:scale>
          <a:sx n="82" d="100"/>
          <a:sy n="82" d="100"/>
        </p:scale>
        <p:origin x="10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Качество инженерных </a:t>
            </a:r>
            <a:r>
              <a:rPr lang="en-US" i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-программ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565923688576727"/>
          <c:y val="0.28349007848334312"/>
          <c:w val="0.38472358382646127"/>
          <c:h val="0.625175823717999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81-44C0-A9CC-5608206070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81-44C0-A9CC-5608206070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81-44C0-A9CC-5608206070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81-44C0-A9CC-5608206070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1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Академическая репутация</c:v>
                </c:pt>
                <c:pt idx="1">
                  <c:v>Эффективность взаимодействия</c:v>
                </c:pt>
                <c:pt idx="2">
                  <c:v>Квалификация преподавателей </c:v>
                </c:pt>
                <c:pt idx="3">
                  <c:v>Уровень сервиса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81-44C0-A9CC-56082060704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в кампусе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F</c:v>
                </c:pt>
                <c:pt idx="1">
                  <c:v>F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1-4202-8900-FCF42E291F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онлайн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F</c:v>
                </c:pt>
                <c:pt idx="1">
                  <c:v>F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1-4202-8900-FCF42E291F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4537728"/>
        <c:axId val="314540024"/>
      </c:barChart>
      <c:catAx>
        <c:axId val="3145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cap="all" spc="120" normalizeH="0" baseline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14540024"/>
        <c:crosses val="autoZero"/>
        <c:auto val="1"/>
        <c:lblAlgn val="ctr"/>
        <c:lblOffset val="100"/>
        <c:noMultiLvlLbl val="0"/>
      </c:catAx>
      <c:valAx>
        <c:axId val="314540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4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66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в кампусе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0.5</c:v>
                </c:pt>
                <c:pt idx="5">
                  <c:v>0.3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1-4C30-81CA-EF75E641D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онлайн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A7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0.9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0.5</c:v>
                </c:pt>
                <c:pt idx="5">
                  <c:v>0.7</c:v>
                </c:pt>
                <c:pt idx="6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1-4C30-81CA-EF75E641D9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4537728"/>
        <c:axId val="314540024"/>
      </c:barChart>
      <c:catAx>
        <c:axId val="31453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120" normalizeH="0" baseline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14540024"/>
        <c:crosses val="autoZero"/>
        <c:auto val="1"/>
        <c:lblAlgn val="ctr"/>
        <c:lblOffset val="100"/>
        <c:noMultiLvlLbl val="0"/>
      </c:catAx>
      <c:valAx>
        <c:axId val="314540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4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66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Целесообразность применения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технологий 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(%)</a:t>
            </a:r>
          </a:p>
        </c:rich>
      </c:tx>
      <c:layout>
        <c:manualLayout>
          <c:xMode val="edge"/>
          <c:yMode val="edge"/>
          <c:x val="0.20137726924759403"/>
          <c:y val="2.905676202753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206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Затрудняюсь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20.7</c:v>
                </c:pt>
                <c:pt idx="1">
                  <c:v>26.7</c:v>
                </c:pt>
                <c:pt idx="2">
                  <c:v>26.7</c:v>
                </c:pt>
                <c:pt idx="3">
                  <c:v>25.3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E-4C93-90AC-8C94C94A7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19944"/>
        <c:axId val="484317384"/>
      </c:barChart>
      <c:catAx>
        <c:axId val="48431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17384"/>
        <c:crosses val="autoZero"/>
        <c:auto val="1"/>
        <c:lblAlgn val="ctr"/>
        <c:lblOffset val="100"/>
        <c:noMultiLvlLbl val="0"/>
      </c:catAx>
      <c:valAx>
        <c:axId val="48431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1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Соотношения между традиционным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On-campus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</a:t>
            </a:r>
            <a:r>
              <a:rPr lang="ru-RU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дистанционным (</a:t>
            </a:r>
            <a:r>
              <a:rPr lang="en-US" sz="2400" b="1" i="1" baseline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</a:t>
            </a:r>
            <a:r>
              <a:rPr lang="ru-RU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обучением</a:t>
            </a:r>
            <a:r>
              <a:rPr lang="en-US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(%)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On-campus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ВКР</c:v>
                </c:pt>
                <c:pt idx="1">
                  <c:v>НИР</c:v>
                </c:pt>
                <c:pt idx="2">
                  <c:v>Практика</c:v>
                </c:pt>
                <c:pt idx="3">
                  <c:v>П</c:v>
                </c:pt>
                <c:pt idx="4">
                  <c:v>ОП</c:v>
                </c:pt>
                <c:pt idx="5">
                  <c:v>ЕНМ</c:v>
                </c:pt>
                <c:pt idx="6">
                  <c:v>ГСЭ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27</c:v>
                </c:pt>
                <c:pt idx="1">
                  <c:v>75</c:v>
                </c:pt>
                <c:pt idx="2">
                  <c:v>85</c:v>
                </c:pt>
                <c:pt idx="3">
                  <c:v>83</c:v>
                </c:pt>
                <c:pt idx="4">
                  <c:v>76</c:v>
                </c:pt>
                <c:pt idx="5">
                  <c:v>77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6-422F-96B0-01BE71EB49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ВКР</c:v>
                </c:pt>
                <c:pt idx="1">
                  <c:v>НИР</c:v>
                </c:pt>
                <c:pt idx="2">
                  <c:v>Практика</c:v>
                </c:pt>
                <c:pt idx="3">
                  <c:v>П</c:v>
                </c:pt>
                <c:pt idx="4">
                  <c:v>ОП</c:v>
                </c:pt>
                <c:pt idx="5">
                  <c:v>ЕНМ</c:v>
                </c:pt>
                <c:pt idx="6">
                  <c:v>ГСЭ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73</c:v>
                </c:pt>
                <c:pt idx="1">
                  <c:v>25</c:v>
                </c:pt>
                <c:pt idx="2">
                  <c:v>15</c:v>
                </c:pt>
                <c:pt idx="3">
                  <c:v>17</c:v>
                </c:pt>
                <c:pt idx="4">
                  <c:v>24</c:v>
                </c:pt>
                <c:pt idx="5">
                  <c:v>23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6-422F-96B0-01BE71EB4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342024"/>
        <c:axId val="484338184"/>
      </c:barChart>
      <c:catAx>
        <c:axId val="484342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38184"/>
        <c:crosses val="autoZero"/>
        <c:auto val="1"/>
        <c:lblAlgn val="ctr"/>
        <c:lblOffset val="100"/>
        <c:noMultiLvlLbl val="0"/>
      </c:catAx>
      <c:valAx>
        <c:axId val="484338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4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Целесообразность применения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технологий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(%)</a:t>
            </a:r>
          </a:p>
        </c:rich>
      </c:tx>
      <c:layout>
        <c:manualLayout>
          <c:xMode val="edge"/>
          <c:yMode val="edge"/>
          <c:x val="0.16839115813648292"/>
          <c:y val="1.8482969253559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  <c:pt idx="4">
                  <c:v>Затрудняюсь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25.4</c:v>
                </c:pt>
                <c:pt idx="1">
                  <c:v>34.200000000000003</c:v>
                </c:pt>
                <c:pt idx="2">
                  <c:v>25.4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9-4CFE-BE0E-61C17E2BA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19944"/>
        <c:axId val="484317384"/>
      </c:barChart>
      <c:catAx>
        <c:axId val="48431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17384"/>
        <c:crosses val="autoZero"/>
        <c:auto val="1"/>
        <c:lblAlgn val="ctr"/>
        <c:lblOffset val="100"/>
        <c:noMultiLvlLbl val="0"/>
      </c:catAx>
      <c:valAx>
        <c:axId val="48431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19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Соотношения между традиционным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On-campus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</a:t>
            </a:r>
            <a:r>
              <a:rPr lang="ru-RU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дистанционным (</a:t>
            </a:r>
            <a:r>
              <a:rPr lang="en-US" sz="2400" b="1" i="1" baseline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</a:t>
            </a:r>
            <a:r>
              <a:rPr lang="ru-RU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обучением</a:t>
            </a:r>
            <a:r>
              <a:rPr lang="en-US" sz="24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(%)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On-campus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ВКР</c:v>
                </c:pt>
                <c:pt idx="1">
                  <c:v>НИР</c:v>
                </c:pt>
                <c:pt idx="2">
                  <c:v>Практика</c:v>
                </c:pt>
                <c:pt idx="3">
                  <c:v>П</c:v>
                </c:pt>
                <c:pt idx="4">
                  <c:v>ОП</c:v>
                </c:pt>
                <c:pt idx="5">
                  <c:v>ЕНМ</c:v>
                </c:pt>
                <c:pt idx="6">
                  <c:v>ГСЭ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</c:v>
                </c:pt>
                <c:pt idx="1">
                  <c:v>70</c:v>
                </c:pt>
                <c:pt idx="2">
                  <c:v>82</c:v>
                </c:pt>
                <c:pt idx="3">
                  <c:v>81</c:v>
                </c:pt>
                <c:pt idx="4">
                  <c:v>73</c:v>
                </c:pt>
                <c:pt idx="5">
                  <c:v>74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D-49F5-BE7F-702850F1E8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ВКР</c:v>
                </c:pt>
                <c:pt idx="1">
                  <c:v>НИР</c:v>
                </c:pt>
                <c:pt idx="2">
                  <c:v>Практика</c:v>
                </c:pt>
                <c:pt idx="3">
                  <c:v>П</c:v>
                </c:pt>
                <c:pt idx="4">
                  <c:v>ОП</c:v>
                </c:pt>
                <c:pt idx="5">
                  <c:v>ЕНМ</c:v>
                </c:pt>
                <c:pt idx="6">
                  <c:v>ГСЭ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25</c:v>
                </c:pt>
                <c:pt idx="1">
                  <c:v>30</c:v>
                </c:pt>
                <c:pt idx="2">
                  <c:v>18</c:v>
                </c:pt>
                <c:pt idx="3">
                  <c:v>19</c:v>
                </c:pt>
                <c:pt idx="4">
                  <c:v>27</c:v>
                </c:pt>
                <c:pt idx="5">
                  <c:v>26</c:v>
                </c:pt>
                <c:pt idx="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D-49F5-BE7F-702850F1E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4342024"/>
        <c:axId val="484338184"/>
      </c:barChart>
      <c:catAx>
        <c:axId val="484342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38184"/>
        <c:crosses val="autoZero"/>
        <c:auto val="1"/>
        <c:lblAlgn val="ctr"/>
        <c:lblOffset val="100"/>
        <c:noMultiLvlLbl val="0"/>
      </c:catAx>
      <c:valAx>
        <c:axId val="484338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1" u="none" strike="noStrike" kern="12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48434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1" u="none" strike="noStrike" kern="12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в кампусе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</c:v>
                </c:pt>
                <c:pt idx="1">
                  <c:v>D</c:v>
                </c:pt>
                <c:pt idx="2">
                  <c:v>I</c:v>
                </c:pt>
                <c:pt idx="3">
                  <c:v>O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0.7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0-4656-99B1-96F8C29078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онлайн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</c:v>
                </c:pt>
                <c:pt idx="1">
                  <c:v>D</c:v>
                </c:pt>
                <c:pt idx="2">
                  <c:v>I</c:v>
                </c:pt>
                <c:pt idx="3">
                  <c:v>O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</c:v>
                </c:pt>
                <c:pt idx="1">
                  <c:v>0.7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0-4656-99B1-96F8C29078D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4537728"/>
        <c:axId val="314540024"/>
      </c:barChart>
      <c:catAx>
        <c:axId val="3145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cap="all" spc="120" normalizeH="0" baseline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314540024"/>
        <c:crosses val="autoZero"/>
        <c:auto val="1"/>
        <c:lblAlgn val="ctr"/>
        <c:lblOffset val="100"/>
        <c:noMultiLvlLbl val="0"/>
      </c:catAx>
      <c:valAx>
        <c:axId val="314540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4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33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33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33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в кампусе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Б1</c:v>
                </c:pt>
                <c:pt idx="1">
                  <c:v>Б2</c:v>
                </c:pt>
                <c:pt idx="2">
                  <c:v>Б3</c:v>
                </c:pt>
                <c:pt idx="3">
                  <c:v>Б4</c:v>
                </c:pt>
                <c:pt idx="4">
                  <c:v>Б5</c:v>
                </c:pt>
                <c:pt idx="5">
                  <c:v>Б6</c:v>
                </c:pt>
                <c:pt idx="6">
                  <c:v>Б7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0.1</c:v>
                </c:pt>
                <c:pt idx="1">
                  <c:v>0.25</c:v>
                </c:pt>
                <c:pt idx="2">
                  <c:v>0.55000000000000004</c:v>
                </c:pt>
                <c:pt idx="3">
                  <c:v>0.6</c:v>
                </c:pt>
                <c:pt idx="4">
                  <c:v>0.7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E-4083-BBF6-77F240D9D0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онлайн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Б1</c:v>
                </c:pt>
                <c:pt idx="1">
                  <c:v>Б2</c:v>
                </c:pt>
                <c:pt idx="2">
                  <c:v>Б3</c:v>
                </c:pt>
                <c:pt idx="3">
                  <c:v>Б4</c:v>
                </c:pt>
                <c:pt idx="4">
                  <c:v>Б5</c:v>
                </c:pt>
                <c:pt idx="5">
                  <c:v>Б6</c:v>
                </c:pt>
                <c:pt idx="6">
                  <c:v>Б7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0.9</c:v>
                </c:pt>
                <c:pt idx="1">
                  <c:v>0.75</c:v>
                </c:pt>
                <c:pt idx="2">
                  <c:v>0.45</c:v>
                </c:pt>
                <c:pt idx="3">
                  <c:v>0.4</c:v>
                </c:pt>
                <c:pt idx="4">
                  <c:v>0.3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9E-4083-BBF6-77F240D9D0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4537728"/>
        <c:axId val="314540024"/>
      </c:barChart>
      <c:catAx>
        <c:axId val="31453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120" normalizeH="0" baseline="0">
                <a:solidFill>
                  <a:srgbClr val="0033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314540024"/>
        <c:crosses val="autoZero"/>
        <c:auto val="1"/>
        <c:lblAlgn val="ctr"/>
        <c:lblOffset val="100"/>
        <c:noMultiLvlLbl val="0"/>
      </c:catAx>
      <c:valAx>
        <c:axId val="314540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4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6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в кампусе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F</c:v>
                </c:pt>
                <c:pt idx="1">
                  <c:v>C</c:v>
                </c:pt>
                <c:pt idx="2">
                  <c:v>D</c:v>
                </c:pt>
                <c:pt idx="3">
                  <c:v>I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C-4D96-BEE9-D585DE5980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онлайн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F</c:v>
                </c:pt>
                <c:pt idx="1">
                  <c:v>C</c:v>
                </c:pt>
                <c:pt idx="2">
                  <c:v>D</c:v>
                </c:pt>
                <c:pt idx="3">
                  <c:v>I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0.85</c:v>
                </c:pt>
                <c:pt idx="1">
                  <c:v>0.8</c:v>
                </c:pt>
                <c:pt idx="2">
                  <c:v>0.6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C-4D96-BEE9-D585DE5980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4537728"/>
        <c:axId val="314540024"/>
      </c:barChart>
      <c:catAx>
        <c:axId val="31453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1" u="none" strike="noStrike" kern="1200" cap="all" spc="120" normalizeH="0" baseline="0">
                <a:solidFill>
                  <a:srgbClr val="003366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314540024"/>
        <c:crosses val="autoZero"/>
        <c:auto val="1"/>
        <c:lblAlgn val="ctr"/>
        <c:lblOffset val="100"/>
        <c:noMultiLvlLbl val="0"/>
      </c:catAx>
      <c:valAx>
        <c:axId val="314540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4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3366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Обучение в кампусе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0.25</c:v>
                </c:pt>
                <c:pt idx="1">
                  <c:v>0.2</c:v>
                </c:pt>
                <c:pt idx="2">
                  <c:v>0.35</c:v>
                </c:pt>
                <c:pt idx="3">
                  <c:v>0.25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2-4733-B6AD-8383B3622F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Обучение онлайн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0.75</c:v>
                </c:pt>
                <c:pt idx="1">
                  <c:v>0.8</c:v>
                </c:pt>
                <c:pt idx="2">
                  <c:v>0.65</c:v>
                </c:pt>
                <c:pt idx="3">
                  <c:v>0.75</c:v>
                </c:pt>
                <c:pt idx="4">
                  <c:v>0.5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2-4733-B6AD-8383B3622F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4537728"/>
        <c:axId val="314540024"/>
      </c:barChart>
      <c:catAx>
        <c:axId val="31453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120" normalizeH="0" baseline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314540024"/>
        <c:crosses val="autoZero"/>
        <c:auto val="1"/>
        <c:lblAlgn val="ctr"/>
        <c:lblOffset val="100"/>
        <c:noMultiLvlLbl val="0"/>
      </c:catAx>
      <c:valAx>
        <c:axId val="314540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14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0066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45292-D0F2-4827-9FB4-834DD378DD44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2C251-7916-4E64-BC66-1F4B6B9B1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4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C0BA-134B-423D-AD04-0FE0AED95010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255576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4005064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6C64-70F0-4B37-B9C6-D1E5853750B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D6F6-12F6-48DA-B4FA-C3A7057DBD13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DAA-4BCE-42F6-9370-41403A206D2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547664" y="1447800"/>
            <a:ext cx="7139136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3356-C544-46C4-98CB-53F5CC10D476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7620-5318-4E5A-8D49-B94C6A20F7C3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DA10-FDFD-400E-9E36-DDF76F45F5F4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58FF-7238-43CC-8CDB-0763EB85618D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\\sinergy\CAM\Projects\Сколково\2012\web\logo\s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97785" cy="100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871D-7C7D-4127-BCE0-76E5A552901E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B16A-1FDB-4AB0-A1BC-E16B5CE0C8D4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879-5638-4375-B49E-5AA913D7F63E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A0A5AE-C33F-4CFB-BE70-E773CFCC877C}" type="datetime1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/>
              <a:t>Cambridge, MA, 2012, April 30                                                                                                                                                    Oleg Boev, TPU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16BF7B2-6DFF-4015-B252-BF2E487FC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chart" Target="../charts/char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9.jpe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7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8.png"/><Relationship Id="rId7" Type="http://schemas.openxmlformats.org/officeDocument/2006/relationships/image" Target="../media/image7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6612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Проф. А. </a:t>
            </a:r>
            <a:r>
              <a:rPr lang="ru-RU" sz="28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Чучалин</a:t>
            </a:r>
            <a:endParaRPr lang="en-US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3675" y="1700808"/>
            <a:ext cx="8912821" cy="3456384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ИНЖЕНЕРНОЕ ОБРАЗОВАНИЕ             </a:t>
            </a:r>
            <a:r>
              <a:rPr lang="ru-RU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эпоху четвертой индустриальной революции и цифровой экономики</a:t>
            </a:r>
          </a:p>
        </p:txBody>
      </p:sp>
      <p:pic>
        <p:nvPicPr>
          <p:cNvPr id="1028" name="Picture 4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3C0B571C-7049-48EE-81BD-F839C03C6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655"/>
            <a:ext cx="10801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0" y="236711"/>
            <a:ext cx="1134828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4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896" y="169978"/>
            <a:ext cx="8160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Вопросам применения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высшем образовании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анализу их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достоинств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недостатков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сравнении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классическим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университетскому образованию посвящено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много исследований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online vs on-campus">
            <a:extLst>
              <a:ext uri="{FF2B5EF4-FFF2-40B4-BE49-F238E27FC236}">
                <a16:creationId xmlns:a16="http://schemas.microsoft.com/office/drawing/2014/main" id="{756A991B-411B-4A84-8AC8-0DAC9E58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048000" cy="20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online vs on-campus">
            <a:extLst>
              <a:ext uri="{FF2B5EF4-FFF2-40B4-BE49-F238E27FC236}">
                <a16:creationId xmlns:a16="http://schemas.microsoft.com/office/drawing/2014/main" id="{DF92CF3D-314F-418E-8959-DB53E8E17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903" y="4782620"/>
            <a:ext cx="3240361" cy="151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f2f">
            <a:extLst>
              <a:ext uri="{FF2B5EF4-FFF2-40B4-BE49-F238E27FC236}">
                <a16:creationId xmlns:a16="http://schemas.microsoft.com/office/drawing/2014/main" id="{8A2DC14D-33FB-47CD-8A53-5251C0FA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57" y="5139296"/>
            <a:ext cx="2484063" cy="124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23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896" y="188640"/>
            <a:ext cx="81605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Проблемы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дискуссии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связанные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использованием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-технологий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distance learning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высшей школе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особо актуальны для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образования.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Это обусловлено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требованиями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материальному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обеспечению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учебного процесса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при подготовке специалистов в области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естественных                    наук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(оборудование, приборы, инструменты, материалы и др.) 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Ð°ÑÑÐ¸Ð½ÐºÐ¸ Ð¿Ð¾ Ð·Ð°Ð¿ÑÐ¾ÑÑ stem">
            <a:extLst>
              <a:ext uri="{FF2B5EF4-FFF2-40B4-BE49-F238E27FC236}">
                <a16:creationId xmlns:a16="http://schemas.microsoft.com/office/drawing/2014/main" id="{BC8671F5-E74A-4597-A5B5-9C914DBF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84" y="1772816"/>
            <a:ext cx="1436935" cy="102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31CCCBE3-5132-49D9-8A0C-08AD6BEB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05978"/>
            <a:ext cx="1512168" cy="159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2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04" y="188640"/>
            <a:ext cx="81605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работы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студентов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лабораториях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и в условиях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реального производства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с целью приобретения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практического                  опыта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experience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).                            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Эти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требования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являются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ограничениями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образования. Однако,                         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США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странах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Европы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-технологии активно применяются для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реализации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всех уровнях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высшего образования. </a:t>
            </a:r>
          </a:p>
          <a:p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2E226A4-8FC2-4E6C-BD9D-59277D013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88840"/>
            <a:ext cx="1193874" cy="119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higher education">
            <a:extLst>
              <a:ext uri="{FF2B5EF4-FFF2-40B4-BE49-F238E27FC236}">
                <a16:creationId xmlns:a16="http://schemas.microsoft.com/office/drawing/2014/main" id="{B5BE865C-4AC9-448D-8FB3-3C3EEE14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06" y="4725144"/>
            <a:ext cx="2134794" cy="9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1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04" y="188640"/>
            <a:ext cx="8160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Американские университеты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предлагают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программы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пяти уровнях: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Undergraduate Certificate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Associate Degree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BSc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BEng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PhD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области физики, биологии, компьютерной техники и информационных технологий, электротехники и энергетики, механики, строительства и др. 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ÐÐ°ÑÑÐ¸Ð½ÐºÐ¸ Ð¿Ð¾ Ð·Ð°Ð¿ÑÐ¾ÑÑ MIT">
            <a:extLst>
              <a:ext uri="{FF2B5EF4-FFF2-40B4-BE49-F238E27FC236}">
                <a16:creationId xmlns:a16="http://schemas.microsoft.com/office/drawing/2014/main" id="{7AB7CE4E-EE42-43DD-BE96-AF2DDDC4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1152128" cy="5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princeton">
            <a:extLst>
              <a:ext uri="{FF2B5EF4-FFF2-40B4-BE49-F238E27FC236}">
                <a16:creationId xmlns:a16="http://schemas.microsoft.com/office/drawing/2014/main" id="{DFA779EE-84EF-4AD7-88E7-C3A5A0BE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945495" cy="11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ÐÐ°ÑÑÐ¸Ð½ÐºÐ¸ Ð¿Ð¾ Ð·Ð°Ð¿ÑÐ¾ÑÑ carnegie mellon">
            <a:extLst>
              <a:ext uri="{FF2B5EF4-FFF2-40B4-BE49-F238E27FC236}">
                <a16:creationId xmlns:a16="http://schemas.microsoft.com/office/drawing/2014/main" id="{B4A14962-DFAB-4102-A584-C19E60A2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301208"/>
            <a:ext cx="946473" cy="9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ÐÐ°ÑÑÐ¸Ð½ÐºÐ¸ Ð¿Ð¾ Ð·Ð°Ð¿ÑÐ¾ÑÑ utah state">
            <a:extLst>
              <a:ext uri="{FF2B5EF4-FFF2-40B4-BE49-F238E27FC236}">
                <a16:creationId xmlns:a16="http://schemas.microsoft.com/office/drawing/2014/main" id="{59430974-A297-4D10-A7D3-1742B287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82" y="5298660"/>
            <a:ext cx="946474" cy="93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ÐÐ°ÑÑÐ¸Ð½ÐºÐ¸ Ð¿Ð¾ Ð·Ð°Ð¿ÑÐ¾ÑÑ university berkeley">
            <a:extLst>
              <a:ext uri="{FF2B5EF4-FFF2-40B4-BE49-F238E27FC236}">
                <a16:creationId xmlns:a16="http://schemas.microsoft.com/office/drawing/2014/main" id="{A02DF1EA-A128-4889-BE23-6E016C56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47" y="5301208"/>
            <a:ext cx="945495" cy="9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05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04" y="116632"/>
            <a:ext cx="81605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Авторитетным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американским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журналом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 News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World Report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разработана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методика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рейтинга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-инженерных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  <p:pic>
        <p:nvPicPr>
          <p:cNvPr id="7" name="Picture 2" descr="Картинки по запросу copy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945495" cy="5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BFEA61C-EF7D-4027-B7F8-200EA5D46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400492"/>
              </p:ext>
            </p:extLst>
          </p:nvPr>
        </p:nvGraphicFramePr>
        <p:xfrm>
          <a:off x="2195736" y="2636912"/>
          <a:ext cx="66247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410" name="Picture 2" descr="ÐÐ°ÑÑÐ¸Ð½ÐºÐ¸ Ð¿Ð¾ Ð·Ð°Ð¿ÑÐ¾ÑÑ US News &amp; World Report Online Engineering Programs">
            <a:extLst>
              <a:ext uri="{FF2B5EF4-FFF2-40B4-BE49-F238E27FC236}">
                <a16:creationId xmlns:a16="http://schemas.microsoft.com/office/drawing/2014/main" id="{81A663FC-425F-482F-A817-168451F7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5054"/>
            <a:ext cx="2665263" cy="260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ÐÐ°ÑÑÐ¸Ð½ÐºÐ¸ Ð¿Ð¾ Ð·Ð°Ð¿ÑÐ¾ÑÑ US News &amp; World Report Online Engineering Programs">
            <a:extLst>
              <a:ext uri="{FF2B5EF4-FFF2-40B4-BE49-F238E27FC236}">
                <a16:creationId xmlns:a16="http://schemas.microsoft.com/office/drawing/2014/main" id="{54C1B097-4851-4BFE-B5AD-5B5366456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38" y="4045054"/>
            <a:ext cx="1688202" cy="16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04" y="116632"/>
            <a:ext cx="81605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-программы в области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США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аккредитуются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ABET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Accreditation Board for Engineering and Technology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мировым лидером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оценке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качества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инженерного образования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 тем же критериям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что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традиционные программы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реализуемые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ÐÐ°ÑÑÐ¸Ð½ÐºÐ¸ Ð¿Ð¾ Ð·Ð°Ð¿ÑÐ¾ÑÑ Air Force Institute of Technology">
            <a:extLst>
              <a:ext uri="{FF2B5EF4-FFF2-40B4-BE49-F238E27FC236}">
                <a16:creationId xmlns:a16="http://schemas.microsoft.com/office/drawing/2014/main" id="{14E58A6B-911B-4B49-A88D-06FD18641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97152"/>
            <a:ext cx="201622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ÐÐ°ÑÑÐ¸Ð½ÐºÐ¸ Ð¿Ð¾ Ð·Ð°Ð¿ÑÐ¾ÑÑ East Carolina University">
            <a:extLst>
              <a:ext uri="{FF2B5EF4-FFF2-40B4-BE49-F238E27FC236}">
                <a16:creationId xmlns:a16="http://schemas.microsoft.com/office/drawing/2014/main" id="{8F93365A-DD51-4DF6-AB26-3B774DFA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77" y="4797896"/>
            <a:ext cx="10801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ÐÐ°ÑÑÐ¸Ð½ÐºÐ¸ Ð¿Ð¾ Ð·Ð°Ð¿ÑÐ¾ÑÑ Eastern Kentucky University">
            <a:extLst>
              <a:ext uri="{FF2B5EF4-FFF2-40B4-BE49-F238E27FC236}">
                <a16:creationId xmlns:a16="http://schemas.microsoft.com/office/drawing/2014/main" id="{8F7D8306-D640-49C3-B825-5AACD9D0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55" y="4865174"/>
            <a:ext cx="1008112" cy="10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ÐÐ°ÑÑÐ¸Ð½ÐºÐ¸ Ð¿Ð¾ Ð·Ð°Ð¿ÑÐ¾ÑÑ Middle Georgia State University">
            <a:extLst>
              <a:ext uri="{FF2B5EF4-FFF2-40B4-BE49-F238E27FC236}">
                <a16:creationId xmlns:a16="http://schemas.microsoft.com/office/drawing/2014/main" id="{F31862B9-2F42-4F28-8DC6-72E9ECBF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59" y="483511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28022A6-62C4-40F7-B3D7-14E52BB0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087" y="4765235"/>
            <a:ext cx="1620183" cy="10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ÐÐ°ÑÑÐ¸Ð½ÐºÐ¸ Ð¿Ð¾ Ð·Ð°Ð¿ÑÐ¾ÑÑ ABET">
            <a:extLst>
              <a:ext uri="{FF2B5EF4-FFF2-40B4-BE49-F238E27FC236}">
                <a16:creationId xmlns:a16="http://schemas.microsoft.com/office/drawing/2014/main" id="{222E7420-45FF-46F1-8C83-755A8CBE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36" y="3612232"/>
            <a:ext cx="1184920" cy="118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2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04" y="116632"/>
            <a:ext cx="81605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образование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Для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специалистов                  в области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инженерных наук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лучшим вариантом является применение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метода смешенного обучения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с использованием достоинств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                                        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традиционных методов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обучения студентов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on-campus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обеспечивающих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hands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experience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всеми необходимыми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материальными ресурсами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2A908778-F872-453B-932D-BFBEFFD4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03645"/>
            <a:ext cx="1229518" cy="17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4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3920" y="174114"/>
            <a:ext cx="81605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проектировании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реализации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ENG-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методом существует возможность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оптимального сочетания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инновационных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классических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 для достижения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синергетического эффекта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реального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повышения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качества 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выпускников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профессиональной 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ÐÐ°ÑÑÐ¸Ð½ÐºÐ¸ Ð¿Ð¾ Ð·Ð°Ð¿ÑÐ¾ÑÑ synergy">
            <a:extLst>
              <a:ext uri="{FF2B5EF4-FFF2-40B4-BE49-F238E27FC236}">
                <a16:creationId xmlns:a16="http://schemas.microsoft.com/office/drawing/2014/main" id="{4B1A8F25-7436-4C47-8B81-254D43E1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131840" cy="18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ÐÐ°ÑÑÐ¸Ð½ÐºÐ¸ Ð¿Ð¾ Ð·Ð°Ð¿ÑÐ¾ÑÑ quality">
            <a:extLst>
              <a:ext uri="{FF2B5EF4-FFF2-40B4-BE49-F238E27FC236}">
                <a16:creationId xmlns:a16="http://schemas.microsoft.com/office/drawing/2014/main" id="{1D99D2C0-E17F-4BDC-8244-A0585DE8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02" y="5085184"/>
            <a:ext cx="1435571" cy="14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9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3045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Существуют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основные стратегии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организации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Learning: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Использование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ресурсов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дополнение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 традиционному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on-campus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обучению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Замещение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части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on-campus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самостоятельной работой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студентов с 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-ресурсами.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Оптимизация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 программ (курсов)                  для достижения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синергетического эффекта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mooc">
            <a:extLst>
              <a:ext uri="{FF2B5EF4-FFF2-40B4-BE49-F238E27FC236}">
                <a16:creationId xmlns:a16="http://schemas.microsoft.com/office/drawing/2014/main" id="{B04F4152-9C20-4541-9B05-E4CF231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527" y="3620238"/>
            <a:ext cx="251160" cy="1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64C6E23-4DF8-4B69-B4A1-27575F61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3892"/>
            <a:ext cx="2880320" cy="14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72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9904" y="116632"/>
            <a:ext cx="83045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 начала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2000-х гг.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развиваются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6 моделей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организации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Learning:</a:t>
            </a:r>
            <a:endParaRPr lang="ru-RU" sz="32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ÐÐ°ÑÑÐ¸Ð½ÐºÐ¸ Ð¿Ð¾ Ð·Ð°Ð¿ÑÐ¾ÑÑ face-to-face driver model">
            <a:extLst>
              <a:ext uri="{FF2B5EF4-FFF2-40B4-BE49-F238E27FC236}">
                <a16:creationId xmlns:a16="http://schemas.microsoft.com/office/drawing/2014/main" id="{2F60B9B9-B188-4E44-868B-1B639B425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69" y="2276872"/>
            <a:ext cx="7618462" cy="42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7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Современное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состояние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тенденции развития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общественного производства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четвертая индустриальная революция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Считается, что она развивается на основе результатов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третьей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цифровой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революции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которая произошла                                   в середине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определялась стремительным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развитием электроники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информационных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технологий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автоматизации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производства. 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4th industrial revolution">
            <a:extLst>
              <a:ext uri="{FF2B5EF4-FFF2-40B4-BE49-F238E27FC236}">
                <a16:creationId xmlns:a16="http://schemas.microsoft.com/office/drawing/2014/main" id="{43DB2C71-C719-4DFA-A8C6-EC12135D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1710295" cy="12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9D3AAAF2-96A6-46B5-953C-63B721CD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1178047" cy="11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94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6632"/>
            <a:ext cx="81331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Learning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Модель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Blended MOOC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Обучение организуется в формате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flipped classroom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Студенты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осваивают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программу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MOOC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После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изучения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материала студенты участвуют в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face-to-face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дискуссиях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on-campus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Blended MOOC and problem based learning">
            <a:extLst>
              <a:ext uri="{FF2B5EF4-FFF2-40B4-BE49-F238E27FC236}">
                <a16:creationId xmlns:a16="http://schemas.microsoft.com/office/drawing/2014/main" id="{6377E59A-6C40-49BE-A4E6-A96102CEE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5" y="4092674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discussion">
            <a:extLst>
              <a:ext uri="{FF2B5EF4-FFF2-40B4-BE49-F238E27FC236}">
                <a16:creationId xmlns:a16="http://schemas.microsoft.com/office/drawing/2014/main" id="{D20AAF40-BFEE-42A4-B1FE-B102BE70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10" y="3789040"/>
            <a:ext cx="3558258" cy="19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flipped classroom">
            <a:extLst>
              <a:ext uri="{FF2B5EF4-FFF2-40B4-BE49-F238E27FC236}">
                <a16:creationId xmlns:a16="http://schemas.microsoft.com/office/drawing/2014/main" id="{A339847B-6318-4874-A1DE-37E59AD8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78" y="5376314"/>
            <a:ext cx="2082602" cy="7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65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BL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-технологии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КубГТУ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                              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(Мнение ППС)</a:t>
            </a: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5563615"/>
              </p:ext>
            </p:extLst>
          </p:nvPr>
        </p:nvGraphicFramePr>
        <p:xfrm>
          <a:off x="1007294" y="1166349"/>
          <a:ext cx="7315200" cy="48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113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BL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-технологии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КубГТУ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                             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(Мнение ППС)</a:t>
            </a:r>
            <a:endParaRPr lang="ru-RU" sz="2800" dirty="0"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6278146"/>
              </p:ext>
            </p:extLst>
          </p:nvPr>
        </p:nvGraphicFramePr>
        <p:xfrm>
          <a:off x="701465" y="1412776"/>
          <a:ext cx="7798419" cy="482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465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BL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-технологии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КубГТУ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                        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(Мнение студентов)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ru-RU" sz="2800" dirty="0"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66759425"/>
              </p:ext>
            </p:extLst>
          </p:nvPr>
        </p:nvGraphicFramePr>
        <p:xfrm>
          <a:off x="1001215" y="1306628"/>
          <a:ext cx="7315200" cy="47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4230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BL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-технологии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КубГТУ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dirty="0">
                <a:latin typeface="Calibri" panose="020F0502020204030204" pitchFamily="34" charset="0"/>
              </a:rPr>
              <a:t>                        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(Мнение студентов)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</a:endParaRPr>
          </a:p>
          <a:p>
            <a:endParaRPr lang="ru-RU" sz="2800" dirty="0">
              <a:latin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31932820"/>
              </p:ext>
            </p:extLst>
          </p:nvPr>
        </p:nvGraphicFramePr>
        <p:xfrm>
          <a:off x="827584" y="1304975"/>
          <a:ext cx="763974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393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62500"/>
            <a:ext cx="828092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   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основе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моделей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CDIO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FCDI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FFCD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разработана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методика проектирования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 для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3-х уровней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высшего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ENG</a:t>
            </a:r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Методика позволяет                                  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оптимизировать</a:t>
            </a:r>
            <a:r>
              <a:rPr lang="ru-RU" sz="32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ru-RU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campus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компоненты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                                        с целью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максимального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использования                                         их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возможностей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преимуществ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достижения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результатов обучения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    </a:t>
            </a: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levels of higher education">
            <a:extLst>
              <a:ext uri="{FF2B5EF4-FFF2-40B4-BE49-F238E27FC236}">
                <a16:creationId xmlns:a16="http://schemas.microsoft.com/office/drawing/2014/main" id="{6D9BA1E3-D9AB-40A1-94CE-3C0BAB06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430565" cy="143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6A9D70C4-540A-4938-BE20-9AA07D0C8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53" y="2279598"/>
            <a:ext cx="945495" cy="9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F15E3C07-E3F7-4806-923A-A443F57A2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1628800" cy="10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8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50887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Бакалавриат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Программы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базового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инженерного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проектируются     на основе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модели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CDIO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подготовки выпускников к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комплексной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инженерной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деятельности: планированию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Conceive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проектированию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производству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и применению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Operate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технических объектов, процессов и систем. </a:t>
            </a: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bachelor of engineering">
            <a:extLst>
              <a:ext uri="{FF2B5EF4-FFF2-40B4-BE49-F238E27FC236}">
                <a16:creationId xmlns:a16="http://schemas.microsoft.com/office/drawing/2014/main" id="{849A9EE2-9ED7-4BBB-B1FE-828E6D74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1512168" cy="141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8207B66-2BF9-4B00-B384-CC3DD511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920790F0-3E73-41E4-A8F5-CCE28D331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84" y="5157192"/>
            <a:ext cx="3611116" cy="13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16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0651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>
                <a:latin typeface="+mj-lt"/>
              </a:rPr>
              <a:t>   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Картинки по запросу copyr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945495" cy="5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3FAA558-B599-455C-8897-D8682DDF0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870037"/>
              </p:ext>
            </p:extLst>
          </p:nvPr>
        </p:nvGraphicFramePr>
        <p:xfrm>
          <a:off x="539552" y="1124744"/>
          <a:ext cx="7704856" cy="50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18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2361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Модули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программа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бакалавриата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Б1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социально-экономические                                                            и гуманитарные науки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Б2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естественные науки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 математика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Б3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базовые инженерные науки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                                     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Б4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базовый профессиональный                                           модуль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Б5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вариативный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профессиональный модуль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66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Б6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модуль практик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Б7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– модуль итоговой аттестации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humanities and social sciences">
            <a:extLst>
              <a:ext uri="{FF2B5EF4-FFF2-40B4-BE49-F238E27FC236}">
                <a16:creationId xmlns:a16="http://schemas.microsoft.com/office/drawing/2014/main" id="{4839B136-819C-45A2-9C33-6A8E557C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39280"/>
            <a:ext cx="1872208" cy="95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physics and mathematics">
            <a:extLst>
              <a:ext uri="{FF2B5EF4-FFF2-40B4-BE49-F238E27FC236}">
                <a16:creationId xmlns:a16="http://schemas.microsoft.com/office/drawing/2014/main" id="{BF505538-5167-4E54-9D64-D0814714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1872208" cy="71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professional training">
            <a:extLst>
              <a:ext uri="{FF2B5EF4-FFF2-40B4-BE49-F238E27FC236}">
                <a16:creationId xmlns:a16="http://schemas.microsoft.com/office/drawing/2014/main" id="{BD0050E2-458F-4D5E-AE51-4E297DCE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50" y="4293096"/>
            <a:ext cx="2284660" cy="75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Ð°ÑÑÐ¸Ð½ÐºÐ¸ Ð¿Ð¾ Ð·Ð°Ð¿ÑÐ¾ÑÑ internship">
            <a:extLst>
              <a:ext uri="{FF2B5EF4-FFF2-40B4-BE49-F238E27FC236}">
                <a16:creationId xmlns:a16="http://schemas.microsoft.com/office/drawing/2014/main" id="{9A8E6D30-5410-48FF-9A20-ACDBF612B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1872207" cy="11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ÐÐ°ÑÑÐ¸Ð½ÐºÐ¸ Ð¿Ð¾ Ð·Ð°Ð¿ÑÐ¾ÑÑ capstone project">
            <a:extLst>
              <a:ext uri="{FF2B5EF4-FFF2-40B4-BE49-F238E27FC236}">
                <a16:creationId xmlns:a16="http://schemas.microsoft.com/office/drawing/2014/main" id="{1B2E3C40-4993-4C73-9911-B2F8E371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70" y="5085184"/>
            <a:ext cx="1740093" cy="9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4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54B8FD6-2332-4840-A9E6-917F23B2D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300140"/>
              </p:ext>
            </p:extLst>
          </p:nvPr>
        </p:nvGraphicFramePr>
        <p:xfrm>
          <a:off x="755576" y="1052736"/>
          <a:ext cx="7560840" cy="518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8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Четвертая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индустриальная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революция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характеризуется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конвергенцией</a:t>
            </a:r>
            <a:r>
              <a:rPr lang="ru-RU" sz="32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физических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биологических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технологий с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цифровыми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технологиями, а также 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технических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экономических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социальных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культур.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Размываются границы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между ними,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счет их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взаимопроникновения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достигаются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синергетические эффекты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Ð°ÑÑÐ¸Ð½ÐºÐ¸ Ð¿Ð¾ Ð·Ð°Ð¿ÑÐ¾ÑÑ 4th industrial revolution">
            <a:extLst>
              <a:ext uri="{FF2B5EF4-FFF2-40B4-BE49-F238E27FC236}">
                <a16:creationId xmlns:a16="http://schemas.microsoft.com/office/drawing/2014/main" id="{50857A79-162A-442A-BF28-BD304DF30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36" y="2276872"/>
            <a:ext cx="2374404" cy="16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convergence">
            <a:extLst>
              <a:ext uri="{FF2B5EF4-FFF2-40B4-BE49-F238E27FC236}">
                <a16:creationId xmlns:a16="http://schemas.microsoft.com/office/drawing/2014/main" id="{748C805E-8F73-4F51-AC29-476BDE6E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4176464" cy="7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85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Магистратура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Магистерские программы в области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целесообразно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разрабатывать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 основе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модели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FCDI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подготовки выпускников     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инновационной</a:t>
            </a:r>
            <a:r>
              <a:rPr lang="ru-RU" sz="32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инженерной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прогнозированию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Forecast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планированию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Conceive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проектированию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и производству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Implement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технических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объектов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процессов и систем.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CDIO">
            <a:extLst>
              <a:ext uri="{FF2B5EF4-FFF2-40B4-BE49-F238E27FC236}">
                <a16:creationId xmlns:a16="http://schemas.microsoft.com/office/drawing/2014/main" id="{4A6A193B-1471-4E7B-B936-53F9362FC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695532" cy="19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1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4612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241BB65-158A-4D24-8C0F-3C9F12B52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372252"/>
              </p:ext>
            </p:extLst>
          </p:nvPr>
        </p:nvGraphicFramePr>
        <p:xfrm>
          <a:off x="549099" y="959190"/>
          <a:ext cx="7848872" cy="515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4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35669"/>
            <a:ext cx="806489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Модули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программы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магистратуры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М1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фундаментальных 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наук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М2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инженерных наук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15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М3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обязательной профессиональной подготовки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</a:t>
            </a: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М4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вариативный модуль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М5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научных исследований                          и практики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53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М6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итоговой </a:t>
            </a:r>
            <a:endParaRPr lang="en-US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аттестации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). 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Scie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71" y="1844824"/>
            <a:ext cx="1608113" cy="7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professional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028073" cy="16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resea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2976265" cy="11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fundamen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11" y="2179621"/>
            <a:ext cx="2328193" cy="4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engineer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2040161" cy="3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14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07677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59132984"/>
              </p:ext>
            </p:extLst>
          </p:nvPr>
        </p:nvGraphicFramePr>
        <p:xfrm>
          <a:off x="606039" y="1006066"/>
          <a:ext cx="7918053" cy="531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38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0648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спирантура</a:t>
            </a:r>
            <a:r>
              <a:rPr lang="ru-RU" sz="32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Программы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подготовки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    к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исследовательской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инженерной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деятельности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для создания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научных основ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разработки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проектирования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инновационной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продукции </a:t>
            </a: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целесообразно разрабатывать </a:t>
            </a: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 основе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модели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FFCD</a:t>
            </a: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включающей: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предвидение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Foresight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прогнозирование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Forecast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планирование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Conceive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                                               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проектирование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Design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).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CDIO">
            <a:extLst>
              <a:ext uri="{FF2B5EF4-FFF2-40B4-BE49-F238E27FC236}">
                <a16:creationId xmlns:a16="http://schemas.microsoft.com/office/drawing/2014/main" id="{C1C780F7-6E3F-4FC3-A53B-523ADDFF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6"/>
            <a:ext cx="2448272" cy="143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34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61202098"/>
              </p:ext>
            </p:extLst>
          </p:nvPr>
        </p:nvGraphicFramePr>
        <p:xfrm>
          <a:off x="467543" y="1227069"/>
          <a:ext cx="7848872" cy="506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33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01862"/>
            <a:ext cx="806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</a:t>
            </a:r>
            <a:r>
              <a:rPr lang="ru-RU" sz="3200" b="1" i="1" dirty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latin typeface="Calibri" panose="020F0502020204030204" pitchFamily="34" charset="0"/>
              </a:rPr>
              <a:t>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Модули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программы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аспирантуры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</a:p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А1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фундаментальных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наук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А2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инженерных наук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                         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А3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обязательной профессиональной подготовки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А4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вариативный модуль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А5 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модуль практики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А6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научных </a:t>
            </a:r>
            <a:r>
              <a:rPr lang="en-U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                                    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исследований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), </a:t>
            </a: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А7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модуль итоговой аттестации (</a:t>
            </a:r>
            <a:r>
              <a:rPr lang="ru-R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ECTS</a:t>
            </a:r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).</a:t>
            </a: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Scie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1608113" cy="7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ÐÐ°ÑÑÐ¸Ð½ÐºÐ¸ Ð¿Ð¾ Ð·Ð°Ð¿ÑÐ¾ÑÑ fundamen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84382"/>
            <a:ext cx="2328193" cy="4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professio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44" y="3717032"/>
            <a:ext cx="2328193" cy="7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ÐÐ°ÑÑÐ¸Ð½ÐºÐ¸ Ð¿Ð¾ Ð·Ð°Ð¿ÑÐ¾ÑÑ resear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58" y="4963837"/>
            <a:ext cx="1920082" cy="7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dissert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18" y="4648137"/>
            <a:ext cx="1536105" cy="10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55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01862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endParaRPr lang="en-US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53307337"/>
              </p:ext>
            </p:extLst>
          </p:nvPr>
        </p:nvGraphicFramePr>
        <p:xfrm>
          <a:off x="503003" y="999381"/>
          <a:ext cx="8239422" cy="509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41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34508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dirty="0"/>
              <a:t>         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оптимальной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реализации                           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3-х уровневых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программ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подготовка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бакалавров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на основе концепции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CDIO</a:t>
            </a:r>
            <a:r>
              <a:rPr lang="en-US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может осуществляться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дистанционно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на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40%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подготовка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                           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магистров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(модель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FCDI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– на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60%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 подготовка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кадров 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высшей квалификации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в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аспирантуре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(модель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FFCD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– на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70%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blende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07381"/>
            <a:ext cx="3174393" cy="17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73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29163"/>
            <a:ext cx="806489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роектирование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программ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dirty="0"/>
              <a:t>     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Значительная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доля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online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-обучения позволит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индивидуализировать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образовательные траектории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повысить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академическую мобильность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 обеспечить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качественную подготовку</a:t>
            </a:r>
            <a:r>
              <a:rPr 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профессиональной деятельности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                            в условиях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цифровой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четвертой индустриальной</a:t>
            </a:r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революции.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  </a:t>
            </a: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4F497929-AAF2-4FD9-9105-8E2E6D3B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50858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digitaliz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97" y="5229200"/>
            <a:ext cx="3510495" cy="9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8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799288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Основными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факторами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связанными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цифровыми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технологиями, существенно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меняющими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нашу жизнь, являются: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создание </a:t>
            </a:r>
            <a:r>
              <a:rPr lang="ru-RU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кибер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физических систем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CPS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развитие систем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искусственного 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интеллекта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виртуальной реальности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VR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мобильной связи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интернета 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вещей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847E25EF-EEEA-4171-AD69-42609E0F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20072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id="{00BD1BC1-8E0F-419F-B576-22965EF0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81" y="3312646"/>
            <a:ext cx="218904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internet of things">
            <a:extLst>
              <a:ext uri="{FF2B5EF4-FFF2-40B4-BE49-F238E27FC236}">
                <a16:creationId xmlns:a16="http://schemas.microsoft.com/office/drawing/2014/main" id="{48135E16-AD26-4CC7-BD95-C191E523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46864"/>
            <a:ext cx="4032448" cy="12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80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19168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+mj-lt"/>
              </a:rPr>
              <a:t>                      </a:t>
            </a: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</a:t>
            </a:r>
            <a:endParaRPr lang="ru-R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и по запросу manythanks">
            <a:extLst>
              <a:ext uri="{FF2B5EF4-FFF2-40B4-BE49-F238E27FC236}">
                <a16:creationId xmlns:a16="http://schemas.microsoft.com/office/drawing/2014/main" id="{D540CB3A-0193-4530-8294-DAC028E2E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5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69979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аддитивных технологий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 применением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принтеров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нано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биотехнологий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создание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новых 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материалов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источников и накопителей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энергии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квантовых 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компьютеров, систем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анализа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больших данных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и др.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3-D printer">
            <a:extLst>
              <a:ext uri="{FF2B5EF4-FFF2-40B4-BE49-F238E27FC236}">
                <a16:creationId xmlns:a16="http://schemas.microsoft.com/office/drawing/2014/main" id="{16D37687-65E6-4BFF-8426-8B02DE97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56" y="1875276"/>
            <a:ext cx="3148428" cy="176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65F22FD4-18F1-4914-B3C0-FDE93919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quantum computing">
            <a:extLst>
              <a:ext uri="{FF2B5EF4-FFF2-40B4-BE49-F238E27FC236}">
                <a16:creationId xmlns:a16="http://schemas.microsoft.com/office/drawing/2014/main" id="{B5E043F3-3540-4E7A-B96A-B64200B5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33684"/>
            <a:ext cx="1756420" cy="9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big Data">
            <a:extLst>
              <a:ext uri="{FF2B5EF4-FFF2-40B4-BE49-F238E27FC236}">
                <a16:creationId xmlns:a16="http://schemas.microsoft.com/office/drawing/2014/main" id="{15A43875-F4E2-40C6-AF75-D70AC106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93246"/>
            <a:ext cx="2808312" cy="7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ÐÐ¾ÑÐ¾Ð¶ÐµÐµ Ð¸Ð·Ð¾Ð±ÑÐ°Ð¶ÐµÐ½Ð¸Ðµ">
            <a:extLst>
              <a:ext uri="{FF2B5EF4-FFF2-40B4-BE49-F238E27FC236}">
                <a16:creationId xmlns:a16="http://schemas.microsoft.com/office/drawing/2014/main" id="{18597609-3598-4AB8-A491-124FD124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80928"/>
            <a:ext cx="937895" cy="8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4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Технологические инновации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сопровождаются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изменениями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 всех сферах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человеческой деятельности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Новые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реалии жизни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общества в условиях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цифровой экономики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определяют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новые требования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к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компетенциям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людей,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первую очередь, к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профессиональным компетенциям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работников, а также ставят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новые задачи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для системы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3560F39-9E43-4308-81F4-9288D393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77" y="2924944"/>
            <a:ext cx="2037394" cy="17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real life">
            <a:extLst>
              <a:ext uri="{FF2B5EF4-FFF2-40B4-BE49-F238E27FC236}">
                <a16:creationId xmlns:a16="http://schemas.microsoft.com/office/drawing/2014/main" id="{22AB3E39-073B-4B5E-B857-49C280CF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1320984"/>
            <a:ext cx="1589162" cy="15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69979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Революционное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развитие науки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приоритетном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порядке диктует необходимость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актуализации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высшего </a:t>
            </a:r>
            <a:r>
              <a:rPr lang="en-US" sz="3200" b="1" i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n-US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образования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                                      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Необходимо понять, как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человек будет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жить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цифровую эпоху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какую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роль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будут играть его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навыки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какие навыки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потребуются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как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сформировать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C885D6A9-381F-4A2E-9F93-02A2E397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982" y="2772406"/>
            <a:ext cx="2393442" cy="9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Ð°ÑÑÐ¸Ð½ÐºÐ¸ Ð¿Ð¾ Ð·Ð°Ð¿ÑÐ¾ÑÑ professional competencies">
            <a:extLst>
              <a:ext uri="{FF2B5EF4-FFF2-40B4-BE49-F238E27FC236}">
                <a16:creationId xmlns:a16="http://schemas.microsoft.com/office/drawing/2014/main" id="{8BDE767F-D4DD-41E8-98A9-02FCCEE8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29200"/>
            <a:ext cx="3347864" cy="9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professional competencies">
            <a:extLst>
              <a:ext uri="{FF2B5EF4-FFF2-40B4-BE49-F238E27FC236}">
                <a16:creationId xmlns:a16="http://schemas.microsoft.com/office/drawing/2014/main" id="{E23FDAF4-68C9-4C6C-9EBA-B84C1963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21088"/>
            <a:ext cx="945496" cy="94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competencies">
            <a:extLst>
              <a:ext uri="{FF2B5EF4-FFF2-40B4-BE49-F238E27FC236}">
                <a16:creationId xmlns:a16="http://schemas.microsoft.com/office/drawing/2014/main" id="{9D9E994A-89D9-41C3-9AB4-7361A8D6F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4" y="5664074"/>
            <a:ext cx="2184102" cy="7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5727"/>
            <a:ext cx="79208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Возникает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овый тип студента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самостоятельно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формирующего свою  </a:t>
            </a: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образовательную 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траекторию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нацеленного на               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самообразование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саморазвитие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            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Будущее - за 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академической свободой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студентов в выборе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содержания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методов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места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времени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обучения. </a:t>
            </a:r>
          </a:p>
          <a:p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academic freedom">
            <a:extLst>
              <a:ext uri="{FF2B5EF4-FFF2-40B4-BE49-F238E27FC236}">
                <a16:creationId xmlns:a16="http://schemas.microsoft.com/office/drawing/2014/main" id="{8C6010B3-608F-43B5-B0C1-84C989D6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67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6122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 </a:t>
            </a:r>
            <a:r>
              <a:rPr lang="ru-RU" sz="3600" b="1" dirty="0">
                <a:latin typeface="+mj-lt"/>
              </a:rPr>
              <a:t>         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 образования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3200" b="1" dirty="0">
                <a:latin typeface="+mj-lt"/>
              </a:rPr>
              <a:t> </a:t>
            </a:r>
            <a:endParaRPr lang="en-US" sz="3200" b="1" dirty="0">
              <a:latin typeface="+mj-lt"/>
            </a:endParaRPr>
          </a:p>
          <a:p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условиях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цифровой экономики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неизбежна «</a:t>
            </a:r>
            <a:r>
              <a:rPr lang="ru-RU" sz="3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цифровизация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digitalization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образования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развитие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дистанционного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обучения 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distance learning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                                             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применением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электронных образовательных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ресурсов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и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технологий. </a:t>
            </a:r>
          </a:p>
          <a:p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Внедрение 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началось в 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1990-х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гг.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«</a:t>
            </a: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оцифровки</a:t>
            </a:r>
            <a:r>
              <a:rPr lang="ru-RU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учебных материалов. </a:t>
            </a:r>
            <a:endParaRPr lang="ru-RU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050" name="Picture 2" descr="ÐÐ°ÑÑÐ¸Ð½ÐºÐ¸ Ð¿Ð¾ Ð·Ð°Ð¿ÑÐ¾ÑÑ Blended Learning">
            <a:extLst>
              <a:ext uri="{FF2B5EF4-FFF2-40B4-BE49-F238E27FC236}">
                <a16:creationId xmlns:a16="http://schemas.microsoft.com/office/drawing/2014/main" id="{151A0EF1-8363-4A08-AC77-A2A82E99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56" y="260648"/>
            <a:ext cx="972319" cy="9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38615EED-3074-4279-8575-643D6FAE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7696"/>
            <a:ext cx="2046147" cy="15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" y="201655"/>
            <a:ext cx="918804" cy="89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79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1522</Words>
  <Application>Microsoft Office PowerPoint</Application>
  <PresentationFormat>Экран (4:3)</PresentationFormat>
  <Paragraphs>212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ovb</dc:creator>
  <cp:lastModifiedBy>Александр Чучалин</cp:lastModifiedBy>
  <cp:revision>1204</cp:revision>
  <dcterms:created xsi:type="dcterms:W3CDTF">2011-11-17T12:13:44Z</dcterms:created>
  <dcterms:modified xsi:type="dcterms:W3CDTF">2019-03-11T05:20:31Z</dcterms:modified>
</cp:coreProperties>
</file>