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345" r:id="rId3"/>
    <p:sldId id="343" r:id="rId4"/>
    <p:sldId id="344" r:id="rId5"/>
    <p:sldId id="346" r:id="rId6"/>
    <p:sldId id="327" r:id="rId7"/>
    <p:sldId id="315" r:id="rId8"/>
    <p:sldId id="348" r:id="rId9"/>
    <p:sldId id="320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30" r:id="rId26"/>
    <p:sldId id="338" r:id="rId27"/>
    <p:sldId id="339" r:id="rId28"/>
    <p:sldId id="347" r:id="rId29"/>
    <p:sldId id="318" r:id="rId30"/>
    <p:sldId id="326" r:id="rId31"/>
    <p:sldId id="312" r:id="rId32"/>
    <p:sldId id="340" r:id="rId33"/>
    <p:sldId id="336" r:id="rId34"/>
    <p:sldId id="337" r:id="rId35"/>
    <p:sldId id="341" r:id="rId36"/>
    <p:sldId id="335" r:id="rId37"/>
    <p:sldId id="29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B872"/>
    <a:srgbClr val="CEA97C"/>
    <a:srgbClr val="CB896F"/>
    <a:srgbClr val="72AF2F"/>
    <a:srgbClr val="8E0000"/>
    <a:srgbClr val="C00000"/>
    <a:srgbClr val="DC5F02"/>
    <a:srgbClr val="500000"/>
    <a:srgbClr val="C25402"/>
    <a:srgbClr val="7E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315" autoAdjust="0"/>
    <p:restoredTop sz="85444" autoAdjust="0"/>
  </p:normalViewPr>
  <p:slideViewPr>
    <p:cSldViewPr>
      <p:cViewPr>
        <p:scale>
          <a:sx n="60" d="100"/>
          <a:sy n="60" d="100"/>
        </p:scale>
        <p:origin x="-15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hervachm\Desktop\&#1043;&#1083;&#1086;&#1073;&#1072;&#1083;&#1100;&#1085;&#1099;&#1081;%20&#1080;&#1085;&#1076;&#1077;&#1082;&#108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Лист4!$C$1</c:f>
              <c:strCache>
                <c:ptCount val="1"/>
                <c:pt idx="0">
                  <c:v>Global Competitiveness Index</c:v>
                </c:pt>
              </c:strCache>
            </c:strRef>
          </c:tx>
          <c:spPr>
            <a:ln w="47625">
              <a:noFill/>
            </a:ln>
          </c:spPr>
          <c:dPt>
            <c:idx val="0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1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2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3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4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5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6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7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8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9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10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11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12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13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16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25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34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41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53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68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76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107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133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134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135"/>
            <c:marker>
              <c:spPr>
                <a:solidFill>
                  <a:schemeClr val="accent2"/>
                </a:solidFill>
              </c:spPr>
            </c:marker>
            <c:bubble3D val="0"/>
          </c:dPt>
          <c:dPt>
            <c:idx val="136"/>
            <c:marker>
              <c:spPr>
                <a:solidFill>
                  <a:schemeClr val="accent2"/>
                </a:solidFill>
              </c:spPr>
            </c:marker>
            <c:bubble3D val="0"/>
          </c:dPt>
          <c:dLbls>
            <c:dLbl>
              <c:idx val="0"/>
              <c:layout>
                <c:manualLayout>
                  <c:x val="-1.5936254980079681E-2"/>
                  <c:y val="-3.872753264014391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Швейцария</a:t>
                    </a:r>
                    <a:endParaRPr lang="en-US" sz="1200" b="1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9579599362828783E-2"/>
                  <c:y val="-3.872753264014388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США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534749889331563E-2"/>
                  <c:y val="-0.1078838409261151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Германия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0827799911465247E-2"/>
                  <c:y val="-0.1327801119090648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Нидерланды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600" b="1"/>
                      <a:t>Сингапур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600" b="1"/>
                      <a:t>Финляндия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7808764940239175E-2"/>
                  <c:y val="-8.852007460604319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Гонконг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1509517485613104"/>
                  <c:y val="1.38312616571942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Япония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5227976980965036"/>
                  <c:y val="-0.1078838409261151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Швеция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0.27091633466135456"/>
                  <c:y val="-6.085755129165469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Дания, Норвегия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2449497136852969E-2"/>
                  <c:y val="1.106498060337283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Новая Зеландия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5.3120849933598939E-2"/>
                  <c:y val="3.0428775645827348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Канада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4.6038069942452416E-2"/>
                  <c:y val="0.1327801119090647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ОАЭ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5.1350294360615278E-2"/>
                  <c:y val="2.766252331438849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Катар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layout>
                <c:manualLayout>
                  <c:x val="0"/>
                  <c:y val="-4.149378497158279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Чехия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layout>
                <c:manualLayout>
                  <c:x val="2.12482005486366E-2"/>
                  <c:y val="6.915630828597114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>
                        <a:solidFill>
                          <a:srgbClr val="FF0000"/>
                        </a:solidFill>
                      </a:rPr>
                      <a:t>Россия</a:t>
                    </a:r>
                    <a:r>
                      <a:rPr lang="en-US" sz="1800" b="1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en-US" sz="1600" b="0" dirty="0">
                        <a:solidFill>
                          <a:sysClr val="windowText" lastClr="000000"/>
                        </a:solidFill>
                      </a:rPr>
                      <a:t>(4,4;</a:t>
                    </a:r>
                    <a:r>
                      <a:rPr lang="en-US" sz="1600" b="0" baseline="0" dirty="0">
                        <a:solidFill>
                          <a:sysClr val="windowText" lastClr="000000"/>
                        </a:solidFill>
                      </a:rPr>
                      <a:t> 4,6)</a:t>
                    </a:r>
                    <a:endParaRPr lang="en-US" sz="1100" b="0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layout>
                <c:manualLayout>
                  <c:x val="-0.1646746347941567"/>
                  <c:y val="-0.12724760724618714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Филиппины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8"/>
              <c:layout>
                <c:manualLayout>
                  <c:x val="-6.1974324922532097E-2"/>
                  <c:y val="-6.639005595453240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ЮАР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0"/>
              <c:layout>
                <c:manualLayout>
                  <c:x val="7.0827799911465251E-3"/>
                  <c:y val="9.681883160035964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Казахстан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7"/>
              <c:layout/>
              <c:tx>
                <c:rich>
                  <a:bodyPr/>
                  <a:lstStyle/>
                  <a:p>
                    <a:r>
                      <a:rPr lang="ru-RU" sz="1600" b="1"/>
                      <a:t>Ливан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3"/>
              <c:layout>
                <c:manualLayout>
                  <c:x val="-7.9681274900398419E-2"/>
                  <c:y val="-4.426003730302159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Мавритания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4"/>
              <c:layout>
                <c:manualLayout>
                  <c:x val="-3.5413899955732658E-2"/>
                  <c:y val="3.596128030870504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Чад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5"/>
              <c:layout/>
              <c:tx>
                <c:rich>
                  <a:bodyPr/>
                  <a:lstStyle/>
                  <a:p>
                    <a:r>
                      <a:rPr lang="ru-RU" sz="1600" b="1"/>
                      <a:t>Мозамбик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6"/>
              <c:layout>
                <c:manualLayout>
                  <c:x val="-4.603806994245243E-2"/>
                  <c:y val="3.872753264014379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/>
                      <a:t>Йемен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trendline>
            <c:trendlineType val="linear"/>
            <c:dispRSqr val="0"/>
            <c:dispEq val="0"/>
          </c:trendline>
          <c:xVal>
            <c:numRef>
              <c:f>Лист4!$B$2:$B$138</c:f>
              <c:numCache>
                <c:formatCode>0.0</c:formatCode>
                <c:ptCount val="137"/>
                <c:pt idx="0">
                  <c:v>6.1</c:v>
                </c:pt>
                <c:pt idx="1">
                  <c:v>5.7</c:v>
                </c:pt>
                <c:pt idx="2">
                  <c:v>5.3</c:v>
                </c:pt>
                <c:pt idx="3">
                  <c:v>5.8</c:v>
                </c:pt>
                <c:pt idx="4">
                  <c:v>6.1</c:v>
                </c:pt>
                <c:pt idx="5">
                  <c:v>5.9</c:v>
                </c:pt>
                <c:pt idx="6">
                  <c:v>5.4</c:v>
                </c:pt>
                <c:pt idx="7">
                  <c:v>4.8</c:v>
                </c:pt>
                <c:pt idx="8">
                  <c:v>5.2</c:v>
                </c:pt>
                <c:pt idx="9">
                  <c:v>5.2</c:v>
                </c:pt>
                <c:pt idx="10">
                  <c:v>5.4</c:v>
                </c:pt>
                <c:pt idx="11">
                  <c:v>5.5</c:v>
                </c:pt>
                <c:pt idx="12">
                  <c:v>5.4</c:v>
                </c:pt>
                <c:pt idx="13">
                  <c:v>5.6</c:v>
                </c:pt>
                <c:pt idx="14">
                  <c:v>5.0999999999999996</c:v>
                </c:pt>
                <c:pt idx="15">
                  <c:v>5</c:v>
                </c:pt>
                <c:pt idx="16">
                  <c:v>5.5</c:v>
                </c:pt>
                <c:pt idx="17">
                  <c:v>5.3</c:v>
                </c:pt>
                <c:pt idx="18">
                  <c:v>4.7</c:v>
                </c:pt>
                <c:pt idx="19">
                  <c:v>5.4</c:v>
                </c:pt>
                <c:pt idx="20">
                  <c:v>5</c:v>
                </c:pt>
                <c:pt idx="21">
                  <c:v>5.3</c:v>
                </c:pt>
                <c:pt idx="22">
                  <c:v>4.7</c:v>
                </c:pt>
                <c:pt idx="23">
                  <c:v>5.3</c:v>
                </c:pt>
                <c:pt idx="24">
                  <c:v>4.5</c:v>
                </c:pt>
                <c:pt idx="25">
                  <c:v>5.7</c:v>
                </c:pt>
                <c:pt idx="26">
                  <c:v>4.5</c:v>
                </c:pt>
                <c:pt idx="27">
                  <c:v>5.4</c:v>
                </c:pt>
                <c:pt idx="28">
                  <c:v>4.5</c:v>
                </c:pt>
                <c:pt idx="29">
                  <c:v>5.3</c:v>
                </c:pt>
                <c:pt idx="30">
                  <c:v>4.3</c:v>
                </c:pt>
                <c:pt idx="31">
                  <c:v>4.4000000000000004</c:v>
                </c:pt>
                <c:pt idx="32">
                  <c:v>4.0999999999999996</c:v>
                </c:pt>
                <c:pt idx="33">
                  <c:v>4.5999999999999996</c:v>
                </c:pt>
                <c:pt idx="34">
                  <c:v>4.5</c:v>
                </c:pt>
                <c:pt idx="35">
                  <c:v>4.0999999999999996</c:v>
                </c:pt>
                <c:pt idx="36">
                  <c:v>4.5999999999999996</c:v>
                </c:pt>
                <c:pt idx="37">
                  <c:v>4.5</c:v>
                </c:pt>
                <c:pt idx="38">
                  <c:v>5.0999999999999996</c:v>
                </c:pt>
                <c:pt idx="39">
                  <c:v>4.2</c:v>
                </c:pt>
                <c:pt idx="40">
                  <c:v>4.8</c:v>
                </c:pt>
                <c:pt idx="41">
                  <c:v>4.4000000000000004</c:v>
                </c:pt>
                <c:pt idx="42">
                  <c:v>4.8</c:v>
                </c:pt>
                <c:pt idx="43">
                  <c:v>4.5999999999999996</c:v>
                </c:pt>
                <c:pt idx="44">
                  <c:v>3.8</c:v>
                </c:pt>
                <c:pt idx="45">
                  <c:v>4.8</c:v>
                </c:pt>
                <c:pt idx="46">
                  <c:v>4.4000000000000004</c:v>
                </c:pt>
                <c:pt idx="47">
                  <c:v>4.4000000000000004</c:v>
                </c:pt>
                <c:pt idx="48">
                  <c:v>4.8</c:v>
                </c:pt>
                <c:pt idx="49">
                  <c:v>3.5</c:v>
                </c:pt>
                <c:pt idx="50">
                  <c:v>4.4000000000000004</c:v>
                </c:pt>
                <c:pt idx="51">
                  <c:v>3.5</c:v>
                </c:pt>
                <c:pt idx="52">
                  <c:v>3.7</c:v>
                </c:pt>
                <c:pt idx="53">
                  <c:v>4.3</c:v>
                </c:pt>
                <c:pt idx="54">
                  <c:v>3.6</c:v>
                </c:pt>
                <c:pt idx="55">
                  <c:v>3.7</c:v>
                </c:pt>
                <c:pt idx="56">
                  <c:v>3.6</c:v>
                </c:pt>
                <c:pt idx="57">
                  <c:v>3.8</c:v>
                </c:pt>
                <c:pt idx="58">
                  <c:v>4.2</c:v>
                </c:pt>
                <c:pt idx="59">
                  <c:v>3.5</c:v>
                </c:pt>
                <c:pt idx="60">
                  <c:v>3.7</c:v>
                </c:pt>
                <c:pt idx="61">
                  <c:v>3.8</c:v>
                </c:pt>
                <c:pt idx="62">
                  <c:v>4.3</c:v>
                </c:pt>
                <c:pt idx="63">
                  <c:v>4.0999999999999996</c:v>
                </c:pt>
                <c:pt idx="64">
                  <c:v>3.7</c:v>
                </c:pt>
                <c:pt idx="65">
                  <c:v>3.8</c:v>
                </c:pt>
                <c:pt idx="66">
                  <c:v>4.4000000000000004</c:v>
                </c:pt>
                <c:pt idx="67">
                  <c:v>3.8</c:v>
                </c:pt>
                <c:pt idx="68">
                  <c:v>3.4</c:v>
                </c:pt>
                <c:pt idx="69">
                  <c:v>4.5</c:v>
                </c:pt>
                <c:pt idx="70">
                  <c:v>4.0999999999999996</c:v>
                </c:pt>
                <c:pt idx="71">
                  <c:v>3.6</c:v>
                </c:pt>
                <c:pt idx="72">
                  <c:v>4.4000000000000004</c:v>
                </c:pt>
                <c:pt idx="73">
                  <c:v>3.5</c:v>
                </c:pt>
                <c:pt idx="74">
                  <c:v>3.3</c:v>
                </c:pt>
                <c:pt idx="75">
                  <c:v>3.4</c:v>
                </c:pt>
                <c:pt idx="76">
                  <c:v>4.3</c:v>
                </c:pt>
                <c:pt idx="77">
                  <c:v>3.2</c:v>
                </c:pt>
                <c:pt idx="78">
                  <c:v>3.3</c:v>
                </c:pt>
                <c:pt idx="79">
                  <c:v>4.0999999999999996</c:v>
                </c:pt>
                <c:pt idx="80">
                  <c:v>4</c:v>
                </c:pt>
                <c:pt idx="81">
                  <c:v>4.0999999999999996</c:v>
                </c:pt>
                <c:pt idx="82">
                  <c:v>4.0999999999999996</c:v>
                </c:pt>
                <c:pt idx="83">
                  <c:v>4.5</c:v>
                </c:pt>
                <c:pt idx="84">
                  <c:v>4.4000000000000004</c:v>
                </c:pt>
                <c:pt idx="85">
                  <c:v>3.9</c:v>
                </c:pt>
                <c:pt idx="86">
                  <c:v>3.8</c:v>
                </c:pt>
                <c:pt idx="87">
                  <c:v>3.8</c:v>
                </c:pt>
                <c:pt idx="88">
                  <c:v>4.4000000000000004</c:v>
                </c:pt>
                <c:pt idx="89">
                  <c:v>3.8</c:v>
                </c:pt>
                <c:pt idx="90">
                  <c:v>3.3</c:v>
                </c:pt>
                <c:pt idx="91">
                  <c:v>3.8</c:v>
                </c:pt>
                <c:pt idx="92">
                  <c:v>3.4</c:v>
                </c:pt>
                <c:pt idx="93">
                  <c:v>3.2</c:v>
                </c:pt>
                <c:pt idx="94">
                  <c:v>3.4</c:v>
                </c:pt>
                <c:pt idx="95">
                  <c:v>3.1</c:v>
                </c:pt>
                <c:pt idx="96">
                  <c:v>3.8</c:v>
                </c:pt>
                <c:pt idx="97">
                  <c:v>2.9</c:v>
                </c:pt>
                <c:pt idx="98">
                  <c:v>3.4</c:v>
                </c:pt>
                <c:pt idx="99">
                  <c:v>3.2</c:v>
                </c:pt>
                <c:pt idx="100">
                  <c:v>3.8</c:v>
                </c:pt>
                <c:pt idx="101">
                  <c:v>3.7</c:v>
                </c:pt>
                <c:pt idx="102">
                  <c:v>3</c:v>
                </c:pt>
                <c:pt idx="103">
                  <c:v>3.8</c:v>
                </c:pt>
                <c:pt idx="104">
                  <c:v>4.0999999999999996</c:v>
                </c:pt>
                <c:pt idx="105">
                  <c:v>2.9</c:v>
                </c:pt>
                <c:pt idx="106">
                  <c:v>3.5</c:v>
                </c:pt>
                <c:pt idx="107">
                  <c:v>5.0999999999999996</c:v>
                </c:pt>
                <c:pt idx="108">
                  <c:v>4.0999999999999996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3.7</c:v>
                </c:pt>
                <c:pt idx="113">
                  <c:v>2.8</c:v>
                </c:pt>
                <c:pt idx="114">
                  <c:v>3.2</c:v>
                </c:pt>
                <c:pt idx="115">
                  <c:v>3.3</c:v>
                </c:pt>
                <c:pt idx="116">
                  <c:v>4</c:v>
                </c:pt>
                <c:pt idx="117">
                  <c:v>3.3</c:v>
                </c:pt>
                <c:pt idx="118">
                  <c:v>2.8</c:v>
                </c:pt>
                <c:pt idx="119">
                  <c:v>3.6</c:v>
                </c:pt>
                <c:pt idx="120">
                  <c:v>3.7</c:v>
                </c:pt>
                <c:pt idx="121">
                  <c:v>3.1</c:v>
                </c:pt>
                <c:pt idx="122">
                  <c:v>3.2</c:v>
                </c:pt>
                <c:pt idx="123">
                  <c:v>3.7</c:v>
                </c:pt>
                <c:pt idx="124">
                  <c:v>3.2</c:v>
                </c:pt>
                <c:pt idx="125">
                  <c:v>3.8</c:v>
                </c:pt>
                <c:pt idx="126">
                  <c:v>3.3</c:v>
                </c:pt>
                <c:pt idx="127">
                  <c:v>2.8</c:v>
                </c:pt>
                <c:pt idx="128">
                  <c:v>3.6</c:v>
                </c:pt>
                <c:pt idx="129">
                  <c:v>2.9</c:v>
                </c:pt>
                <c:pt idx="130">
                  <c:v>3.2</c:v>
                </c:pt>
                <c:pt idx="131">
                  <c:v>2.9</c:v>
                </c:pt>
                <c:pt idx="132">
                  <c:v>2.9</c:v>
                </c:pt>
                <c:pt idx="133">
                  <c:v>2.4</c:v>
                </c:pt>
                <c:pt idx="134">
                  <c:v>2.6</c:v>
                </c:pt>
                <c:pt idx="135">
                  <c:v>2.8</c:v>
                </c:pt>
                <c:pt idx="136">
                  <c:v>2.2000000000000002</c:v>
                </c:pt>
              </c:numCache>
            </c:numRef>
          </c:xVal>
          <c:yVal>
            <c:numRef>
              <c:f>Лист4!$C$2:$C$138</c:f>
              <c:numCache>
                <c:formatCode>0.0</c:formatCode>
                <c:ptCount val="137"/>
                <c:pt idx="0">
                  <c:v>5.9</c:v>
                </c:pt>
                <c:pt idx="1">
                  <c:v>5.9</c:v>
                </c:pt>
                <c:pt idx="2">
                  <c:v>5.7</c:v>
                </c:pt>
                <c:pt idx="3">
                  <c:v>5.7</c:v>
                </c:pt>
                <c:pt idx="4">
                  <c:v>5.7</c:v>
                </c:pt>
                <c:pt idx="5">
                  <c:v>5.5</c:v>
                </c:pt>
                <c:pt idx="6">
                  <c:v>5.5</c:v>
                </c:pt>
                <c:pt idx="7">
                  <c:v>5.5</c:v>
                </c:pt>
                <c:pt idx="8">
                  <c:v>5.5</c:v>
                </c:pt>
                <c:pt idx="9">
                  <c:v>5.5</c:v>
                </c:pt>
                <c:pt idx="10">
                  <c:v>5.4</c:v>
                </c:pt>
                <c:pt idx="11">
                  <c:v>5.4</c:v>
                </c:pt>
                <c:pt idx="12">
                  <c:v>5.4</c:v>
                </c:pt>
                <c:pt idx="13">
                  <c:v>5.3</c:v>
                </c:pt>
                <c:pt idx="14">
                  <c:v>5.3</c:v>
                </c:pt>
                <c:pt idx="15">
                  <c:v>5.3</c:v>
                </c:pt>
                <c:pt idx="16">
                  <c:v>5.3</c:v>
                </c:pt>
                <c:pt idx="17">
                  <c:v>5.2</c:v>
                </c:pt>
                <c:pt idx="18">
                  <c:v>5.2</c:v>
                </c:pt>
                <c:pt idx="19">
                  <c:v>5.2</c:v>
                </c:pt>
                <c:pt idx="20">
                  <c:v>5.2</c:v>
                </c:pt>
                <c:pt idx="21">
                  <c:v>5.2</c:v>
                </c:pt>
                <c:pt idx="22">
                  <c:v>5.2</c:v>
                </c:pt>
                <c:pt idx="23">
                  <c:v>5.2</c:v>
                </c:pt>
                <c:pt idx="24">
                  <c:v>5.0999999999999996</c:v>
                </c:pt>
                <c:pt idx="25">
                  <c:v>5.0999999999999996</c:v>
                </c:pt>
                <c:pt idx="26">
                  <c:v>5</c:v>
                </c:pt>
                <c:pt idx="27">
                  <c:v>5</c:v>
                </c:pt>
                <c:pt idx="28">
                  <c:v>4.8</c:v>
                </c:pt>
                <c:pt idx="29">
                  <c:v>4.8</c:v>
                </c:pt>
                <c:pt idx="30">
                  <c:v>4.8</c:v>
                </c:pt>
                <c:pt idx="31">
                  <c:v>4.7</c:v>
                </c:pt>
                <c:pt idx="32">
                  <c:v>4.7</c:v>
                </c:pt>
                <c:pt idx="33">
                  <c:v>4.7</c:v>
                </c:pt>
                <c:pt idx="34">
                  <c:v>4.7</c:v>
                </c:pt>
                <c:pt idx="35">
                  <c:v>4.7</c:v>
                </c:pt>
                <c:pt idx="36">
                  <c:v>4.5999999999999996</c:v>
                </c:pt>
                <c:pt idx="37">
                  <c:v>4.5999999999999996</c:v>
                </c:pt>
                <c:pt idx="38">
                  <c:v>4.5999999999999996</c:v>
                </c:pt>
                <c:pt idx="39">
                  <c:v>4.5999999999999996</c:v>
                </c:pt>
                <c:pt idx="40">
                  <c:v>4.5999999999999996</c:v>
                </c:pt>
                <c:pt idx="41">
                  <c:v>4.5999999999999996</c:v>
                </c:pt>
                <c:pt idx="42">
                  <c:v>4.5</c:v>
                </c:pt>
                <c:pt idx="43">
                  <c:v>4.5</c:v>
                </c:pt>
                <c:pt idx="44">
                  <c:v>4.5</c:v>
                </c:pt>
                <c:pt idx="45">
                  <c:v>4.5</c:v>
                </c:pt>
                <c:pt idx="46">
                  <c:v>4.5</c:v>
                </c:pt>
                <c:pt idx="47">
                  <c:v>4.5</c:v>
                </c:pt>
                <c:pt idx="48">
                  <c:v>4.5</c:v>
                </c:pt>
                <c:pt idx="49">
                  <c:v>4.4000000000000004</c:v>
                </c:pt>
                <c:pt idx="50">
                  <c:v>4.4000000000000004</c:v>
                </c:pt>
                <c:pt idx="51">
                  <c:v>4.4000000000000004</c:v>
                </c:pt>
                <c:pt idx="52">
                  <c:v>4.4000000000000004</c:v>
                </c:pt>
                <c:pt idx="53">
                  <c:v>4.4000000000000004</c:v>
                </c:pt>
                <c:pt idx="54">
                  <c:v>4.4000000000000004</c:v>
                </c:pt>
                <c:pt idx="55">
                  <c:v>4.4000000000000004</c:v>
                </c:pt>
                <c:pt idx="56">
                  <c:v>4.3</c:v>
                </c:pt>
                <c:pt idx="57">
                  <c:v>4.3</c:v>
                </c:pt>
                <c:pt idx="58">
                  <c:v>4.3</c:v>
                </c:pt>
                <c:pt idx="59">
                  <c:v>4.3</c:v>
                </c:pt>
                <c:pt idx="60">
                  <c:v>4.3</c:v>
                </c:pt>
                <c:pt idx="61">
                  <c:v>4.3</c:v>
                </c:pt>
                <c:pt idx="62">
                  <c:v>4.3</c:v>
                </c:pt>
                <c:pt idx="63">
                  <c:v>4.3</c:v>
                </c:pt>
                <c:pt idx="64">
                  <c:v>4.3</c:v>
                </c:pt>
                <c:pt idx="65">
                  <c:v>4.3</c:v>
                </c:pt>
                <c:pt idx="66">
                  <c:v>4.3</c:v>
                </c:pt>
                <c:pt idx="67">
                  <c:v>4.3</c:v>
                </c:pt>
                <c:pt idx="68">
                  <c:v>4.3</c:v>
                </c:pt>
                <c:pt idx="69">
                  <c:v>4.2</c:v>
                </c:pt>
                <c:pt idx="70">
                  <c:v>4.2</c:v>
                </c:pt>
                <c:pt idx="71">
                  <c:v>4.2</c:v>
                </c:pt>
                <c:pt idx="72">
                  <c:v>4.2</c:v>
                </c:pt>
                <c:pt idx="73">
                  <c:v>4.2</c:v>
                </c:pt>
                <c:pt idx="74">
                  <c:v>4.2</c:v>
                </c:pt>
                <c:pt idx="75">
                  <c:v>4.0999999999999996</c:v>
                </c:pt>
                <c:pt idx="76">
                  <c:v>4.0999999999999996</c:v>
                </c:pt>
                <c:pt idx="77">
                  <c:v>4.0999999999999996</c:v>
                </c:pt>
                <c:pt idx="78">
                  <c:v>4.0999999999999996</c:v>
                </c:pt>
                <c:pt idx="79">
                  <c:v>4.0999999999999996</c:v>
                </c:pt>
                <c:pt idx="80">
                  <c:v>4.0999999999999996</c:v>
                </c:pt>
                <c:pt idx="81">
                  <c:v>4.0999999999999996</c:v>
                </c:pt>
                <c:pt idx="82">
                  <c:v>4.0999999999999996</c:v>
                </c:pt>
                <c:pt idx="83">
                  <c:v>4.0999999999999996</c:v>
                </c:pt>
                <c:pt idx="84">
                  <c:v>4.0999999999999996</c:v>
                </c:pt>
                <c:pt idx="85">
                  <c:v>4.0999999999999996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  <c:pt idx="89">
                  <c:v>4</c:v>
                </c:pt>
                <c:pt idx="90">
                  <c:v>4</c:v>
                </c:pt>
                <c:pt idx="91">
                  <c:v>4</c:v>
                </c:pt>
                <c:pt idx="92">
                  <c:v>3.9</c:v>
                </c:pt>
                <c:pt idx="93">
                  <c:v>3.9</c:v>
                </c:pt>
                <c:pt idx="94">
                  <c:v>3.9</c:v>
                </c:pt>
                <c:pt idx="95">
                  <c:v>3.9</c:v>
                </c:pt>
                <c:pt idx="96">
                  <c:v>3.9</c:v>
                </c:pt>
                <c:pt idx="97">
                  <c:v>3.9</c:v>
                </c:pt>
                <c:pt idx="98">
                  <c:v>3.9</c:v>
                </c:pt>
                <c:pt idx="99">
                  <c:v>3.9</c:v>
                </c:pt>
                <c:pt idx="100">
                  <c:v>3.9</c:v>
                </c:pt>
                <c:pt idx="101">
                  <c:v>3.9</c:v>
                </c:pt>
                <c:pt idx="102">
                  <c:v>3.9</c:v>
                </c:pt>
                <c:pt idx="103">
                  <c:v>3.9</c:v>
                </c:pt>
                <c:pt idx="104">
                  <c:v>3.8</c:v>
                </c:pt>
                <c:pt idx="105">
                  <c:v>3.8</c:v>
                </c:pt>
                <c:pt idx="106">
                  <c:v>3.8</c:v>
                </c:pt>
                <c:pt idx="107">
                  <c:v>3.8</c:v>
                </c:pt>
                <c:pt idx="108">
                  <c:v>3.8</c:v>
                </c:pt>
                <c:pt idx="109">
                  <c:v>3.8</c:v>
                </c:pt>
                <c:pt idx="110">
                  <c:v>3.7</c:v>
                </c:pt>
                <c:pt idx="111">
                  <c:v>3.7</c:v>
                </c:pt>
                <c:pt idx="112">
                  <c:v>3.7</c:v>
                </c:pt>
                <c:pt idx="113">
                  <c:v>3.7</c:v>
                </c:pt>
                <c:pt idx="114">
                  <c:v>3.7</c:v>
                </c:pt>
                <c:pt idx="115">
                  <c:v>3.7</c:v>
                </c:pt>
                <c:pt idx="116">
                  <c:v>3.6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3.4</c:v>
                </c:pt>
                <c:pt idx="121">
                  <c:v>3.4</c:v>
                </c:pt>
                <c:pt idx="122">
                  <c:v>3.3</c:v>
                </c:pt>
                <c:pt idx="123">
                  <c:v>3.3</c:v>
                </c:pt>
                <c:pt idx="124">
                  <c:v>3.3</c:v>
                </c:pt>
                <c:pt idx="125">
                  <c:v>3.3</c:v>
                </c:pt>
                <c:pt idx="126">
                  <c:v>3.2</c:v>
                </c:pt>
                <c:pt idx="127">
                  <c:v>3.2</c:v>
                </c:pt>
                <c:pt idx="128">
                  <c:v>3.2</c:v>
                </c:pt>
                <c:pt idx="129">
                  <c:v>3.2</c:v>
                </c:pt>
                <c:pt idx="130">
                  <c:v>3.2</c:v>
                </c:pt>
                <c:pt idx="131">
                  <c:v>3.1</c:v>
                </c:pt>
                <c:pt idx="132">
                  <c:v>3.1</c:v>
                </c:pt>
                <c:pt idx="133">
                  <c:v>3.1</c:v>
                </c:pt>
                <c:pt idx="134">
                  <c:v>3</c:v>
                </c:pt>
                <c:pt idx="135">
                  <c:v>2.9</c:v>
                </c:pt>
                <c:pt idx="136">
                  <c:v>2.9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547584"/>
        <c:axId val="120549760"/>
      </c:scatterChart>
      <c:valAx>
        <c:axId val="120547584"/>
        <c:scaling>
          <c:orientation val="minMax"/>
          <c:max val="6.5"/>
          <c:min val="2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/>
                  <a:t>Показатель "Качество высшего образования"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20549760"/>
        <c:crosses val="autoZero"/>
        <c:crossBetween val="midCat"/>
      </c:valAx>
      <c:valAx>
        <c:axId val="120549760"/>
        <c:scaling>
          <c:orientation val="minMax"/>
          <c:min val="2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/>
                  <a:t>Глобальный индекс конкурентоспособности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205475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72948236823244E-2"/>
                  <c:y val="-3.7675502577360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925531381468923E-2"/>
                  <c:y val="-4.7722303264656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486321578821626E-2"/>
                  <c:y val="-5.274570360830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07901973526917E-2"/>
                  <c:y val="-3.7675502577360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68692170879737E-2"/>
                  <c:y val="-3.7675502577360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Лист1!$B$1:$F$1</c:f>
              <c:strCache>
                <c:ptCount val="5"/>
                <c:pt idx="0">
                  <c:v>нет связи</c:v>
                </c:pt>
                <c:pt idx="1">
                  <c:v>слабая</c:v>
                </c:pt>
                <c:pt idx="2">
                  <c:v>устойч.</c:v>
                </c:pt>
                <c:pt idx="3">
                  <c:v>полная</c:v>
                </c:pt>
                <c:pt idx="4">
                  <c:v>другое</c:v>
                </c:pt>
              </c:strCache>
            </c:strRef>
          </c:cat>
          <c:val>
            <c:numRef>
              <c:f>Лист1!$B$2:$F$2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0.35</c:v>
                </c:pt>
                <c:pt idx="2">
                  <c:v>0.51</c:v>
                </c:pt>
                <c:pt idx="3">
                  <c:v>0.14000000000000001</c:v>
                </c:pt>
                <c:pt idx="4" formatCode="General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20798592"/>
        <c:axId val="120834304"/>
        <c:axId val="0"/>
      </c:bar3DChart>
      <c:catAx>
        <c:axId val="1207985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0834304"/>
        <c:crosses val="autoZero"/>
        <c:auto val="1"/>
        <c:lblAlgn val="ctr"/>
        <c:lblOffset val="100"/>
        <c:noMultiLvlLbl val="0"/>
      </c:catAx>
      <c:valAx>
        <c:axId val="120834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79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7B67F-1992-4E64-8C5B-D7ABA75F06F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0A0FB86-5E0C-417B-A39F-D24AF9BC8053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kumimoji="0" lang="ru-RU" sz="2400" b="0" i="0" u="none" strike="noStrike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rPr>
            <a:t>Низкий престиж инженерного образования среди школьников</a:t>
          </a:r>
          <a:endParaRPr lang="ru-RU" sz="2400" b="0" dirty="0">
            <a:solidFill>
              <a:schemeClr val="tx1"/>
            </a:solidFill>
          </a:endParaRPr>
        </a:p>
      </dgm:t>
    </dgm:pt>
    <dgm:pt modelId="{9E989590-B052-45A9-8A2C-1D3BC320C3DE}" type="parTrans" cxnId="{38CCF145-19FE-4866-AF20-447ABE824F09}">
      <dgm:prSet/>
      <dgm:spPr/>
      <dgm:t>
        <a:bodyPr/>
        <a:lstStyle/>
        <a:p>
          <a:endParaRPr lang="ru-RU" sz="2000"/>
        </a:p>
      </dgm:t>
    </dgm:pt>
    <dgm:pt modelId="{71349FDA-FEF6-4E6D-AB9A-E7392095D009}" type="sibTrans" cxnId="{38CCF145-19FE-4866-AF20-447ABE824F09}">
      <dgm:prSet/>
      <dgm:spPr/>
      <dgm:t>
        <a:bodyPr/>
        <a:lstStyle/>
        <a:p>
          <a:endParaRPr lang="ru-RU" sz="2000"/>
        </a:p>
      </dgm:t>
    </dgm:pt>
    <dgm:pt modelId="{E6834655-891E-40D5-ACAD-13FA2E1D4234}">
      <dgm:prSet phldrT="[Текст]" custT="1"/>
      <dgm:spPr>
        <a:solidFill>
          <a:srgbClr val="CEA97C"/>
        </a:solidFill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+mn-lt"/>
            </a:rPr>
            <a:t>Слабая связь между инженерным образованием и высокотехнологичным производством </a:t>
          </a:r>
          <a:endParaRPr lang="ru-RU" sz="2400" b="0" dirty="0">
            <a:solidFill>
              <a:schemeClr val="tx1"/>
            </a:solidFill>
          </a:endParaRPr>
        </a:p>
      </dgm:t>
    </dgm:pt>
    <dgm:pt modelId="{A32B7737-FEE2-4B89-8BFD-1EC7B8011E5D}" type="parTrans" cxnId="{DDD69D02-9816-4505-B53A-8340DEB45AA6}">
      <dgm:prSet/>
      <dgm:spPr/>
      <dgm:t>
        <a:bodyPr/>
        <a:lstStyle/>
        <a:p>
          <a:endParaRPr lang="ru-RU" sz="2000"/>
        </a:p>
      </dgm:t>
    </dgm:pt>
    <dgm:pt modelId="{AD7C9439-7929-4FD2-8CDA-2B74BB7017C8}" type="sibTrans" cxnId="{DDD69D02-9816-4505-B53A-8340DEB45AA6}">
      <dgm:prSet/>
      <dgm:spPr/>
      <dgm:t>
        <a:bodyPr/>
        <a:lstStyle/>
        <a:p>
          <a:endParaRPr lang="ru-RU" sz="2000"/>
        </a:p>
      </dgm:t>
    </dgm:pt>
    <dgm:pt modelId="{7485AA32-1FE1-4561-B2FD-D9308EEA09F8}">
      <dgm:prSet phldrT="[Текст]" custT="1"/>
      <dgm:spPr>
        <a:solidFill>
          <a:srgbClr val="C8B872"/>
        </a:solidFill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+mn-lt"/>
            </a:rPr>
            <a:t>Старение кадрового состава и низкая мотивация молодых ППС</a:t>
          </a:r>
          <a:endParaRPr lang="ru-RU" sz="2400" b="0" dirty="0">
            <a:solidFill>
              <a:schemeClr val="tx1"/>
            </a:solidFill>
          </a:endParaRPr>
        </a:p>
      </dgm:t>
    </dgm:pt>
    <dgm:pt modelId="{047889E9-04B5-43B0-AF5A-4A21447E6824}" type="parTrans" cxnId="{3F11ED65-21E0-4E0A-A7D4-11ACBEF811E9}">
      <dgm:prSet/>
      <dgm:spPr/>
      <dgm:t>
        <a:bodyPr/>
        <a:lstStyle/>
        <a:p>
          <a:endParaRPr lang="ru-RU" sz="2000"/>
        </a:p>
      </dgm:t>
    </dgm:pt>
    <dgm:pt modelId="{B638FC96-3F21-4089-8532-510057FD4402}" type="sibTrans" cxnId="{3F11ED65-21E0-4E0A-A7D4-11ACBEF811E9}">
      <dgm:prSet/>
      <dgm:spPr/>
      <dgm:t>
        <a:bodyPr/>
        <a:lstStyle/>
        <a:p>
          <a:endParaRPr lang="ru-RU" sz="2000"/>
        </a:p>
      </dgm:t>
    </dgm:pt>
    <dgm:pt modelId="{0FF95276-5534-4C7F-9A5E-3BDD6E99C66F}">
      <dgm:prSet phldrT="[Текст]" custT="1"/>
      <dgm:spPr>
        <a:solidFill>
          <a:srgbClr val="CB896F"/>
        </a:solidFill>
      </dgm:spPr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+mn-lt"/>
            </a:rPr>
            <a:t>Устаревшая материально-технической база многих технических вузов </a:t>
          </a:r>
          <a:endParaRPr lang="ru-RU" sz="2400" b="0" dirty="0">
            <a:solidFill>
              <a:schemeClr val="tx1"/>
            </a:solidFill>
          </a:endParaRPr>
        </a:p>
      </dgm:t>
    </dgm:pt>
    <dgm:pt modelId="{E992393C-421F-4570-B377-C07BF8439B28}" type="parTrans" cxnId="{AFD9C82F-025D-4D29-A38D-6539DF597BF1}">
      <dgm:prSet/>
      <dgm:spPr/>
      <dgm:t>
        <a:bodyPr/>
        <a:lstStyle/>
        <a:p>
          <a:endParaRPr lang="ru-RU" sz="2000"/>
        </a:p>
      </dgm:t>
    </dgm:pt>
    <dgm:pt modelId="{A49AED4C-5921-4C85-9C90-5E1D4C676CAA}" type="sibTrans" cxnId="{AFD9C82F-025D-4D29-A38D-6539DF597BF1}">
      <dgm:prSet/>
      <dgm:spPr/>
      <dgm:t>
        <a:bodyPr/>
        <a:lstStyle/>
        <a:p>
          <a:endParaRPr lang="ru-RU" sz="2000"/>
        </a:p>
      </dgm:t>
    </dgm:pt>
    <dgm:pt modelId="{F6790AC2-85D3-4C99-BA0F-7482765F15DB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+mn-lt"/>
            </a:rPr>
            <a:t>Низкая доля творческих проектов  студентов</a:t>
          </a:r>
          <a:endParaRPr lang="ru-RU" sz="2400" b="0" dirty="0">
            <a:solidFill>
              <a:schemeClr val="tx1"/>
            </a:solidFill>
          </a:endParaRPr>
        </a:p>
      </dgm:t>
    </dgm:pt>
    <dgm:pt modelId="{4E0257A2-0704-4C46-8292-7E1B2352513B}" type="parTrans" cxnId="{7C043325-CD4B-4F22-AC6F-BC1E13A3C5D8}">
      <dgm:prSet/>
      <dgm:spPr/>
      <dgm:t>
        <a:bodyPr/>
        <a:lstStyle/>
        <a:p>
          <a:endParaRPr lang="ru-RU" sz="2000"/>
        </a:p>
      </dgm:t>
    </dgm:pt>
    <dgm:pt modelId="{EC99653B-AC62-4FB7-9305-DD66822F2728}" type="sibTrans" cxnId="{7C043325-CD4B-4F22-AC6F-BC1E13A3C5D8}">
      <dgm:prSet/>
      <dgm:spPr/>
      <dgm:t>
        <a:bodyPr/>
        <a:lstStyle/>
        <a:p>
          <a:endParaRPr lang="ru-RU" sz="2000"/>
        </a:p>
      </dgm:t>
    </dgm:pt>
    <dgm:pt modelId="{CF0313DB-3189-453D-8DD5-2A3788FD7058}">
      <dgm:prSet phldrT="[Текст]" custT="1"/>
      <dgm:spPr/>
      <dgm:t>
        <a:bodyPr/>
        <a:lstStyle/>
        <a:p>
          <a:r>
            <a:rPr lang="ru-RU" sz="2400" b="0" dirty="0" smtClean="0">
              <a:solidFill>
                <a:schemeClr val="tx1"/>
              </a:solidFill>
              <a:latin typeface="+mn-lt"/>
            </a:rPr>
            <a:t>Малая доля используемых практико-ориентированных технологий обучения (преобладает классно-урочная система)</a:t>
          </a:r>
          <a:endParaRPr lang="ru-RU" sz="2400" b="0" dirty="0">
            <a:solidFill>
              <a:schemeClr val="tx1"/>
            </a:solidFill>
          </a:endParaRPr>
        </a:p>
      </dgm:t>
    </dgm:pt>
    <dgm:pt modelId="{A51422F3-DACB-4D0F-B205-616BE1601715}" type="parTrans" cxnId="{4F356942-6766-47F4-AF80-C06D28B9755A}">
      <dgm:prSet/>
      <dgm:spPr/>
      <dgm:t>
        <a:bodyPr/>
        <a:lstStyle/>
        <a:p>
          <a:endParaRPr lang="ru-RU" sz="2000"/>
        </a:p>
      </dgm:t>
    </dgm:pt>
    <dgm:pt modelId="{1E1E59AA-20A3-4D30-9C07-D49C0E923149}" type="sibTrans" cxnId="{4F356942-6766-47F4-AF80-C06D28B9755A}">
      <dgm:prSet/>
      <dgm:spPr/>
      <dgm:t>
        <a:bodyPr/>
        <a:lstStyle/>
        <a:p>
          <a:endParaRPr lang="ru-RU" sz="2000"/>
        </a:p>
      </dgm:t>
    </dgm:pt>
    <dgm:pt modelId="{C18B13B8-440B-49E1-AB55-61341795D499}" type="pres">
      <dgm:prSet presAssocID="{FEE7B67F-1992-4E64-8C5B-D7ABA75F06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CFE88A7-5840-4C81-A09D-7E97CC76F348}" type="pres">
      <dgm:prSet presAssocID="{FEE7B67F-1992-4E64-8C5B-D7ABA75F06F3}" presName="Name1" presStyleCnt="0"/>
      <dgm:spPr/>
    </dgm:pt>
    <dgm:pt modelId="{09534F52-B06B-45F9-8820-1FBE835000CB}" type="pres">
      <dgm:prSet presAssocID="{FEE7B67F-1992-4E64-8C5B-D7ABA75F06F3}" presName="cycle" presStyleCnt="0"/>
      <dgm:spPr/>
    </dgm:pt>
    <dgm:pt modelId="{A177150D-5059-49A9-B0AC-8CA92FE02956}" type="pres">
      <dgm:prSet presAssocID="{FEE7B67F-1992-4E64-8C5B-D7ABA75F06F3}" presName="srcNode" presStyleLbl="node1" presStyleIdx="0" presStyleCnt="6"/>
      <dgm:spPr/>
    </dgm:pt>
    <dgm:pt modelId="{D81A7F19-B2DF-4AA3-B2A0-83A8D63AB65F}" type="pres">
      <dgm:prSet presAssocID="{FEE7B67F-1992-4E64-8C5B-D7ABA75F06F3}" presName="conn" presStyleLbl="parChTrans1D2" presStyleIdx="0" presStyleCnt="1"/>
      <dgm:spPr/>
      <dgm:t>
        <a:bodyPr/>
        <a:lstStyle/>
        <a:p>
          <a:endParaRPr lang="ru-RU"/>
        </a:p>
      </dgm:t>
    </dgm:pt>
    <dgm:pt modelId="{41249955-3224-427D-A822-0EE7C01AFB4E}" type="pres">
      <dgm:prSet presAssocID="{FEE7B67F-1992-4E64-8C5B-D7ABA75F06F3}" presName="extraNode" presStyleLbl="node1" presStyleIdx="0" presStyleCnt="6"/>
      <dgm:spPr/>
    </dgm:pt>
    <dgm:pt modelId="{1A505465-E425-47CA-9E6D-983D4507EB67}" type="pres">
      <dgm:prSet presAssocID="{FEE7B67F-1992-4E64-8C5B-D7ABA75F06F3}" presName="dstNode" presStyleLbl="node1" presStyleIdx="0" presStyleCnt="6"/>
      <dgm:spPr/>
    </dgm:pt>
    <dgm:pt modelId="{A6E44A7A-F913-475F-8D7A-2B3228432B71}" type="pres">
      <dgm:prSet presAssocID="{00A0FB86-5E0C-417B-A39F-D24AF9BC8053}" presName="text_1" presStyleLbl="node1" presStyleIdx="0" presStyleCnt="6" custScaleY="13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2C166-B041-46DD-81F9-88188FE14345}" type="pres">
      <dgm:prSet presAssocID="{00A0FB86-5E0C-417B-A39F-D24AF9BC8053}" presName="accent_1" presStyleCnt="0"/>
      <dgm:spPr/>
    </dgm:pt>
    <dgm:pt modelId="{8EBDA2C0-5389-40C6-8208-5728270CAC5A}" type="pres">
      <dgm:prSet presAssocID="{00A0FB86-5E0C-417B-A39F-D24AF9BC8053}" presName="accentRepeatNode" presStyleLbl="solidFgAcc1" presStyleIdx="0" presStyleCnt="6"/>
      <dgm:spPr/>
    </dgm:pt>
    <dgm:pt modelId="{F3EBD136-2D8A-4760-9E1C-FD76A5BA4402}" type="pres">
      <dgm:prSet presAssocID="{0FF95276-5534-4C7F-9A5E-3BDD6E99C66F}" presName="text_2" presStyleLbl="node1" presStyleIdx="1" presStyleCnt="6" custScaleY="13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C34DD-0DE6-445C-8000-8BAEF09C0C2F}" type="pres">
      <dgm:prSet presAssocID="{0FF95276-5534-4C7F-9A5E-3BDD6E99C66F}" presName="accent_2" presStyleCnt="0"/>
      <dgm:spPr/>
    </dgm:pt>
    <dgm:pt modelId="{27304164-E4F8-4D64-A9EE-6A701EB44508}" type="pres">
      <dgm:prSet presAssocID="{0FF95276-5534-4C7F-9A5E-3BDD6E99C66F}" presName="accentRepeatNode" presStyleLbl="solidFgAcc1" presStyleIdx="1" presStyleCnt="6"/>
      <dgm:spPr/>
    </dgm:pt>
    <dgm:pt modelId="{48E6E4EE-ED14-41B5-9AD4-828E344F7508}" type="pres">
      <dgm:prSet presAssocID="{E6834655-891E-40D5-ACAD-13FA2E1D4234}" presName="text_3" presStyleLbl="node1" presStyleIdx="2" presStyleCnt="6" custScaleY="13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104D0-C2CF-4EED-A038-8BFD25350CEE}" type="pres">
      <dgm:prSet presAssocID="{E6834655-891E-40D5-ACAD-13FA2E1D4234}" presName="accent_3" presStyleCnt="0"/>
      <dgm:spPr/>
    </dgm:pt>
    <dgm:pt modelId="{7E31D79C-3657-495F-8767-FB5FD71FA467}" type="pres">
      <dgm:prSet presAssocID="{E6834655-891E-40D5-ACAD-13FA2E1D4234}" presName="accentRepeatNode" presStyleLbl="solidFgAcc1" presStyleIdx="2" presStyleCnt="6"/>
      <dgm:spPr/>
    </dgm:pt>
    <dgm:pt modelId="{D59A137F-9992-40D8-8BA6-33B7075E1870}" type="pres">
      <dgm:prSet presAssocID="{7485AA32-1FE1-4561-B2FD-D9308EEA09F8}" presName="text_4" presStyleLbl="node1" presStyleIdx="3" presStyleCnt="6" custScaleY="13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D1D6D-2E77-4856-BB8B-304335E9CAFC}" type="pres">
      <dgm:prSet presAssocID="{7485AA32-1FE1-4561-B2FD-D9308EEA09F8}" presName="accent_4" presStyleCnt="0"/>
      <dgm:spPr/>
    </dgm:pt>
    <dgm:pt modelId="{597409AA-D760-4291-9A2E-ABEC11E8F776}" type="pres">
      <dgm:prSet presAssocID="{7485AA32-1FE1-4561-B2FD-D9308EEA09F8}" presName="accentRepeatNode" presStyleLbl="solidFgAcc1" presStyleIdx="3" presStyleCnt="6"/>
      <dgm:spPr/>
    </dgm:pt>
    <dgm:pt modelId="{E08872EB-9E30-4E73-AA96-A8F2E63B0234}" type="pres">
      <dgm:prSet presAssocID="{F6790AC2-85D3-4C99-BA0F-7482765F15DB}" presName="text_5" presStyleLbl="node1" presStyleIdx="4" presStyleCnt="6" custScaleY="13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DA714-5B6A-4517-A668-616D3FA2599A}" type="pres">
      <dgm:prSet presAssocID="{F6790AC2-85D3-4C99-BA0F-7482765F15DB}" presName="accent_5" presStyleCnt="0"/>
      <dgm:spPr/>
    </dgm:pt>
    <dgm:pt modelId="{C04D456B-C7F0-4B87-9F5A-E1FCD4D998B3}" type="pres">
      <dgm:prSet presAssocID="{F6790AC2-85D3-4C99-BA0F-7482765F15DB}" presName="accentRepeatNode" presStyleLbl="solidFgAcc1" presStyleIdx="4" presStyleCnt="6"/>
      <dgm:spPr/>
    </dgm:pt>
    <dgm:pt modelId="{845D9ECF-AD92-4B9F-B112-4A0F52D3BC72}" type="pres">
      <dgm:prSet presAssocID="{CF0313DB-3189-453D-8DD5-2A3788FD7058}" presName="text_6" presStyleLbl="node1" presStyleIdx="5" presStyleCnt="6" custScaleY="13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57C54-D6E1-46A2-820A-067840EA09AF}" type="pres">
      <dgm:prSet presAssocID="{CF0313DB-3189-453D-8DD5-2A3788FD7058}" presName="accent_6" presStyleCnt="0"/>
      <dgm:spPr/>
    </dgm:pt>
    <dgm:pt modelId="{4A919AA2-65ED-486D-8440-4F4CC55B4A94}" type="pres">
      <dgm:prSet presAssocID="{CF0313DB-3189-453D-8DD5-2A3788FD7058}" presName="accentRepeatNode" presStyleLbl="solidFgAcc1" presStyleIdx="5" presStyleCnt="6"/>
      <dgm:spPr/>
    </dgm:pt>
  </dgm:ptLst>
  <dgm:cxnLst>
    <dgm:cxn modelId="{F4E5B648-43E0-4FAC-BBBF-E7DA4E12EE8C}" type="presOf" srcId="{0FF95276-5534-4C7F-9A5E-3BDD6E99C66F}" destId="{F3EBD136-2D8A-4760-9E1C-FD76A5BA4402}" srcOrd="0" destOrd="0" presId="urn:microsoft.com/office/officeart/2008/layout/VerticalCurvedList"/>
    <dgm:cxn modelId="{3F11ED65-21E0-4E0A-A7D4-11ACBEF811E9}" srcId="{FEE7B67F-1992-4E64-8C5B-D7ABA75F06F3}" destId="{7485AA32-1FE1-4561-B2FD-D9308EEA09F8}" srcOrd="3" destOrd="0" parTransId="{047889E9-04B5-43B0-AF5A-4A21447E6824}" sibTransId="{B638FC96-3F21-4089-8532-510057FD4402}"/>
    <dgm:cxn modelId="{53B246E8-FF8E-43EB-AF6A-8F3E1782A6E2}" type="presOf" srcId="{71349FDA-FEF6-4E6D-AB9A-E7392095D009}" destId="{D81A7F19-B2DF-4AA3-B2A0-83A8D63AB65F}" srcOrd="0" destOrd="0" presId="urn:microsoft.com/office/officeart/2008/layout/VerticalCurvedList"/>
    <dgm:cxn modelId="{B6A8D394-B644-4E19-89D5-147C9D8496A8}" type="presOf" srcId="{00A0FB86-5E0C-417B-A39F-D24AF9BC8053}" destId="{A6E44A7A-F913-475F-8D7A-2B3228432B71}" srcOrd="0" destOrd="0" presId="urn:microsoft.com/office/officeart/2008/layout/VerticalCurvedList"/>
    <dgm:cxn modelId="{AFD9C82F-025D-4D29-A38D-6539DF597BF1}" srcId="{FEE7B67F-1992-4E64-8C5B-D7ABA75F06F3}" destId="{0FF95276-5534-4C7F-9A5E-3BDD6E99C66F}" srcOrd="1" destOrd="0" parTransId="{E992393C-421F-4570-B377-C07BF8439B28}" sibTransId="{A49AED4C-5921-4C85-9C90-5E1D4C676CAA}"/>
    <dgm:cxn modelId="{46FAA5D3-8443-4F68-B4B7-54F21E90E020}" type="presOf" srcId="{7485AA32-1FE1-4561-B2FD-D9308EEA09F8}" destId="{D59A137F-9992-40D8-8BA6-33B7075E1870}" srcOrd="0" destOrd="0" presId="urn:microsoft.com/office/officeart/2008/layout/VerticalCurvedList"/>
    <dgm:cxn modelId="{DDD69D02-9816-4505-B53A-8340DEB45AA6}" srcId="{FEE7B67F-1992-4E64-8C5B-D7ABA75F06F3}" destId="{E6834655-891E-40D5-ACAD-13FA2E1D4234}" srcOrd="2" destOrd="0" parTransId="{A32B7737-FEE2-4B89-8BFD-1EC7B8011E5D}" sibTransId="{AD7C9439-7929-4FD2-8CDA-2B74BB7017C8}"/>
    <dgm:cxn modelId="{19D4A5DE-02F5-45E7-A0FB-8E727D6A316B}" type="presOf" srcId="{FEE7B67F-1992-4E64-8C5B-D7ABA75F06F3}" destId="{C18B13B8-440B-49E1-AB55-61341795D499}" srcOrd="0" destOrd="0" presId="urn:microsoft.com/office/officeart/2008/layout/VerticalCurvedList"/>
    <dgm:cxn modelId="{4AA79272-E3BB-412D-9A19-BAEB7D5F2412}" type="presOf" srcId="{CF0313DB-3189-453D-8DD5-2A3788FD7058}" destId="{845D9ECF-AD92-4B9F-B112-4A0F52D3BC72}" srcOrd="0" destOrd="0" presId="urn:microsoft.com/office/officeart/2008/layout/VerticalCurvedList"/>
    <dgm:cxn modelId="{7C043325-CD4B-4F22-AC6F-BC1E13A3C5D8}" srcId="{FEE7B67F-1992-4E64-8C5B-D7ABA75F06F3}" destId="{F6790AC2-85D3-4C99-BA0F-7482765F15DB}" srcOrd="4" destOrd="0" parTransId="{4E0257A2-0704-4C46-8292-7E1B2352513B}" sibTransId="{EC99653B-AC62-4FB7-9305-DD66822F2728}"/>
    <dgm:cxn modelId="{C2260519-8C6B-4BEF-9E38-73B5D4E936E9}" type="presOf" srcId="{F6790AC2-85D3-4C99-BA0F-7482765F15DB}" destId="{E08872EB-9E30-4E73-AA96-A8F2E63B0234}" srcOrd="0" destOrd="0" presId="urn:microsoft.com/office/officeart/2008/layout/VerticalCurvedList"/>
    <dgm:cxn modelId="{EA45817F-7368-4231-BCA2-3EF8EEC51B82}" type="presOf" srcId="{E6834655-891E-40D5-ACAD-13FA2E1D4234}" destId="{48E6E4EE-ED14-41B5-9AD4-828E344F7508}" srcOrd="0" destOrd="0" presId="urn:microsoft.com/office/officeart/2008/layout/VerticalCurvedList"/>
    <dgm:cxn modelId="{4F356942-6766-47F4-AF80-C06D28B9755A}" srcId="{FEE7B67F-1992-4E64-8C5B-D7ABA75F06F3}" destId="{CF0313DB-3189-453D-8DD5-2A3788FD7058}" srcOrd="5" destOrd="0" parTransId="{A51422F3-DACB-4D0F-B205-616BE1601715}" sibTransId="{1E1E59AA-20A3-4D30-9C07-D49C0E923149}"/>
    <dgm:cxn modelId="{38CCF145-19FE-4866-AF20-447ABE824F09}" srcId="{FEE7B67F-1992-4E64-8C5B-D7ABA75F06F3}" destId="{00A0FB86-5E0C-417B-A39F-D24AF9BC8053}" srcOrd="0" destOrd="0" parTransId="{9E989590-B052-45A9-8A2C-1D3BC320C3DE}" sibTransId="{71349FDA-FEF6-4E6D-AB9A-E7392095D009}"/>
    <dgm:cxn modelId="{8E780C8F-A387-4B30-A464-C92146082971}" type="presParOf" srcId="{C18B13B8-440B-49E1-AB55-61341795D499}" destId="{0CFE88A7-5840-4C81-A09D-7E97CC76F348}" srcOrd="0" destOrd="0" presId="urn:microsoft.com/office/officeart/2008/layout/VerticalCurvedList"/>
    <dgm:cxn modelId="{9C86DBE0-7A87-4B4C-B23F-2002E56FEF94}" type="presParOf" srcId="{0CFE88A7-5840-4C81-A09D-7E97CC76F348}" destId="{09534F52-B06B-45F9-8820-1FBE835000CB}" srcOrd="0" destOrd="0" presId="urn:microsoft.com/office/officeart/2008/layout/VerticalCurvedList"/>
    <dgm:cxn modelId="{E8C53828-B5E6-4093-A8CD-A3EAF5244C90}" type="presParOf" srcId="{09534F52-B06B-45F9-8820-1FBE835000CB}" destId="{A177150D-5059-49A9-B0AC-8CA92FE02956}" srcOrd="0" destOrd="0" presId="urn:microsoft.com/office/officeart/2008/layout/VerticalCurvedList"/>
    <dgm:cxn modelId="{C9221287-0600-46FB-94FB-B6587C3AF578}" type="presParOf" srcId="{09534F52-B06B-45F9-8820-1FBE835000CB}" destId="{D81A7F19-B2DF-4AA3-B2A0-83A8D63AB65F}" srcOrd="1" destOrd="0" presId="urn:microsoft.com/office/officeart/2008/layout/VerticalCurvedList"/>
    <dgm:cxn modelId="{39BCD052-F6E1-481B-9A6B-8B93BD80C29D}" type="presParOf" srcId="{09534F52-B06B-45F9-8820-1FBE835000CB}" destId="{41249955-3224-427D-A822-0EE7C01AFB4E}" srcOrd="2" destOrd="0" presId="urn:microsoft.com/office/officeart/2008/layout/VerticalCurvedList"/>
    <dgm:cxn modelId="{69ED21BC-9E0E-40F7-B2E5-4A9CD7625CB6}" type="presParOf" srcId="{09534F52-B06B-45F9-8820-1FBE835000CB}" destId="{1A505465-E425-47CA-9E6D-983D4507EB67}" srcOrd="3" destOrd="0" presId="urn:microsoft.com/office/officeart/2008/layout/VerticalCurvedList"/>
    <dgm:cxn modelId="{B59944D5-4D78-4BA4-A0BE-49A391AC1FEA}" type="presParOf" srcId="{0CFE88A7-5840-4C81-A09D-7E97CC76F348}" destId="{A6E44A7A-F913-475F-8D7A-2B3228432B71}" srcOrd="1" destOrd="0" presId="urn:microsoft.com/office/officeart/2008/layout/VerticalCurvedList"/>
    <dgm:cxn modelId="{CC7FA1FE-1346-423A-91EC-C1E374C270D7}" type="presParOf" srcId="{0CFE88A7-5840-4C81-A09D-7E97CC76F348}" destId="{BB42C166-B041-46DD-81F9-88188FE14345}" srcOrd="2" destOrd="0" presId="urn:microsoft.com/office/officeart/2008/layout/VerticalCurvedList"/>
    <dgm:cxn modelId="{CA7BD4B0-13CE-4D23-B13A-C795108D6C5F}" type="presParOf" srcId="{BB42C166-B041-46DD-81F9-88188FE14345}" destId="{8EBDA2C0-5389-40C6-8208-5728270CAC5A}" srcOrd="0" destOrd="0" presId="urn:microsoft.com/office/officeart/2008/layout/VerticalCurvedList"/>
    <dgm:cxn modelId="{81F79C30-F094-4C66-9AA1-1FF5EECE7A3A}" type="presParOf" srcId="{0CFE88A7-5840-4C81-A09D-7E97CC76F348}" destId="{F3EBD136-2D8A-4760-9E1C-FD76A5BA4402}" srcOrd="3" destOrd="0" presId="urn:microsoft.com/office/officeart/2008/layout/VerticalCurvedList"/>
    <dgm:cxn modelId="{BB477CBE-93A4-48B6-BEF1-E343E0F21B54}" type="presParOf" srcId="{0CFE88A7-5840-4C81-A09D-7E97CC76F348}" destId="{743C34DD-0DE6-445C-8000-8BAEF09C0C2F}" srcOrd="4" destOrd="0" presId="urn:microsoft.com/office/officeart/2008/layout/VerticalCurvedList"/>
    <dgm:cxn modelId="{FAF98DCD-5759-4F3F-B323-0797ECB62E65}" type="presParOf" srcId="{743C34DD-0DE6-445C-8000-8BAEF09C0C2F}" destId="{27304164-E4F8-4D64-A9EE-6A701EB44508}" srcOrd="0" destOrd="0" presId="urn:microsoft.com/office/officeart/2008/layout/VerticalCurvedList"/>
    <dgm:cxn modelId="{83ACB1CC-4929-4150-994C-84EA69B0BDB7}" type="presParOf" srcId="{0CFE88A7-5840-4C81-A09D-7E97CC76F348}" destId="{48E6E4EE-ED14-41B5-9AD4-828E344F7508}" srcOrd="5" destOrd="0" presId="urn:microsoft.com/office/officeart/2008/layout/VerticalCurvedList"/>
    <dgm:cxn modelId="{6E1E3CE0-DEB7-4A37-BF3C-E9BC05F05E06}" type="presParOf" srcId="{0CFE88A7-5840-4C81-A09D-7E97CC76F348}" destId="{0E7104D0-C2CF-4EED-A038-8BFD25350CEE}" srcOrd="6" destOrd="0" presId="urn:microsoft.com/office/officeart/2008/layout/VerticalCurvedList"/>
    <dgm:cxn modelId="{3BE5574A-FCC5-43EF-B0A9-ABCEE4DC228B}" type="presParOf" srcId="{0E7104D0-C2CF-4EED-A038-8BFD25350CEE}" destId="{7E31D79C-3657-495F-8767-FB5FD71FA467}" srcOrd="0" destOrd="0" presId="urn:microsoft.com/office/officeart/2008/layout/VerticalCurvedList"/>
    <dgm:cxn modelId="{02EF53C2-588B-460F-AD08-6152CCE2A79F}" type="presParOf" srcId="{0CFE88A7-5840-4C81-A09D-7E97CC76F348}" destId="{D59A137F-9992-40D8-8BA6-33B7075E1870}" srcOrd="7" destOrd="0" presId="urn:microsoft.com/office/officeart/2008/layout/VerticalCurvedList"/>
    <dgm:cxn modelId="{7457F51F-6221-492A-BD2C-B3F24AE76647}" type="presParOf" srcId="{0CFE88A7-5840-4C81-A09D-7E97CC76F348}" destId="{556D1D6D-2E77-4856-BB8B-304335E9CAFC}" srcOrd="8" destOrd="0" presId="urn:microsoft.com/office/officeart/2008/layout/VerticalCurvedList"/>
    <dgm:cxn modelId="{998A3D3F-043E-4A54-8E82-C2B9E5DC3052}" type="presParOf" srcId="{556D1D6D-2E77-4856-BB8B-304335E9CAFC}" destId="{597409AA-D760-4291-9A2E-ABEC11E8F776}" srcOrd="0" destOrd="0" presId="urn:microsoft.com/office/officeart/2008/layout/VerticalCurvedList"/>
    <dgm:cxn modelId="{568EA08F-8942-4A95-AF9C-DC9F5EB82902}" type="presParOf" srcId="{0CFE88A7-5840-4C81-A09D-7E97CC76F348}" destId="{E08872EB-9E30-4E73-AA96-A8F2E63B0234}" srcOrd="9" destOrd="0" presId="urn:microsoft.com/office/officeart/2008/layout/VerticalCurvedList"/>
    <dgm:cxn modelId="{08AAB0D9-A5C3-47AA-93F9-364AC7FB7CBE}" type="presParOf" srcId="{0CFE88A7-5840-4C81-A09D-7E97CC76F348}" destId="{8C7DA714-5B6A-4517-A668-616D3FA2599A}" srcOrd="10" destOrd="0" presId="urn:microsoft.com/office/officeart/2008/layout/VerticalCurvedList"/>
    <dgm:cxn modelId="{D0A5B26D-477B-49B9-A42D-2F87CA93EEDB}" type="presParOf" srcId="{8C7DA714-5B6A-4517-A668-616D3FA2599A}" destId="{C04D456B-C7F0-4B87-9F5A-E1FCD4D998B3}" srcOrd="0" destOrd="0" presId="urn:microsoft.com/office/officeart/2008/layout/VerticalCurvedList"/>
    <dgm:cxn modelId="{BC138E55-871F-498B-A887-11D9C5CA93A8}" type="presParOf" srcId="{0CFE88A7-5840-4C81-A09D-7E97CC76F348}" destId="{845D9ECF-AD92-4B9F-B112-4A0F52D3BC72}" srcOrd="11" destOrd="0" presId="urn:microsoft.com/office/officeart/2008/layout/VerticalCurvedList"/>
    <dgm:cxn modelId="{42A69391-8CC8-49FA-B25B-6D2FD8740F0D}" type="presParOf" srcId="{0CFE88A7-5840-4C81-A09D-7E97CC76F348}" destId="{C5B57C54-D6E1-46A2-820A-067840EA09AF}" srcOrd="12" destOrd="0" presId="urn:microsoft.com/office/officeart/2008/layout/VerticalCurvedList"/>
    <dgm:cxn modelId="{33829532-D874-4842-9E79-78EB451DF693}" type="presParOf" srcId="{C5B57C54-D6E1-46A2-820A-067840EA09AF}" destId="{4A919AA2-65ED-486D-8440-4F4CC55B4A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D630DE-4A1E-4AE3-B523-60F67D0F9932}" type="doc">
      <dgm:prSet loTypeId="urn:microsoft.com/office/officeart/2005/8/layout/target3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7830C5F-36B9-4F28-94DD-021804FE2BEF}">
      <dgm:prSet phldrT="[Текст]"/>
      <dgm:spPr>
        <a:ln w="28575">
          <a:solidFill>
            <a:srgbClr val="72AF2F"/>
          </a:solidFill>
        </a:ln>
      </dgm:spPr>
      <dgm:t>
        <a:bodyPr/>
        <a:lstStyle/>
        <a:p>
          <a:pPr marL="95250" indent="0" algn="l"/>
          <a:r>
            <a:rPr lang="ru-RU" dirty="0" err="1" smtClean="0">
              <a:cs typeface="Arial" pitchFamily="34" charset="0"/>
            </a:rPr>
            <a:t>Блочно</a:t>
          </a:r>
          <a:r>
            <a:rPr lang="ru-RU" dirty="0" smtClean="0">
              <a:cs typeface="Arial" pitchFamily="34" charset="0"/>
            </a:rPr>
            <a:t>-модульный принцип организации учебного процесса</a:t>
          </a:r>
          <a:endParaRPr lang="ru-RU" dirty="0"/>
        </a:p>
      </dgm:t>
    </dgm:pt>
    <dgm:pt modelId="{ACFCAE01-F929-488D-A15C-C0695E1975F8}" type="parTrans" cxnId="{8CA15A5F-9D25-4512-B985-7EFAEDE57449}">
      <dgm:prSet/>
      <dgm:spPr/>
      <dgm:t>
        <a:bodyPr/>
        <a:lstStyle/>
        <a:p>
          <a:endParaRPr lang="ru-RU"/>
        </a:p>
      </dgm:t>
    </dgm:pt>
    <dgm:pt modelId="{8CFBF9F4-02DE-48B4-BAE2-17F231B82DD3}" type="sibTrans" cxnId="{8CA15A5F-9D25-4512-B985-7EFAEDE57449}">
      <dgm:prSet/>
      <dgm:spPr/>
      <dgm:t>
        <a:bodyPr/>
        <a:lstStyle/>
        <a:p>
          <a:endParaRPr lang="ru-RU"/>
        </a:p>
      </dgm:t>
    </dgm:pt>
    <dgm:pt modelId="{679477CB-175B-4E24-95D3-AD3A3A2E2D21}">
      <dgm:prSet phldrT="[Текст]"/>
      <dgm:spPr>
        <a:ln w="28575">
          <a:solidFill>
            <a:srgbClr val="00B050"/>
          </a:solidFill>
        </a:ln>
      </dgm:spPr>
      <dgm:t>
        <a:bodyPr/>
        <a:lstStyle/>
        <a:p>
          <a:pPr marL="95250" indent="0" algn="l"/>
          <a:r>
            <a:rPr lang="ru-RU" dirty="0" smtClean="0">
              <a:cs typeface="Arial" pitchFamily="34" charset="0"/>
            </a:rPr>
            <a:t>Проблемно-ориентированное и проектно-организованное обучение</a:t>
          </a:r>
          <a:endParaRPr lang="ru-RU" dirty="0"/>
        </a:p>
      </dgm:t>
    </dgm:pt>
    <dgm:pt modelId="{DF981484-14B7-4EC8-8E53-10DD36814371}" type="parTrans" cxnId="{DF65E56B-4C01-4EBB-B5EA-BA2DCC60208F}">
      <dgm:prSet/>
      <dgm:spPr/>
      <dgm:t>
        <a:bodyPr/>
        <a:lstStyle/>
        <a:p>
          <a:endParaRPr lang="ru-RU"/>
        </a:p>
      </dgm:t>
    </dgm:pt>
    <dgm:pt modelId="{F2B82E80-C48B-4239-96C4-40C23106D57A}" type="sibTrans" cxnId="{DF65E56B-4C01-4EBB-B5EA-BA2DCC60208F}">
      <dgm:prSet/>
      <dgm:spPr/>
      <dgm:t>
        <a:bodyPr/>
        <a:lstStyle/>
        <a:p>
          <a:endParaRPr lang="ru-RU"/>
        </a:p>
      </dgm:t>
    </dgm:pt>
    <dgm:pt modelId="{D80A2A8D-D14E-4EC0-B54F-A7237E820701}">
      <dgm:prSet phldrT="[Текст]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marL="95250" indent="0" algn="l"/>
          <a:r>
            <a:rPr lang="ru-RU" dirty="0" smtClean="0">
              <a:cs typeface="Arial" pitchFamily="34" charset="0"/>
            </a:rPr>
            <a:t>Формирование новых и исключительных компетенций </a:t>
          </a:r>
          <a:endParaRPr lang="ru-RU" dirty="0"/>
        </a:p>
      </dgm:t>
    </dgm:pt>
    <dgm:pt modelId="{B33A61CC-C54E-4C7E-AD83-C8968E1D6E45}" type="parTrans" cxnId="{6EBEB38B-0972-427E-BF55-F80C748D585B}">
      <dgm:prSet/>
      <dgm:spPr/>
      <dgm:t>
        <a:bodyPr/>
        <a:lstStyle/>
        <a:p>
          <a:endParaRPr lang="ru-RU"/>
        </a:p>
      </dgm:t>
    </dgm:pt>
    <dgm:pt modelId="{971AEBA7-7606-4EF9-BDE3-911AC0E1EE28}" type="sibTrans" cxnId="{6EBEB38B-0972-427E-BF55-F80C748D585B}">
      <dgm:prSet/>
      <dgm:spPr/>
      <dgm:t>
        <a:bodyPr/>
        <a:lstStyle/>
        <a:p>
          <a:endParaRPr lang="ru-RU"/>
        </a:p>
      </dgm:t>
    </dgm:pt>
    <dgm:pt modelId="{F91EAC37-1537-42EF-B720-E5CBB647C018}">
      <dgm:prSet/>
      <dgm:spPr>
        <a:ln w="28575">
          <a:solidFill>
            <a:srgbClr val="7030A0"/>
          </a:solidFill>
        </a:ln>
      </dgm:spPr>
      <dgm:t>
        <a:bodyPr/>
        <a:lstStyle/>
        <a:p>
          <a:pPr marL="95250" indent="0" algn="l"/>
          <a:r>
            <a:rPr lang="ru-RU" dirty="0" smtClean="0">
              <a:cs typeface="Arial" pitchFamily="34" charset="0"/>
            </a:rPr>
            <a:t>Инициатива </a:t>
          </a:r>
          <a:r>
            <a:rPr lang="en-US" dirty="0" smtClean="0">
              <a:cs typeface="Arial" pitchFamily="34" charset="0"/>
            </a:rPr>
            <a:t>CDIO</a:t>
          </a:r>
          <a:endParaRPr lang="ru-RU" dirty="0" smtClean="0">
            <a:cs typeface="Arial" pitchFamily="34" charset="0"/>
          </a:endParaRPr>
        </a:p>
      </dgm:t>
    </dgm:pt>
    <dgm:pt modelId="{930FCD98-124B-4B11-B13C-8C55A0C2DE53}" type="parTrans" cxnId="{6DEB6352-1AC1-4C98-BF9E-D1C823D80821}">
      <dgm:prSet/>
      <dgm:spPr/>
      <dgm:t>
        <a:bodyPr/>
        <a:lstStyle/>
        <a:p>
          <a:endParaRPr lang="ru-RU"/>
        </a:p>
      </dgm:t>
    </dgm:pt>
    <dgm:pt modelId="{B7640026-2E4E-4888-AD00-EA0780716FE3}" type="sibTrans" cxnId="{6DEB6352-1AC1-4C98-BF9E-D1C823D80821}">
      <dgm:prSet/>
      <dgm:spPr/>
      <dgm:t>
        <a:bodyPr/>
        <a:lstStyle/>
        <a:p>
          <a:endParaRPr lang="ru-RU"/>
        </a:p>
      </dgm:t>
    </dgm:pt>
    <dgm:pt modelId="{85509251-27FB-4073-B423-1E10C76E316F}" type="pres">
      <dgm:prSet presAssocID="{F2D630DE-4A1E-4AE3-B523-60F67D0F993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7D388-84E7-437A-B785-859CBE3A30A9}" type="pres">
      <dgm:prSet presAssocID="{C7830C5F-36B9-4F28-94DD-021804FE2BEF}" presName="circle1" presStyleLbl="node1" presStyleIdx="0" presStyleCnt="4"/>
      <dgm:spPr/>
    </dgm:pt>
    <dgm:pt modelId="{FD69BFEA-025A-4348-88FA-7B613D8A4FCB}" type="pres">
      <dgm:prSet presAssocID="{C7830C5F-36B9-4F28-94DD-021804FE2BEF}" presName="space" presStyleCnt="0"/>
      <dgm:spPr/>
    </dgm:pt>
    <dgm:pt modelId="{3E5FDA27-EE8A-46DD-8CDB-6FDB9E4C91CC}" type="pres">
      <dgm:prSet presAssocID="{C7830C5F-36B9-4F28-94DD-021804FE2BEF}" presName="rect1" presStyleLbl="alignAcc1" presStyleIdx="0" presStyleCnt="4"/>
      <dgm:spPr/>
      <dgm:t>
        <a:bodyPr/>
        <a:lstStyle/>
        <a:p>
          <a:endParaRPr lang="ru-RU"/>
        </a:p>
      </dgm:t>
    </dgm:pt>
    <dgm:pt modelId="{48B0BF9B-810F-425B-80B9-35F74F2C7809}" type="pres">
      <dgm:prSet presAssocID="{679477CB-175B-4E24-95D3-AD3A3A2E2D21}" presName="vertSpace2" presStyleLbl="node1" presStyleIdx="0" presStyleCnt="4"/>
      <dgm:spPr/>
    </dgm:pt>
    <dgm:pt modelId="{E29D34F9-37F8-4368-AB73-5169D56C0560}" type="pres">
      <dgm:prSet presAssocID="{679477CB-175B-4E24-95D3-AD3A3A2E2D21}" presName="circle2" presStyleLbl="node1" presStyleIdx="1" presStyleCnt="4"/>
      <dgm:spPr/>
    </dgm:pt>
    <dgm:pt modelId="{5BCF9CFE-3C75-411B-8879-27BDEDC0804D}" type="pres">
      <dgm:prSet presAssocID="{679477CB-175B-4E24-95D3-AD3A3A2E2D21}" presName="rect2" presStyleLbl="alignAcc1" presStyleIdx="1" presStyleCnt="4"/>
      <dgm:spPr/>
      <dgm:t>
        <a:bodyPr/>
        <a:lstStyle/>
        <a:p>
          <a:endParaRPr lang="ru-RU"/>
        </a:p>
      </dgm:t>
    </dgm:pt>
    <dgm:pt modelId="{6A835C52-7FA2-4D52-837F-7B7ADCCA0271}" type="pres">
      <dgm:prSet presAssocID="{D80A2A8D-D14E-4EC0-B54F-A7237E820701}" presName="vertSpace3" presStyleLbl="node1" presStyleIdx="1" presStyleCnt="4"/>
      <dgm:spPr/>
    </dgm:pt>
    <dgm:pt modelId="{31A07B43-E548-4827-941F-A2AF22DE278E}" type="pres">
      <dgm:prSet presAssocID="{D80A2A8D-D14E-4EC0-B54F-A7237E820701}" presName="circle3" presStyleLbl="node1" presStyleIdx="2" presStyleCnt="4"/>
      <dgm:spPr/>
    </dgm:pt>
    <dgm:pt modelId="{5A195B9F-58E8-40F7-AE5F-D2E106CD5D36}" type="pres">
      <dgm:prSet presAssocID="{D80A2A8D-D14E-4EC0-B54F-A7237E820701}" presName="rect3" presStyleLbl="alignAcc1" presStyleIdx="2" presStyleCnt="4"/>
      <dgm:spPr/>
      <dgm:t>
        <a:bodyPr/>
        <a:lstStyle/>
        <a:p>
          <a:endParaRPr lang="ru-RU"/>
        </a:p>
      </dgm:t>
    </dgm:pt>
    <dgm:pt modelId="{87F29FAA-D743-428C-B42E-63240B1F8078}" type="pres">
      <dgm:prSet presAssocID="{F91EAC37-1537-42EF-B720-E5CBB647C018}" presName="vertSpace4" presStyleLbl="node1" presStyleIdx="2" presStyleCnt="4"/>
      <dgm:spPr/>
    </dgm:pt>
    <dgm:pt modelId="{0B159C26-048F-424B-A057-AC84CBABD997}" type="pres">
      <dgm:prSet presAssocID="{F91EAC37-1537-42EF-B720-E5CBB647C018}" presName="circle4" presStyleLbl="node1" presStyleIdx="3" presStyleCnt="4"/>
      <dgm:spPr/>
    </dgm:pt>
    <dgm:pt modelId="{C26DDE51-0C8C-44FA-847D-8824488890A3}" type="pres">
      <dgm:prSet presAssocID="{F91EAC37-1537-42EF-B720-E5CBB647C018}" presName="rect4" presStyleLbl="alignAcc1" presStyleIdx="3" presStyleCnt="4"/>
      <dgm:spPr/>
      <dgm:t>
        <a:bodyPr/>
        <a:lstStyle/>
        <a:p>
          <a:endParaRPr lang="ru-RU"/>
        </a:p>
      </dgm:t>
    </dgm:pt>
    <dgm:pt modelId="{36495D45-1AF3-4204-ACFA-25AFA85B022E}" type="pres">
      <dgm:prSet presAssocID="{C7830C5F-36B9-4F28-94DD-021804FE2BE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EB2BA-B09D-47D0-8636-28D6CCC6FA94}" type="pres">
      <dgm:prSet presAssocID="{679477CB-175B-4E24-95D3-AD3A3A2E2D21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BEF3F-3D1A-4A69-B867-0550B3EE31FF}" type="pres">
      <dgm:prSet presAssocID="{D80A2A8D-D14E-4EC0-B54F-A7237E82070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E4C9D-4CC5-4404-8AE5-130A5F42BA37}" type="pres">
      <dgm:prSet presAssocID="{F91EAC37-1537-42EF-B720-E5CBB647C018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EB38B-0972-427E-BF55-F80C748D585B}" srcId="{F2D630DE-4A1E-4AE3-B523-60F67D0F9932}" destId="{D80A2A8D-D14E-4EC0-B54F-A7237E820701}" srcOrd="2" destOrd="0" parTransId="{B33A61CC-C54E-4C7E-AD83-C8968E1D6E45}" sibTransId="{971AEBA7-7606-4EF9-BDE3-911AC0E1EE28}"/>
    <dgm:cxn modelId="{DCC75470-6039-4CC4-BB90-4F871417CA6A}" type="presOf" srcId="{D80A2A8D-D14E-4EC0-B54F-A7237E820701}" destId="{251BEF3F-3D1A-4A69-B867-0550B3EE31FF}" srcOrd="1" destOrd="0" presId="urn:microsoft.com/office/officeart/2005/8/layout/target3"/>
    <dgm:cxn modelId="{2B90F812-1A4F-43EE-B657-62AD90121527}" type="presOf" srcId="{F91EAC37-1537-42EF-B720-E5CBB647C018}" destId="{C26DDE51-0C8C-44FA-847D-8824488890A3}" srcOrd="0" destOrd="0" presId="urn:microsoft.com/office/officeart/2005/8/layout/target3"/>
    <dgm:cxn modelId="{E243FB81-B4F9-4BCA-874A-B9F9123EA59D}" type="presOf" srcId="{D80A2A8D-D14E-4EC0-B54F-A7237E820701}" destId="{5A195B9F-58E8-40F7-AE5F-D2E106CD5D36}" srcOrd="0" destOrd="0" presId="urn:microsoft.com/office/officeart/2005/8/layout/target3"/>
    <dgm:cxn modelId="{883C7C84-EB1F-4A28-88BA-3258C085DD6A}" type="presOf" srcId="{679477CB-175B-4E24-95D3-AD3A3A2E2D21}" destId="{5BCF9CFE-3C75-411B-8879-27BDEDC0804D}" srcOrd="0" destOrd="0" presId="urn:microsoft.com/office/officeart/2005/8/layout/target3"/>
    <dgm:cxn modelId="{32EA67AA-6805-42E3-AFBF-4E761E5AB402}" type="presOf" srcId="{679477CB-175B-4E24-95D3-AD3A3A2E2D21}" destId="{329EB2BA-B09D-47D0-8636-28D6CCC6FA94}" srcOrd="1" destOrd="0" presId="urn:microsoft.com/office/officeart/2005/8/layout/target3"/>
    <dgm:cxn modelId="{DF65E56B-4C01-4EBB-B5EA-BA2DCC60208F}" srcId="{F2D630DE-4A1E-4AE3-B523-60F67D0F9932}" destId="{679477CB-175B-4E24-95D3-AD3A3A2E2D21}" srcOrd="1" destOrd="0" parTransId="{DF981484-14B7-4EC8-8E53-10DD36814371}" sibTransId="{F2B82E80-C48B-4239-96C4-40C23106D57A}"/>
    <dgm:cxn modelId="{2E4B7751-37A6-4995-AAE7-4F41F0FBC5AB}" type="presOf" srcId="{C7830C5F-36B9-4F28-94DD-021804FE2BEF}" destId="{3E5FDA27-EE8A-46DD-8CDB-6FDB9E4C91CC}" srcOrd="0" destOrd="0" presId="urn:microsoft.com/office/officeart/2005/8/layout/target3"/>
    <dgm:cxn modelId="{6DEB6352-1AC1-4C98-BF9E-D1C823D80821}" srcId="{F2D630DE-4A1E-4AE3-B523-60F67D0F9932}" destId="{F91EAC37-1537-42EF-B720-E5CBB647C018}" srcOrd="3" destOrd="0" parTransId="{930FCD98-124B-4B11-B13C-8C55A0C2DE53}" sibTransId="{B7640026-2E4E-4888-AD00-EA0780716FE3}"/>
    <dgm:cxn modelId="{9B8AD5FA-A661-49B6-B501-E414F89985F2}" type="presOf" srcId="{F2D630DE-4A1E-4AE3-B523-60F67D0F9932}" destId="{85509251-27FB-4073-B423-1E10C76E316F}" srcOrd="0" destOrd="0" presId="urn:microsoft.com/office/officeart/2005/8/layout/target3"/>
    <dgm:cxn modelId="{7C7991C1-6294-4900-81FB-7413F2463A3C}" type="presOf" srcId="{C7830C5F-36B9-4F28-94DD-021804FE2BEF}" destId="{36495D45-1AF3-4204-ACFA-25AFA85B022E}" srcOrd="1" destOrd="0" presId="urn:microsoft.com/office/officeart/2005/8/layout/target3"/>
    <dgm:cxn modelId="{8CA15A5F-9D25-4512-B985-7EFAEDE57449}" srcId="{F2D630DE-4A1E-4AE3-B523-60F67D0F9932}" destId="{C7830C5F-36B9-4F28-94DD-021804FE2BEF}" srcOrd="0" destOrd="0" parTransId="{ACFCAE01-F929-488D-A15C-C0695E1975F8}" sibTransId="{8CFBF9F4-02DE-48B4-BAE2-17F231B82DD3}"/>
    <dgm:cxn modelId="{A1C172B8-3E06-460C-B8E2-E8A99000FD0F}" type="presOf" srcId="{F91EAC37-1537-42EF-B720-E5CBB647C018}" destId="{6C7E4C9D-4CC5-4404-8AE5-130A5F42BA37}" srcOrd="1" destOrd="0" presId="urn:microsoft.com/office/officeart/2005/8/layout/target3"/>
    <dgm:cxn modelId="{DD03A5BE-8E38-4320-8294-93C504D1312F}" type="presParOf" srcId="{85509251-27FB-4073-B423-1E10C76E316F}" destId="{D6C7D388-84E7-437A-B785-859CBE3A30A9}" srcOrd="0" destOrd="0" presId="urn:microsoft.com/office/officeart/2005/8/layout/target3"/>
    <dgm:cxn modelId="{4CC428AB-8C23-4825-8885-D2812BBC6557}" type="presParOf" srcId="{85509251-27FB-4073-B423-1E10C76E316F}" destId="{FD69BFEA-025A-4348-88FA-7B613D8A4FCB}" srcOrd="1" destOrd="0" presId="urn:microsoft.com/office/officeart/2005/8/layout/target3"/>
    <dgm:cxn modelId="{453F18B9-E7F6-4D47-ACE4-710C0A132D0C}" type="presParOf" srcId="{85509251-27FB-4073-B423-1E10C76E316F}" destId="{3E5FDA27-EE8A-46DD-8CDB-6FDB9E4C91CC}" srcOrd="2" destOrd="0" presId="urn:microsoft.com/office/officeart/2005/8/layout/target3"/>
    <dgm:cxn modelId="{2D13D7A3-4F7A-4E76-9C31-0FD76F0CD515}" type="presParOf" srcId="{85509251-27FB-4073-B423-1E10C76E316F}" destId="{48B0BF9B-810F-425B-80B9-35F74F2C7809}" srcOrd="3" destOrd="0" presId="urn:microsoft.com/office/officeart/2005/8/layout/target3"/>
    <dgm:cxn modelId="{FD883260-A5E1-4AD8-83A4-D64642056757}" type="presParOf" srcId="{85509251-27FB-4073-B423-1E10C76E316F}" destId="{E29D34F9-37F8-4368-AB73-5169D56C0560}" srcOrd="4" destOrd="0" presId="urn:microsoft.com/office/officeart/2005/8/layout/target3"/>
    <dgm:cxn modelId="{11D0308E-0946-4AA8-BFC4-86E9A2C8BC0B}" type="presParOf" srcId="{85509251-27FB-4073-B423-1E10C76E316F}" destId="{5BCF9CFE-3C75-411B-8879-27BDEDC0804D}" srcOrd="5" destOrd="0" presId="urn:microsoft.com/office/officeart/2005/8/layout/target3"/>
    <dgm:cxn modelId="{995CEA62-E0D7-483D-B918-CC4F869E186F}" type="presParOf" srcId="{85509251-27FB-4073-B423-1E10C76E316F}" destId="{6A835C52-7FA2-4D52-837F-7B7ADCCA0271}" srcOrd="6" destOrd="0" presId="urn:microsoft.com/office/officeart/2005/8/layout/target3"/>
    <dgm:cxn modelId="{230CF1D8-6DB0-4304-BD32-52480DE9B5D9}" type="presParOf" srcId="{85509251-27FB-4073-B423-1E10C76E316F}" destId="{31A07B43-E548-4827-941F-A2AF22DE278E}" srcOrd="7" destOrd="0" presId="urn:microsoft.com/office/officeart/2005/8/layout/target3"/>
    <dgm:cxn modelId="{3330C610-92AD-406F-AE9F-5F80438DD7CC}" type="presParOf" srcId="{85509251-27FB-4073-B423-1E10C76E316F}" destId="{5A195B9F-58E8-40F7-AE5F-D2E106CD5D36}" srcOrd="8" destOrd="0" presId="urn:microsoft.com/office/officeart/2005/8/layout/target3"/>
    <dgm:cxn modelId="{47CE5618-3248-46FE-9826-13DC28631716}" type="presParOf" srcId="{85509251-27FB-4073-B423-1E10C76E316F}" destId="{87F29FAA-D743-428C-B42E-63240B1F8078}" srcOrd="9" destOrd="0" presId="urn:microsoft.com/office/officeart/2005/8/layout/target3"/>
    <dgm:cxn modelId="{0BC8AD65-7A2C-4D4E-AD2F-76EC216DD05A}" type="presParOf" srcId="{85509251-27FB-4073-B423-1E10C76E316F}" destId="{0B159C26-048F-424B-A057-AC84CBABD997}" srcOrd="10" destOrd="0" presId="urn:microsoft.com/office/officeart/2005/8/layout/target3"/>
    <dgm:cxn modelId="{084E0508-5745-464A-93A5-FCB53C8B1907}" type="presParOf" srcId="{85509251-27FB-4073-B423-1E10C76E316F}" destId="{C26DDE51-0C8C-44FA-847D-8824488890A3}" srcOrd="11" destOrd="0" presId="urn:microsoft.com/office/officeart/2005/8/layout/target3"/>
    <dgm:cxn modelId="{2B149327-4452-4A8D-A7D1-A7247C674732}" type="presParOf" srcId="{85509251-27FB-4073-B423-1E10C76E316F}" destId="{36495D45-1AF3-4204-ACFA-25AFA85B022E}" srcOrd="12" destOrd="0" presId="urn:microsoft.com/office/officeart/2005/8/layout/target3"/>
    <dgm:cxn modelId="{7AB77FCE-5C0D-4468-9148-87E8625972C8}" type="presParOf" srcId="{85509251-27FB-4073-B423-1E10C76E316F}" destId="{329EB2BA-B09D-47D0-8636-28D6CCC6FA94}" srcOrd="13" destOrd="0" presId="urn:microsoft.com/office/officeart/2005/8/layout/target3"/>
    <dgm:cxn modelId="{26827027-4AC4-4995-AAED-33FE149D23D1}" type="presParOf" srcId="{85509251-27FB-4073-B423-1E10C76E316F}" destId="{251BEF3F-3D1A-4A69-B867-0550B3EE31FF}" srcOrd="14" destOrd="0" presId="urn:microsoft.com/office/officeart/2005/8/layout/target3"/>
    <dgm:cxn modelId="{E43402BB-5720-4222-A725-288D9B9C2637}" type="presParOf" srcId="{85509251-27FB-4073-B423-1E10C76E316F}" destId="{6C7E4C9D-4CC5-4404-8AE5-130A5F42BA37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1A7F19-B2DF-4AA3-B2A0-83A8D63AB65F}">
      <dsp:nvSpPr>
        <dsp:cNvPr id="0" name=""/>
        <dsp:cNvSpPr/>
      </dsp:nvSpPr>
      <dsp:spPr>
        <a:xfrm>
          <a:off x="-5905802" y="-903785"/>
          <a:ext cx="7030744" cy="7030744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44A7A-F913-475F-8D7A-2B3228432B71}">
      <dsp:nvSpPr>
        <dsp:cNvPr id="0" name=""/>
        <dsp:cNvSpPr/>
      </dsp:nvSpPr>
      <dsp:spPr>
        <a:xfrm>
          <a:off x="419050" y="182614"/>
          <a:ext cx="8651454" cy="73477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4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spc="0" normalizeH="0" baseline="0" noProof="0" dirty="0" smtClean="0">
              <a:ln/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rPr>
            <a:t>Низкий престиж инженерного образования среди школьников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419050" y="182614"/>
        <a:ext cx="8651454" cy="734770"/>
      </dsp:txXfrm>
    </dsp:sp>
    <dsp:sp modelId="{8EBDA2C0-5389-40C6-8208-5728270CAC5A}">
      <dsp:nvSpPr>
        <dsp:cNvPr id="0" name=""/>
        <dsp:cNvSpPr/>
      </dsp:nvSpPr>
      <dsp:spPr>
        <a:xfrm>
          <a:off x="75365" y="206315"/>
          <a:ext cx="687369" cy="687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BD136-2D8A-4760-9E1C-FD76A5BA4402}">
      <dsp:nvSpPr>
        <dsp:cNvPr id="0" name=""/>
        <dsp:cNvSpPr/>
      </dsp:nvSpPr>
      <dsp:spPr>
        <a:xfrm>
          <a:off x="871377" y="1007353"/>
          <a:ext cx="8199128" cy="734770"/>
        </a:xfrm>
        <a:prstGeom prst="rect">
          <a:avLst/>
        </a:prstGeom>
        <a:solidFill>
          <a:srgbClr val="CB896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4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</a:rPr>
            <a:t>Устаревшая материально-технической база многих технических вузов 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871377" y="1007353"/>
        <a:ext cx="8199128" cy="734770"/>
      </dsp:txXfrm>
    </dsp:sp>
    <dsp:sp modelId="{27304164-E4F8-4D64-A9EE-6A701EB44508}">
      <dsp:nvSpPr>
        <dsp:cNvPr id="0" name=""/>
        <dsp:cNvSpPr/>
      </dsp:nvSpPr>
      <dsp:spPr>
        <a:xfrm>
          <a:off x="527692" y="1031054"/>
          <a:ext cx="687369" cy="687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6E4EE-ED14-41B5-9AD4-828E344F7508}">
      <dsp:nvSpPr>
        <dsp:cNvPr id="0" name=""/>
        <dsp:cNvSpPr/>
      </dsp:nvSpPr>
      <dsp:spPr>
        <a:xfrm>
          <a:off x="1078215" y="1832092"/>
          <a:ext cx="7992290" cy="734770"/>
        </a:xfrm>
        <a:prstGeom prst="rect">
          <a:avLst/>
        </a:prstGeom>
        <a:solidFill>
          <a:srgbClr val="CEA9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4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</a:rPr>
            <a:t>Слабая связь между инженерным образованием и высокотехнологичным производством 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1078215" y="1832092"/>
        <a:ext cx="7992290" cy="734770"/>
      </dsp:txXfrm>
    </dsp:sp>
    <dsp:sp modelId="{7E31D79C-3657-495F-8767-FB5FD71FA467}">
      <dsp:nvSpPr>
        <dsp:cNvPr id="0" name=""/>
        <dsp:cNvSpPr/>
      </dsp:nvSpPr>
      <dsp:spPr>
        <a:xfrm>
          <a:off x="734530" y="1855793"/>
          <a:ext cx="687369" cy="687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A137F-9992-40D8-8BA6-33B7075E1870}">
      <dsp:nvSpPr>
        <dsp:cNvPr id="0" name=""/>
        <dsp:cNvSpPr/>
      </dsp:nvSpPr>
      <dsp:spPr>
        <a:xfrm>
          <a:off x="1078215" y="2656309"/>
          <a:ext cx="7992290" cy="734770"/>
        </a:xfrm>
        <a:prstGeom prst="rect">
          <a:avLst/>
        </a:prstGeom>
        <a:solidFill>
          <a:srgbClr val="C8B8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4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</a:rPr>
            <a:t>Старение кадрового состава и низкая мотивация молодых ППС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1078215" y="2656309"/>
        <a:ext cx="7992290" cy="734770"/>
      </dsp:txXfrm>
    </dsp:sp>
    <dsp:sp modelId="{597409AA-D760-4291-9A2E-ABEC11E8F776}">
      <dsp:nvSpPr>
        <dsp:cNvPr id="0" name=""/>
        <dsp:cNvSpPr/>
      </dsp:nvSpPr>
      <dsp:spPr>
        <a:xfrm>
          <a:off x="734530" y="2680010"/>
          <a:ext cx="687369" cy="687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872EB-9E30-4E73-AA96-A8F2E63B0234}">
      <dsp:nvSpPr>
        <dsp:cNvPr id="0" name=""/>
        <dsp:cNvSpPr/>
      </dsp:nvSpPr>
      <dsp:spPr>
        <a:xfrm>
          <a:off x="871377" y="3481048"/>
          <a:ext cx="8199128" cy="734770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4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</a:rPr>
            <a:t>Низкая доля творческих проектов  студентов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871377" y="3481048"/>
        <a:ext cx="8199128" cy="734770"/>
      </dsp:txXfrm>
    </dsp:sp>
    <dsp:sp modelId="{C04D456B-C7F0-4B87-9F5A-E1FCD4D998B3}">
      <dsp:nvSpPr>
        <dsp:cNvPr id="0" name=""/>
        <dsp:cNvSpPr/>
      </dsp:nvSpPr>
      <dsp:spPr>
        <a:xfrm>
          <a:off x="527692" y="3504749"/>
          <a:ext cx="687369" cy="687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D9ECF-AD92-4B9F-B112-4A0F52D3BC72}">
      <dsp:nvSpPr>
        <dsp:cNvPr id="0" name=""/>
        <dsp:cNvSpPr/>
      </dsp:nvSpPr>
      <dsp:spPr>
        <a:xfrm>
          <a:off x="419050" y="4305787"/>
          <a:ext cx="8651454" cy="73477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48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tx1"/>
              </a:solidFill>
              <a:latin typeface="+mn-lt"/>
            </a:rPr>
            <a:t>Малая доля используемых практико-ориентированных технологий обучения (преобладает классно-урочная система)</a:t>
          </a:r>
          <a:endParaRPr lang="ru-RU" sz="2400" b="0" kern="1200" dirty="0">
            <a:solidFill>
              <a:schemeClr val="tx1"/>
            </a:solidFill>
          </a:endParaRPr>
        </a:p>
      </dsp:txBody>
      <dsp:txXfrm>
        <a:off x="419050" y="4305787"/>
        <a:ext cx="8651454" cy="734770"/>
      </dsp:txXfrm>
    </dsp:sp>
    <dsp:sp modelId="{4A919AA2-65ED-486D-8440-4F4CC55B4A94}">
      <dsp:nvSpPr>
        <dsp:cNvPr id="0" name=""/>
        <dsp:cNvSpPr/>
      </dsp:nvSpPr>
      <dsp:spPr>
        <a:xfrm>
          <a:off x="75365" y="4329488"/>
          <a:ext cx="687369" cy="6873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7D388-84E7-437A-B785-859CBE3A30A9}">
      <dsp:nvSpPr>
        <dsp:cNvPr id="0" name=""/>
        <dsp:cNvSpPr/>
      </dsp:nvSpPr>
      <dsp:spPr>
        <a:xfrm>
          <a:off x="0" y="0"/>
          <a:ext cx="4521307" cy="45213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5FDA27-EE8A-46DD-8CDB-6FDB9E4C91CC}">
      <dsp:nvSpPr>
        <dsp:cNvPr id="0" name=""/>
        <dsp:cNvSpPr/>
      </dsp:nvSpPr>
      <dsp:spPr>
        <a:xfrm>
          <a:off x="2260653" y="0"/>
          <a:ext cx="6150567" cy="45213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2AF2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9525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err="1" smtClean="0">
              <a:cs typeface="Arial" pitchFamily="34" charset="0"/>
            </a:rPr>
            <a:t>Блочно</a:t>
          </a:r>
          <a:r>
            <a:rPr lang="ru-RU" sz="2700" kern="1200" dirty="0" smtClean="0">
              <a:cs typeface="Arial" pitchFamily="34" charset="0"/>
            </a:rPr>
            <a:t>-модульный принцип организации учебного процесса</a:t>
          </a:r>
          <a:endParaRPr lang="ru-RU" sz="2700" kern="1200" dirty="0"/>
        </a:p>
      </dsp:txBody>
      <dsp:txXfrm>
        <a:off x="2260653" y="0"/>
        <a:ext cx="6150567" cy="960777"/>
      </dsp:txXfrm>
    </dsp:sp>
    <dsp:sp modelId="{E29D34F9-37F8-4368-AB73-5169D56C0560}">
      <dsp:nvSpPr>
        <dsp:cNvPr id="0" name=""/>
        <dsp:cNvSpPr/>
      </dsp:nvSpPr>
      <dsp:spPr>
        <a:xfrm>
          <a:off x="593421" y="960777"/>
          <a:ext cx="3334464" cy="333446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F9CFE-3C75-411B-8879-27BDEDC0804D}">
      <dsp:nvSpPr>
        <dsp:cNvPr id="0" name=""/>
        <dsp:cNvSpPr/>
      </dsp:nvSpPr>
      <dsp:spPr>
        <a:xfrm>
          <a:off x="2260653" y="960777"/>
          <a:ext cx="6150567" cy="33344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9525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cs typeface="Arial" pitchFamily="34" charset="0"/>
            </a:rPr>
            <a:t>Проблемно-ориентированное и проектно-организованное обучение</a:t>
          </a:r>
          <a:endParaRPr lang="ru-RU" sz="2700" kern="1200" dirty="0"/>
        </a:p>
      </dsp:txBody>
      <dsp:txXfrm>
        <a:off x="2260653" y="960777"/>
        <a:ext cx="6150567" cy="960777"/>
      </dsp:txXfrm>
    </dsp:sp>
    <dsp:sp modelId="{31A07B43-E548-4827-941F-A2AF22DE278E}">
      <dsp:nvSpPr>
        <dsp:cNvPr id="0" name=""/>
        <dsp:cNvSpPr/>
      </dsp:nvSpPr>
      <dsp:spPr>
        <a:xfrm>
          <a:off x="1186843" y="1921555"/>
          <a:ext cx="2147621" cy="21476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95B9F-58E8-40F7-AE5F-D2E106CD5D36}">
      <dsp:nvSpPr>
        <dsp:cNvPr id="0" name=""/>
        <dsp:cNvSpPr/>
      </dsp:nvSpPr>
      <dsp:spPr>
        <a:xfrm>
          <a:off x="2260653" y="1921555"/>
          <a:ext cx="6150567" cy="21476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9525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cs typeface="Arial" pitchFamily="34" charset="0"/>
            </a:rPr>
            <a:t>Формирование новых и исключительных компетенций </a:t>
          </a:r>
          <a:endParaRPr lang="ru-RU" sz="2700" kern="1200" dirty="0"/>
        </a:p>
      </dsp:txBody>
      <dsp:txXfrm>
        <a:off x="2260653" y="1921555"/>
        <a:ext cx="6150567" cy="960777"/>
      </dsp:txXfrm>
    </dsp:sp>
    <dsp:sp modelId="{0B159C26-048F-424B-A057-AC84CBABD997}">
      <dsp:nvSpPr>
        <dsp:cNvPr id="0" name=""/>
        <dsp:cNvSpPr/>
      </dsp:nvSpPr>
      <dsp:spPr>
        <a:xfrm>
          <a:off x="1780265" y="2882333"/>
          <a:ext cx="960777" cy="96077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6DDE51-0C8C-44FA-847D-8824488890A3}">
      <dsp:nvSpPr>
        <dsp:cNvPr id="0" name=""/>
        <dsp:cNvSpPr/>
      </dsp:nvSpPr>
      <dsp:spPr>
        <a:xfrm>
          <a:off x="2260653" y="2882333"/>
          <a:ext cx="6150567" cy="9607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7030A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9525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cs typeface="Arial" pitchFamily="34" charset="0"/>
            </a:rPr>
            <a:t>Инициатива </a:t>
          </a:r>
          <a:r>
            <a:rPr lang="en-US" sz="2700" kern="1200" dirty="0" smtClean="0">
              <a:cs typeface="Arial" pitchFamily="34" charset="0"/>
            </a:rPr>
            <a:t>CDIO</a:t>
          </a:r>
          <a:endParaRPr lang="ru-RU" sz="2700" kern="1200" dirty="0" smtClean="0">
            <a:cs typeface="Arial" pitchFamily="34" charset="0"/>
          </a:endParaRPr>
        </a:p>
      </dsp:txBody>
      <dsp:txXfrm>
        <a:off x="2260653" y="2882333"/>
        <a:ext cx="6150567" cy="960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0.33732</cdr:x>
      <cdr:y>0.44191</cdr:y>
    </cdr:from>
    <cdr:to>
      <cdr:x>0.35857</cdr:x>
      <cdr:y>0.4834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419351" y="2028825"/>
          <a:ext cx="152400" cy="19050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0.43559</cdr:x>
      <cdr:y>0.35685</cdr:y>
    </cdr:from>
    <cdr:to>
      <cdr:x>0.53254</cdr:x>
      <cdr:y>0.46473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H="1" flipV="1">
          <a:off x="3124201" y="1638300"/>
          <a:ext cx="695327" cy="495302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0.54095</cdr:x>
      <cdr:y>0.55048</cdr:y>
    </cdr:from>
    <cdr:to>
      <cdr:x>0.54714</cdr:x>
      <cdr:y>0.60581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3879850" y="2527300"/>
          <a:ext cx="44451" cy="25400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0.56618</cdr:x>
      <cdr:y>0.44053</cdr:y>
    </cdr:from>
    <cdr:to>
      <cdr:x>0.59628</cdr:x>
      <cdr:y>0.4917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>
          <a:off x="4060825" y="2022475"/>
          <a:ext cx="215901" cy="23495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0.58212</cdr:x>
      <cdr:y>0.37759</cdr:y>
    </cdr:from>
    <cdr:to>
      <cdr:x>0.60691</cdr:x>
      <cdr:y>0.40318</cdr:y>
    </cdr:to>
    <cdr:cxnSp macro="">
      <cdr:nvCxnSpPr>
        <cdr:cNvPr id="16" name="Прямая соединительная линия 15"/>
        <cdr:cNvCxnSpPr/>
      </cdr:nvCxnSpPr>
      <cdr:spPr>
        <a:xfrm xmlns:a="http://schemas.openxmlformats.org/drawingml/2006/main" flipV="1">
          <a:off x="4175125" y="1733550"/>
          <a:ext cx="177801" cy="117475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0.76494</cdr:x>
      <cdr:y>0.29253</cdr:y>
    </cdr:from>
    <cdr:to>
      <cdr:x>0.77556</cdr:x>
      <cdr:y>0.39627</cdr:y>
    </cdr:to>
    <cdr:cxnSp macro="">
      <cdr:nvCxnSpPr>
        <cdr:cNvPr id="18" name="Прямая соединительная линия 17"/>
        <cdr:cNvCxnSpPr/>
      </cdr:nvCxnSpPr>
      <cdr:spPr>
        <a:xfrm xmlns:a="http://schemas.openxmlformats.org/drawingml/2006/main" flipV="1">
          <a:off x="5486401" y="1343026"/>
          <a:ext cx="76200" cy="476249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0.63656</cdr:x>
      <cdr:y>0.15214</cdr:y>
    </cdr:from>
    <cdr:to>
      <cdr:x>0.71182</cdr:x>
      <cdr:y>0.23444</cdr:y>
    </cdr:to>
    <cdr:cxnSp macro="">
      <cdr:nvCxnSpPr>
        <cdr:cNvPr id="20" name="Прямая соединительная линия 19"/>
        <cdr:cNvCxnSpPr/>
      </cdr:nvCxnSpPr>
      <cdr:spPr>
        <a:xfrm xmlns:a="http://schemas.openxmlformats.org/drawingml/2006/main" flipH="1" flipV="1">
          <a:off x="4565651" y="698500"/>
          <a:ext cx="539750" cy="377825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0.83798</cdr:x>
      <cdr:y>0.08506</cdr:y>
    </cdr:from>
    <cdr:to>
      <cdr:x>0.85923</cdr:x>
      <cdr:y>0.19087</cdr:y>
    </cdr:to>
    <cdr:cxnSp macro="">
      <cdr:nvCxnSpPr>
        <cdr:cNvPr id="22" name="Прямая соединительная линия 21"/>
        <cdr:cNvCxnSpPr/>
      </cdr:nvCxnSpPr>
      <cdr:spPr>
        <a:xfrm xmlns:a="http://schemas.openxmlformats.org/drawingml/2006/main" flipV="1">
          <a:off x="6010276" y="390525"/>
          <a:ext cx="152400" cy="485775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0.64453</cdr:x>
      <cdr:y>0.21438</cdr:y>
    </cdr:from>
    <cdr:to>
      <cdr:x>0.74502</cdr:x>
      <cdr:y>0.26349</cdr:y>
    </cdr:to>
    <cdr:cxnSp macro="">
      <cdr:nvCxnSpPr>
        <cdr:cNvPr id="25" name="Прямая соединительная линия 24"/>
        <cdr:cNvCxnSpPr/>
      </cdr:nvCxnSpPr>
      <cdr:spPr>
        <a:xfrm xmlns:a="http://schemas.openxmlformats.org/drawingml/2006/main" flipH="1" flipV="1">
          <a:off x="4622800" y="984251"/>
          <a:ext cx="720726" cy="225424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0.7521</cdr:x>
      <cdr:y>0.16667</cdr:y>
    </cdr:from>
    <cdr:to>
      <cdr:x>0.75299</cdr:x>
      <cdr:y>0.23651</cdr:y>
    </cdr:to>
    <cdr:cxnSp macro="">
      <cdr:nvCxnSpPr>
        <cdr:cNvPr id="29" name="Прямая соединительная линия 28"/>
        <cdr:cNvCxnSpPr/>
      </cdr:nvCxnSpPr>
      <cdr:spPr>
        <a:xfrm xmlns:a="http://schemas.openxmlformats.org/drawingml/2006/main" flipH="1" flipV="1">
          <a:off x="5394325" y="765176"/>
          <a:ext cx="6351" cy="320674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0.6826</cdr:x>
      <cdr:y>0.10996</cdr:y>
    </cdr:from>
    <cdr:to>
      <cdr:x>0.72908</cdr:x>
      <cdr:y>0.18672</cdr:y>
    </cdr:to>
    <cdr:cxnSp macro="">
      <cdr:nvCxnSpPr>
        <cdr:cNvPr id="32" name="Прямая соединительная линия 31"/>
        <cdr:cNvCxnSpPr/>
      </cdr:nvCxnSpPr>
      <cdr:spPr>
        <a:xfrm xmlns:a="http://schemas.openxmlformats.org/drawingml/2006/main" flipH="1" flipV="1">
          <a:off x="4895851" y="504825"/>
          <a:ext cx="333375" cy="352425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0.77822</cdr:x>
      <cdr:y>0.26141</cdr:y>
    </cdr:from>
    <cdr:to>
      <cdr:x>0.83898</cdr:x>
      <cdr:y>0.27397</cdr:y>
    </cdr:to>
    <cdr:cxnSp macro="">
      <cdr:nvCxnSpPr>
        <cdr:cNvPr id="36" name="Прямая соединительная линия 35"/>
        <cdr:cNvCxnSpPr/>
      </cdr:nvCxnSpPr>
      <cdr:spPr>
        <a:xfrm xmlns:a="http://schemas.openxmlformats.org/drawingml/2006/main" flipH="1" flipV="1">
          <a:off x="6612493" y="1374124"/>
          <a:ext cx="516299" cy="66036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0.79991</cdr:x>
      <cdr:y>0.28907</cdr:y>
    </cdr:from>
    <cdr:to>
      <cdr:x>0.86189</cdr:x>
      <cdr:y>0.31743</cdr:y>
    </cdr:to>
    <cdr:cxnSp macro="">
      <cdr:nvCxnSpPr>
        <cdr:cNvPr id="39" name="Прямая соединительная линия 38"/>
        <cdr:cNvCxnSpPr/>
      </cdr:nvCxnSpPr>
      <cdr:spPr>
        <a:xfrm xmlns:a="http://schemas.openxmlformats.org/drawingml/2006/main" flipH="1" flipV="1">
          <a:off x="5737225" y="1327150"/>
          <a:ext cx="444501" cy="130175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0.60169</cdr:x>
      <cdr:y>0.24658</cdr:y>
    </cdr:from>
    <cdr:to>
      <cdr:x>0.63559</cdr:x>
      <cdr:y>0.26027</cdr:y>
    </cdr:to>
    <cdr:cxnSp macro="">
      <cdr:nvCxnSpPr>
        <cdr:cNvPr id="42" name="Прямая соединительная линия 41"/>
        <cdr:cNvCxnSpPr/>
      </cdr:nvCxnSpPr>
      <cdr:spPr>
        <a:xfrm xmlns:a="http://schemas.openxmlformats.org/drawingml/2006/main" flipV="1">
          <a:off x="5112568" y="1296144"/>
          <a:ext cx="288032" cy="72007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53BA5-388E-47FE-9921-4F44459767C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D9BBE-2706-4C44-9BAB-32016748FE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0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D9BBE-2706-4C44-9BAB-32016748FE8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392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проблема не только в том, что у нас нет станков или программного обеспечения. На некоторых предприятиях есть и то, и другое. Но нет специалистов, которые могли  бы перевести в электронную, понятную для современных машин форму существующие в виде бумажных чертежей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наработки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D9BBE-2706-4C44-9BAB-32016748FE8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36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F6843-C636-4579-8E3D-CD405CD45C3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35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b="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Arial" pitchFamily="34" charset="0"/>
              </a:rPr>
              <a:t>Главный элемент внедрения изменений в </a:t>
            </a:r>
            <a:r>
              <a:rPr lang="ru-RU" sz="1200" b="0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образовательный процесс –  </a:t>
            </a:r>
            <a:r>
              <a:rPr lang="ru-RU" sz="1200" b="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Arial" pitchFamily="34" charset="0"/>
              </a:rPr>
              <a:t>управленческий состав вуза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b="0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Совершенствование организации и технологий высшего образования возможно только при постоянном </a:t>
            </a:r>
            <a:r>
              <a:rPr lang="ru-RU" sz="12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повышении квалификации управленческого состава вуза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D9BBE-2706-4C44-9BAB-32016748FE85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8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показатели  в сильной степени зависит от качества человеческого капитала, уровня образования населения  и готовности его к изменениям в соответствии с изменяющимися условиями, вызовами внешней и внутренней среды.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Глобальные вызовы современного мира – изменение климата,  глобализация, демографические условия, борьба за ресурсы, технологическая революция и т.д. -  служат мощными импульсами для формирования новых трендов в социальной,  экономической, технической и политической сферах.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D9BBE-2706-4C44-9BAB-32016748FE8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4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D9BBE-2706-4C44-9BAB-32016748FE8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4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D9BBE-2706-4C44-9BAB-32016748FE8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4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Всего более 400 человек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в том числе, профессоры (146), доценты (138).</a:t>
            </a:r>
            <a:endParaRPr lang="ru-RU" sz="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Эксперты представляли: 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34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субъекта федерации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(руководители региональных отделений АИОР), </a:t>
            </a:r>
            <a:r>
              <a:rPr lang="ru-RU" sz="1200" b="1" dirty="0" smtClean="0">
                <a:solidFill>
                  <a:srgbClr val="FF0000"/>
                </a:solidFill>
              </a:rPr>
              <a:t>63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 вуза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200" b="1" dirty="0" smtClean="0">
                <a:solidFill>
                  <a:srgbClr val="FF0000"/>
                </a:solidFill>
              </a:rPr>
              <a:t>42</a:t>
            </a:r>
            <a:r>
              <a:rPr lang="ru-RU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промышленных компании.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Экспертные семинары </a:t>
            </a:r>
            <a:r>
              <a:rPr lang="ru-RU" sz="1200" dirty="0" smtClean="0">
                <a:solidFill>
                  <a:srgbClr val="FF0000"/>
                </a:solidFill>
              </a:rPr>
              <a:t>(13)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проводились в Москве (3), Санкт-Петербурге (2), Казани (2), Новосибирске (2), Томске(1), Ростове-на-Дону (1), Праге(1) , Париже(1).</a:t>
            </a:r>
          </a:p>
          <a:p>
            <a:pPr marL="0" indent="0">
              <a:buNone/>
            </a:pPr>
            <a:endParaRPr lang="ru-RU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Эксперты - представители научно-образовательного сообщества, промышленности, бизнеса: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         - ректоры вузов – 20;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         - проректоры – 43; 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         - деканы факультетов  - 45;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         - заведующие кафедрами - 56;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         - заместители деканов  - 41; </a:t>
            </a:r>
          </a:p>
          <a:p>
            <a:pPr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         - руководители промышленных компаний, инженеры – 62.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BEB7BC-CBAE-4119-93B5-69618AE45EC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FAAFD-0E31-4B99-8154-54568687C88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D9BBE-2706-4C44-9BAB-32016748FE8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4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D9BBE-2706-4C44-9BAB-32016748FE8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04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ct val="50000"/>
              </a:spcBef>
            </a:pPr>
            <a:r>
              <a:rPr lang="ru-RU" altLang="ru-RU" sz="1200" dirty="0" smtClean="0"/>
              <a:t>Оценивая уровень подготовки молодых специалистов, работодатели в целом удовлетворены объемом базовых знаний. В меньшей степени довольны специальными знаниями, которые, по их мнению, зачастую оторваны от реалий современного бизнеса и производства. наряду с недостатками указанными для Московского региона</a:t>
            </a:r>
            <a:r>
              <a:rPr lang="en-US" altLang="ru-RU" sz="1200" dirty="0" smtClean="0"/>
              <a:t>,</a:t>
            </a:r>
            <a:r>
              <a:rPr lang="ru-RU" altLang="ru-RU" sz="1200" dirty="0" smtClean="0"/>
              <a:t> много нареканий вызывают профессиональные навыки</a:t>
            </a:r>
            <a:r>
              <a:rPr lang="en-US" altLang="ru-RU" sz="1200" dirty="0" smtClean="0"/>
              <a:t>,</a:t>
            </a:r>
            <a:r>
              <a:rPr lang="ru-RU" altLang="ru-RU" sz="1200" dirty="0" smtClean="0"/>
              <a:t>а также  незнание законов и методов творческого решения инженерных задач . Работодатели отмечают низкую мотивацию выпускников, недостаточную нацеленность на профессиональное развитие и карьерный рост. </a:t>
            </a:r>
          </a:p>
          <a:p>
            <a:pPr algn="just">
              <a:spcBef>
                <a:spcPct val="50000"/>
              </a:spcBef>
            </a:pPr>
            <a:r>
              <a:rPr lang="ru-RU" altLang="ru-RU" sz="1200" dirty="0" smtClean="0"/>
              <a:t>   Кроме того, опрошенные представители российских компаний практически единодушно жалуются на неготовность молодых специалистов к командной работе, неумение преподнести себя и результаты своего труда в профессиональной среде.</a:t>
            </a:r>
          </a:p>
          <a:p>
            <a:pPr algn="just" eaLnBrk="1" hangingPunct="1"/>
            <a:endParaRPr lang="ru-RU" alt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F6843-C636-4579-8E3D-CD405CD45C3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9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2AE7-2D06-4F00-BD35-AEA1A5EEF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6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2AE7-2D06-4F00-BD35-AEA1A5EEF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8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2AE7-2D06-4F00-BD35-AEA1A5EEF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8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29.11.2017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3" y="6356352"/>
            <a:ext cx="2895600" cy="3651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BD1D6-4640-4A97-A86C-9EB990ACC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36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2AE7-2D06-4F00-BD35-AEA1A5EEF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8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2AE7-2D06-4F00-BD35-AEA1A5EEF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9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29.11.2017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2AE7-2D06-4F00-BD35-AEA1A5EEF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2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29.11.2017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2AE7-2D06-4F00-BD35-AEA1A5EEF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1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29.11.2017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2AE7-2D06-4F00-BD35-AEA1A5EEF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30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29.11.2017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2AE7-2D06-4F00-BD35-AEA1A5EEF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3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29.11.2017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2AE7-2D06-4F00-BD35-AEA1A5EEF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2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29.11.2017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2AE7-2D06-4F00-BD35-AEA1A5EEF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9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29.11.2017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2AE7-2D06-4F00-BD35-AEA1A5EEF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7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762168"/>
            <a:ext cx="9036496" cy="2467032"/>
          </a:xfrm>
        </p:spPr>
        <p:txBody>
          <a:bodyPr>
            <a:noAutofit/>
          </a:bodyPr>
          <a:lstStyle/>
          <a:p>
            <a:r>
              <a:rPr lang="ru-RU" sz="4800" dirty="0" smtClean="0"/>
              <a:t>Современный инженер </a:t>
            </a:r>
            <a:br>
              <a:rPr lang="ru-RU" sz="4800" dirty="0" smtClean="0"/>
            </a:br>
            <a:r>
              <a:rPr lang="ru-RU" sz="4800" dirty="0" smtClean="0"/>
              <a:t>для современной экономики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373216"/>
            <a:ext cx="7992888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Ю.П. </a:t>
            </a:r>
            <a:r>
              <a:rPr lang="ru-RU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Похолков</a:t>
            </a:r>
            <a:endParaRPr lang="ru-RU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Президент Ассоциации инженерного образования России,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Руководитель УНЦ ОТВПО НИ ТПУ</a:t>
            </a:r>
          </a:p>
        </p:txBody>
      </p:sp>
      <p:pic>
        <p:nvPicPr>
          <p:cNvPr id="4" name="Рисунок 3" descr="logo_aio_2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836712"/>
            <a:ext cx="1244869" cy="206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03848" y="5229200"/>
            <a:ext cx="56886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966466" y="116632"/>
            <a:ext cx="7854006" cy="1268760"/>
          </a:xfrm>
        </p:spPr>
        <p:txBody>
          <a:bodyPr rtlCol="0">
            <a:no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3000" b="1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Arial" pitchFamily="34" charset="0"/>
              </a:rPr>
              <a:t>Инструменты формирования </a:t>
            </a:r>
            <a:br>
              <a:rPr lang="ru-RU" sz="3000" b="1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ru-RU" sz="3000" b="1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Arial" pitchFamily="34" charset="0"/>
              </a:rPr>
              <a:t>профессиональных и личностных </a:t>
            </a:r>
            <a:br>
              <a:rPr lang="ru-RU" sz="3000" b="1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ru-RU" sz="3000" b="1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Arial" pitchFamily="34" charset="0"/>
              </a:rPr>
              <a:t>компетенций будущих инженеров</a:t>
            </a:r>
            <a:endParaRPr lang="ru-RU" sz="3000" b="1" dirty="0">
              <a:solidFill>
                <a:srgbClr val="C00000"/>
              </a:solidFill>
              <a:effectLst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723546"/>
            <a:ext cx="8352928" cy="4585774"/>
          </a:xfrm>
          <a:prstGeom prst="rect">
            <a:avLst/>
          </a:prstGeom>
        </p:spPr>
        <p:txBody>
          <a:bodyPr wrap="square" lIns="91349" tIns="45672" rIns="91349" bIns="45672">
            <a:spAutoFit/>
          </a:bodyPr>
          <a:lstStyle/>
          <a:p>
            <a:pPr marL="456736" indent="-456736">
              <a:buFont typeface="+mj-lt"/>
              <a:buAutoNum type="arabicPeriod"/>
            </a:pPr>
            <a:r>
              <a:rPr lang="ru-RU" sz="2100" b="1" dirty="0"/>
              <a:t>Использование компетентностного подхода при проектировании и реализации инженерных образовательных программ</a:t>
            </a:r>
          </a:p>
          <a:p>
            <a:pPr marL="456736" indent="-456736">
              <a:buFont typeface="+mj-lt"/>
              <a:buAutoNum type="arabicPeriod"/>
            </a:pPr>
            <a:endParaRPr lang="ru-RU" sz="1000" b="1" dirty="0"/>
          </a:p>
          <a:p>
            <a:pPr marL="456736" indent="-456736">
              <a:buFont typeface="+mj-lt"/>
              <a:buAutoNum type="arabicPeriod"/>
            </a:pPr>
            <a:r>
              <a:rPr lang="ru-RU" sz="2100" b="1" dirty="0"/>
              <a:t>Использование практико-ориентированных </a:t>
            </a:r>
            <a:r>
              <a:rPr lang="ru-RU" sz="2100" b="1" dirty="0" smtClean="0"/>
              <a:t>и проектно-организованных образовательных </a:t>
            </a:r>
            <a:r>
              <a:rPr lang="ru-RU" sz="2100" b="1" dirty="0"/>
              <a:t>технологий, формирование новых и исключительных компетенций</a:t>
            </a:r>
          </a:p>
          <a:p>
            <a:pPr marL="456736" indent="-456736">
              <a:buFont typeface="+mj-lt"/>
              <a:buAutoNum type="arabicPeriod"/>
            </a:pPr>
            <a:endParaRPr lang="ru-RU" sz="1000" b="1" dirty="0"/>
          </a:p>
          <a:p>
            <a:pPr marL="456736" indent="-456736">
              <a:buFont typeface="+mj-lt"/>
              <a:buAutoNum type="arabicPeriod"/>
            </a:pPr>
            <a:r>
              <a:rPr lang="ru-RU" sz="2100" b="1" dirty="0"/>
              <a:t>Использование потенциала промышленности при подготовке инженеров</a:t>
            </a:r>
          </a:p>
          <a:p>
            <a:pPr marL="456736" indent="-456736">
              <a:buFont typeface="+mj-lt"/>
              <a:buAutoNum type="arabicPeriod"/>
            </a:pPr>
            <a:endParaRPr lang="ru-RU" sz="1000" b="1" dirty="0"/>
          </a:p>
          <a:p>
            <a:pPr marL="456736" indent="-456736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100" b="1" dirty="0"/>
              <a:t>Подготовка специалистов с учетом их способностей и наклонностей </a:t>
            </a:r>
          </a:p>
          <a:p>
            <a:pPr marL="456736" indent="-456736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ru-RU" sz="1000" b="1" dirty="0"/>
          </a:p>
          <a:p>
            <a:pPr marL="456736" indent="-456736">
              <a:buFont typeface="+mj-lt"/>
              <a:buAutoNum type="arabicPeriod"/>
            </a:pPr>
            <a:r>
              <a:rPr lang="ru-RU" sz="2100" b="1" dirty="0"/>
              <a:t>Обучение работе в команде</a:t>
            </a:r>
          </a:p>
          <a:p>
            <a:pPr marL="456736" indent="-456736">
              <a:buFont typeface="+mj-lt"/>
              <a:buAutoNum type="arabicPeriod"/>
            </a:pPr>
            <a:endParaRPr lang="ru-RU" sz="1000" b="1" dirty="0"/>
          </a:p>
          <a:p>
            <a:pPr marL="456736" indent="-456736">
              <a:buFont typeface="+mj-lt"/>
              <a:buAutoNum type="arabicPeriod"/>
            </a:pPr>
            <a:r>
              <a:rPr lang="ru-RU" sz="2100" b="1" dirty="0"/>
              <a:t>Обучение управлению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1556792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3" descr="logo_aio_2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Image result for проектная коман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17159"/>
            <a:ext cx="2334005" cy="175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10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5443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 rtlCol="0">
            <a:norm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2900" b="1" dirty="0">
                <a:solidFill>
                  <a:srgbClr val="A7302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900" b="1" dirty="0">
                <a:solidFill>
                  <a:srgbClr val="A73023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900" b="1" dirty="0">
              <a:solidFill>
                <a:srgbClr val="A73023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8752" y="260648"/>
            <a:ext cx="7731720" cy="1077121"/>
          </a:xfrm>
          <a:prstGeom prst="rect">
            <a:avLst/>
          </a:prstGeom>
        </p:spPr>
        <p:txBody>
          <a:bodyPr wrap="square" lIns="91349" tIns="45672" rIns="91349" bIns="45672">
            <a:spAutoFit/>
          </a:bodyPr>
          <a:lstStyle/>
          <a:p>
            <a:pPr algn="r"/>
            <a:r>
              <a:rPr lang="ru-RU" sz="3200" b="1" dirty="0">
                <a:solidFill>
                  <a:srgbClr val="C00000"/>
                </a:solidFill>
                <a:cs typeface="Arial" pitchFamily="34" charset="0"/>
              </a:rPr>
              <a:t>Использование </a:t>
            </a:r>
          </a:p>
          <a:p>
            <a:pPr algn="r"/>
            <a:r>
              <a:rPr lang="ru-RU" sz="3200" b="1" dirty="0" err="1">
                <a:solidFill>
                  <a:srgbClr val="C00000"/>
                </a:solidFill>
                <a:cs typeface="Arial" pitchFamily="34" charset="0"/>
              </a:rPr>
              <a:t>компетентностного</a:t>
            </a:r>
            <a:r>
              <a:rPr lang="ru-RU" sz="3200" b="1" dirty="0">
                <a:solidFill>
                  <a:srgbClr val="C00000"/>
                </a:solidFill>
                <a:cs typeface="Arial" pitchFamily="34" charset="0"/>
              </a:rPr>
              <a:t> подхода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844831"/>
            <a:ext cx="8496944" cy="3785555"/>
          </a:xfrm>
          <a:prstGeom prst="rect">
            <a:avLst/>
          </a:prstGeom>
          <a:noFill/>
        </p:spPr>
        <p:txBody>
          <a:bodyPr wrap="square" lIns="91349" tIns="45672" rIns="91349" bIns="45672" rtlCol="0">
            <a:spAutoFit/>
          </a:bodyPr>
          <a:lstStyle/>
          <a:p>
            <a:pPr marL="342552" indent="-342552">
              <a:buFont typeface="+mj-lt"/>
              <a:buAutoNum type="arabicPeriod"/>
            </a:pPr>
            <a:r>
              <a:rPr lang="ru-RU" sz="2400" b="1" dirty="0"/>
              <a:t>Проектирование инженерных образовательных программ на основе профессиональных стандартов</a:t>
            </a:r>
          </a:p>
          <a:p>
            <a:pPr marL="342552" indent="-342552">
              <a:buFont typeface="+mj-lt"/>
              <a:buAutoNum type="arabicPeriod"/>
            </a:pPr>
            <a:endParaRPr lang="ru-RU" sz="2400" b="1" dirty="0"/>
          </a:p>
          <a:p>
            <a:pPr marL="342552" indent="-342552">
              <a:buFont typeface="+mj-lt"/>
              <a:buAutoNum type="arabicPeriod"/>
            </a:pPr>
            <a:r>
              <a:rPr lang="ru-RU" sz="2400" b="1" dirty="0"/>
              <a:t>Определение перечня необходимых компетенций для бакалавра, специалиста, магистра</a:t>
            </a:r>
          </a:p>
          <a:p>
            <a:pPr marL="342552" indent="-342552">
              <a:buFont typeface="+mj-lt"/>
              <a:buAutoNum type="arabicPeriod"/>
            </a:pPr>
            <a:endParaRPr lang="ru-RU" sz="2400" b="1" dirty="0"/>
          </a:p>
          <a:p>
            <a:pPr marL="342552" indent="-342552">
              <a:buFont typeface="+mj-lt"/>
              <a:buAutoNum type="arabicPeriod"/>
            </a:pPr>
            <a:r>
              <a:rPr lang="ru-RU" sz="2400" b="1" dirty="0"/>
              <a:t>Выполнение реальных проектов во время обучения </a:t>
            </a:r>
          </a:p>
          <a:p>
            <a:pPr marL="342552" indent="-342552">
              <a:buFont typeface="+mj-lt"/>
              <a:buAutoNum type="arabicPeriod"/>
            </a:pPr>
            <a:endParaRPr lang="ru-RU" sz="2400" b="1" dirty="0"/>
          </a:p>
          <a:p>
            <a:pPr marL="342552" indent="-342552">
              <a:buFont typeface="+mj-lt"/>
              <a:buAutoNum type="arabicPeriod"/>
            </a:pPr>
            <a:r>
              <a:rPr lang="ru-RU" sz="2400" b="1" dirty="0"/>
              <a:t>Включение в учебные программы производственных и технологических практик на современных предприятиях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11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739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363272" cy="126876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900" b="1" dirty="0">
                <a:solidFill>
                  <a:srgbClr val="C00000"/>
                </a:solidFill>
                <a:effectLst/>
                <a:latin typeface="+mn-lt"/>
                <a:cs typeface="Arial" pitchFamily="34" charset="0"/>
              </a:rPr>
              <a:t>Использование </a:t>
            </a:r>
            <a:r>
              <a:rPr lang="ru-RU" sz="2900" b="1" dirty="0" smtClean="0">
                <a:solidFill>
                  <a:srgbClr val="C00000"/>
                </a:solidFill>
                <a:effectLst/>
                <a:latin typeface="+mn-lt"/>
                <a:cs typeface="Arial" pitchFamily="34" charset="0"/>
              </a:rPr>
              <a:t>практико-ориентированных и проектно-организованных </a:t>
            </a:r>
            <a:r>
              <a:rPr lang="ru-RU" sz="2900" b="1" dirty="0">
                <a:solidFill>
                  <a:srgbClr val="C00000"/>
                </a:solidFill>
                <a:effectLst/>
                <a:latin typeface="+mn-lt"/>
                <a:cs typeface="Arial" pitchFamily="34" charset="0"/>
              </a:rPr>
              <a:t>образовательных технологий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6136" y="1844824"/>
            <a:ext cx="8229600" cy="3240360"/>
          </a:xfrm>
          <a:noFill/>
        </p:spPr>
        <p:txBody>
          <a:bodyPr>
            <a:noAutofit/>
          </a:bodyPr>
          <a:lstStyle/>
          <a:p>
            <a:endParaRPr lang="ru-RU" sz="1000" dirty="0">
              <a:cs typeface="Arial" pitchFamily="34" charset="0"/>
            </a:endParaRPr>
          </a:p>
          <a:p>
            <a:endParaRPr lang="ru-RU" sz="1000" dirty="0"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18918479"/>
              </p:ext>
            </p:extLst>
          </p:nvPr>
        </p:nvGraphicFramePr>
        <p:xfrm>
          <a:off x="265234" y="1716004"/>
          <a:ext cx="8411222" cy="4521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12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0920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39750" y="1457483"/>
            <a:ext cx="82804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200" b="1" dirty="0" err="1"/>
              <a:t>Блочно</a:t>
            </a:r>
            <a:r>
              <a:rPr lang="ru-RU" altLang="ru-RU" sz="2200" b="1" dirty="0"/>
              <a:t>-модульный принцип организации учебного процесса</a:t>
            </a:r>
            <a:r>
              <a:rPr lang="ru-RU" altLang="ru-RU" sz="2200" b="1" dirty="0" smtClean="0"/>
              <a:t>:</a:t>
            </a:r>
            <a:endParaRPr lang="en-US" altLang="ru-RU" sz="2200" b="1" dirty="0" smtClean="0"/>
          </a:p>
          <a:p>
            <a:pPr algn="ctr">
              <a:spcBef>
                <a:spcPct val="0"/>
              </a:spcBef>
              <a:buNone/>
            </a:pPr>
            <a:endParaRPr lang="ru-RU" altLang="ru-RU" sz="1000" b="1" dirty="0"/>
          </a:p>
          <a:p>
            <a:pPr marL="342900" indent="-342900">
              <a:spcBef>
                <a:spcPct val="0"/>
              </a:spcBef>
            </a:pPr>
            <a:r>
              <a:rPr lang="ru-RU" altLang="ru-RU" sz="2200" dirty="0" smtClean="0"/>
              <a:t>Контактное </a:t>
            </a:r>
            <a:r>
              <a:rPr lang="ru-RU" altLang="ru-RU" sz="2200" dirty="0"/>
              <a:t>обучение по триместрам (2-3 недели контактного обучения 3-4 раза в год)</a:t>
            </a:r>
          </a:p>
          <a:p>
            <a:pPr marL="342900" indent="-342900">
              <a:spcBef>
                <a:spcPct val="0"/>
              </a:spcBef>
            </a:pPr>
            <a:r>
              <a:rPr lang="ru-RU" altLang="ru-RU" sz="2200" dirty="0"/>
              <a:t>Трудоустройство по </a:t>
            </a:r>
            <a:r>
              <a:rPr lang="ru-RU" altLang="ru-RU" sz="2200" dirty="0" smtClean="0"/>
              <a:t>специальности (</a:t>
            </a:r>
            <a:r>
              <a:rPr lang="ru-RU" altLang="ru-RU" sz="2200" dirty="0"/>
              <a:t>в процессе обучения</a:t>
            </a:r>
            <a:r>
              <a:rPr lang="ru-RU" altLang="ru-RU" sz="2200" dirty="0" smtClean="0"/>
              <a:t>)</a:t>
            </a:r>
            <a:endParaRPr lang="ru-RU" altLang="ru-RU" sz="2200" dirty="0"/>
          </a:p>
          <a:p>
            <a:pPr marL="342900" indent="-342900">
              <a:spcBef>
                <a:spcPct val="0"/>
              </a:spcBef>
            </a:pPr>
            <a:r>
              <a:rPr lang="ru-RU" altLang="ru-RU" sz="2200" dirty="0" smtClean="0"/>
              <a:t>Решение </a:t>
            </a:r>
            <a:r>
              <a:rPr lang="ru-RU" altLang="ru-RU" sz="2200" dirty="0"/>
              <a:t>реальных производственных задач в процессе обучения (реальные проекты)</a:t>
            </a:r>
          </a:p>
          <a:p>
            <a:pPr marL="342900" indent="-342900">
              <a:spcBef>
                <a:spcPct val="0"/>
              </a:spcBef>
            </a:pPr>
            <a:endParaRPr lang="ru-RU" altLang="ru-RU" sz="2200" dirty="0"/>
          </a:p>
          <a:p>
            <a:pPr>
              <a:spcBef>
                <a:spcPct val="0"/>
              </a:spcBef>
              <a:buNone/>
            </a:pPr>
            <a:r>
              <a:rPr lang="ru-RU" altLang="ru-RU" sz="2200" b="1" dirty="0"/>
              <a:t>Достоинства применения </a:t>
            </a:r>
            <a:r>
              <a:rPr lang="ru-RU" altLang="ru-RU" sz="2200" b="1" dirty="0" err="1"/>
              <a:t>блочно</a:t>
            </a:r>
            <a:r>
              <a:rPr lang="ru-RU" altLang="ru-RU" sz="2200" b="1" dirty="0"/>
              <a:t>-модульного принципа</a:t>
            </a:r>
            <a:r>
              <a:rPr lang="ru-RU" altLang="ru-RU" sz="2200" b="1" dirty="0" smtClean="0"/>
              <a:t>:</a:t>
            </a:r>
            <a:endParaRPr lang="en-US" altLang="ru-RU" sz="2200" b="1" dirty="0" smtClean="0"/>
          </a:p>
          <a:p>
            <a:pPr>
              <a:spcBef>
                <a:spcPct val="0"/>
              </a:spcBef>
              <a:buNone/>
            </a:pPr>
            <a:endParaRPr lang="ru-RU" altLang="ru-RU" sz="1000" b="1" dirty="0"/>
          </a:p>
          <a:p>
            <a:pPr marL="342900" indent="-342900">
              <a:spcBef>
                <a:spcPct val="0"/>
              </a:spcBef>
            </a:pPr>
            <a:r>
              <a:rPr lang="ru-RU" altLang="ru-RU" sz="2200" dirty="0"/>
              <a:t>Обеспечивает практико-ориентированность</a:t>
            </a:r>
          </a:p>
          <a:p>
            <a:pPr marL="342900" indent="-342900">
              <a:spcBef>
                <a:spcPct val="0"/>
              </a:spcBef>
            </a:pPr>
            <a:r>
              <a:rPr lang="ru-RU" altLang="ru-RU" sz="2200" dirty="0"/>
              <a:t>Позволяет интегрировать учебный процесс и трудовую деятельность </a:t>
            </a:r>
          </a:p>
          <a:p>
            <a:pPr marL="342900" indent="-342900">
              <a:spcBef>
                <a:spcPct val="0"/>
              </a:spcBef>
            </a:pPr>
            <a:r>
              <a:rPr lang="ru-RU" altLang="ru-RU" sz="2200" dirty="0"/>
              <a:t>Сокращает (или ликвидирует) период адаптации выпускника к трудовой </a:t>
            </a:r>
            <a:r>
              <a:rPr lang="ru-RU" altLang="ru-RU" sz="2200" dirty="0" smtClean="0"/>
              <a:t>деятельности</a:t>
            </a:r>
            <a:endParaRPr lang="ru-RU" altLang="ru-RU" sz="2200" dirty="0"/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1187625" y="188913"/>
            <a:ext cx="76320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b="1" dirty="0" err="1">
                <a:solidFill>
                  <a:srgbClr val="C00000"/>
                </a:solidFill>
              </a:rPr>
              <a:t>Блочно</a:t>
            </a:r>
            <a:r>
              <a:rPr lang="ru-RU" altLang="ru-RU" b="1" dirty="0">
                <a:solidFill>
                  <a:srgbClr val="C00000"/>
                </a:solidFill>
              </a:rPr>
              <a:t>-модульный принцип организации учебного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734" y="1295028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13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7571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966466" y="191542"/>
            <a:ext cx="78536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Практико-ориентированное </a:t>
            </a:r>
            <a:r>
              <a:rPr lang="ru-RU" altLang="ru-RU" b="1" dirty="0">
                <a:solidFill>
                  <a:srgbClr val="C00000"/>
                </a:solidFill>
              </a:rPr>
              <a:t>и проектно-организованное </a:t>
            </a:r>
            <a:r>
              <a:rPr lang="ru-RU" altLang="ru-RU" b="1" dirty="0" smtClean="0">
                <a:solidFill>
                  <a:srgbClr val="C00000"/>
                </a:solidFill>
              </a:rPr>
              <a:t>обучение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734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2"/>
          <p:cNvSpPr>
            <a:spLocks noGrp="1"/>
          </p:cNvSpPr>
          <p:nvPr/>
        </p:nvSpPr>
        <p:spPr>
          <a:xfrm>
            <a:off x="523056" y="2996952"/>
            <a:ext cx="8369424" cy="352839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ru-RU" altLang="ru-RU" sz="2400" b="1" dirty="0" smtClean="0">
                <a:solidFill>
                  <a:srgbClr val="990000"/>
                </a:solidFill>
              </a:rPr>
              <a:t>Практико-ориентированное и </a:t>
            </a:r>
            <a:r>
              <a:rPr lang="ru-RU" altLang="ru-RU" sz="2400" b="1" dirty="0">
                <a:solidFill>
                  <a:srgbClr val="990000"/>
                </a:solidFill>
              </a:rPr>
              <a:t>проектно-организованное </a:t>
            </a:r>
            <a:r>
              <a:rPr lang="ru-RU" altLang="ru-RU" sz="2400" b="1" dirty="0" smtClean="0">
                <a:solidFill>
                  <a:srgbClr val="990000"/>
                </a:solidFill>
              </a:rPr>
              <a:t>обучение обеспечивает:</a:t>
            </a:r>
          </a:p>
          <a:p>
            <a:pPr mar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ru-RU" sz="500" dirty="0" smtClean="0"/>
          </a:p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400" dirty="0" smtClean="0"/>
              <a:t>Связь теории и практики (решение реальных задач)</a:t>
            </a:r>
          </a:p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400" dirty="0" smtClean="0"/>
              <a:t>Активное вовлечение студентов в учебный процесс</a:t>
            </a:r>
            <a:endParaRPr lang="en-US" sz="2400" dirty="0" smtClean="0"/>
          </a:p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400" dirty="0" smtClean="0"/>
              <a:t>Расширение деятельностной составляющей образования</a:t>
            </a:r>
            <a:r>
              <a:rPr lang="en-US" sz="2400" dirty="0" smtClean="0"/>
              <a:t> </a:t>
            </a:r>
            <a:r>
              <a:rPr lang="ru-RU" sz="2400" dirty="0" smtClean="0"/>
              <a:t>(против традиционно превалирующей знаниевой составляющей)</a:t>
            </a:r>
          </a:p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400" dirty="0" smtClean="0"/>
              <a:t>Системный взгляд на проблему</a:t>
            </a:r>
          </a:p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400" dirty="0" smtClean="0"/>
              <a:t>Командное взаимодействие</a:t>
            </a:r>
          </a:p>
          <a:p>
            <a:pPr>
              <a:buClr>
                <a:schemeClr val="accent3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400" dirty="0" smtClean="0"/>
              <a:t>Ответственность студентов за результат обучения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89013" y="1772816"/>
            <a:ext cx="7527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Формирование и развитие компетенций возможно только в процессе </a:t>
            </a:r>
            <a:r>
              <a:rPr lang="ru-RU" sz="2400" dirty="0" smtClean="0"/>
              <a:t>действия</a:t>
            </a:r>
            <a:endParaRPr lang="ru-RU" sz="2400" dirty="0"/>
          </a:p>
        </p:txBody>
      </p:sp>
      <p:sp>
        <p:nvSpPr>
          <p:cNvPr id="4" name="Двойные фигурные скобки 3"/>
          <p:cNvSpPr/>
          <p:nvPr/>
        </p:nvSpPr>
        <p:spPr>
          <a:xfrm>
            <a:off x="644997" y="1556792"/>
            <a:ext cx="7815436" cy="1344008"/>
          </a:xfrm>
          <a:prstGeom prst="bracePair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14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481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1187625" y="188913"/>
            <a:ext cx="76320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rgbClr val="C00000"/>
                </a:solidFill>
              </a:rPr>
              <a:t>Формирование новых и исключительных компетенций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734" y="1295028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>
            <a:spLocks noGrp="1"/>
          </p:cNvSpPr>
          <p:nvPr/>
        </p:nvSpPr>
        <p:spPr>
          <a:xfrm>
            <a:off x="322734" y="1302422"/>
            <a:ext cx="8713762" cy="4997152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r>
              <a:rPr lang="ru-RU" sz="2000" b="1" dirty="0" smtClean="0"/>
              <a:t>Реализация практико-ориентированного обучения позволяет сформировать компетенции, востребованные на рынке труда: </a:t>
            </a:r>
          </a:p>
          <a:p>
            <a:pPr marL="0" lvl="0" indent="0" algn="ctr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ru-RU" sz="500" b="1" dirty="0" smtClean="0"/>
          </a:p>
          <a:p>
            <a:pPr lvl="0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000" b="1" dirty="0" smtClean="0"/>
              <a:t>Способность мыслить  критически,  системно и конструктивно (анализ);</a:t>
            </a:r>
          </a:p>
          <a:p>
            <a:pPr lvl="0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000" b="1" dirty="0" smtClean="0"/>
              <a:t>Способность находить принципиально новые </a:t>
            </a:r>
            <a:r>
              <a:rPr lang="ru-RU" sz="2000" b="1" dirty="0"/>
              <a:t>инженерные </a:t>
            </a:r>
            <a:r>
              <a:rPr lang="ru-RU" sz="2000" b="1" dirty="0" smtClean="0"/>
              <a:t>решения (</a:t>
            </a:r>
            <a:r>
              <a:rPr lang="ru-RU" sz="2000" b="1" dirty="0"/>
              <a:t>синтез); </a:t>
            </a:r>
            <a:r>
              <a:rPr lang="ru-RU" sz="2000" b="1" dirty="0" smtClean="0"/>
              <a:t> </a:t>
            </a:r>
          </a:p>
          <a:p>
            <a:pPr lvl="0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000" b="1" dirty="0" smtClean="0"/>
              <a:t>Способность видеть противоречия,  выявлять и формулировать проблемы, обосновывать их актуальность;</a:t>
            </a:r>
          </a:p>
          <a:p>
            <a:pPr lvl="0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000" b="1" dirty="0" smtClean="0"/>
              <a:t>Способность выбрать и чётко сформулировать цель работы и методы (инструменты) её достижения;</a:t>
            </a:r>
          </a:p>
          <a:p>
            <a:pPr lvl="0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000" b="1" dirty="0" smtClean="0"/>
              <a:t>Способность оценить ресурсы, необходимые для достижения поставленной цели</a:t>
            </a:r>
            <a:r>
              <a:rPr lang="ru-RU" sz="2000" b="1" dirty="0"/>
              <a:t>; оценить социальные последствия реализации результатов </a:t>
            </a:r>
            <a:r>
              <a:rPr lang="ru-RU" sz="2000" b="1" dirty="0" smtClean="0"/>
              <a:t>работы;</a:t>
            </a:r>
          </a:p>
          <a:p>
            <a:pPr lvl="0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000" b="1" dirty="0" smtClean="0"/>
              <a:t>Способность планировать достижение цели проекта;</a:t>
            </a:r>
          </a:p>
          <a:p>
            <a:pPr lvl="0">
              <a:buClr>
                <a:schemeClr val="accent2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2000" b="1" dirty="0" smtClean="0"/>
              <a:t>Способность работать в команде, коммуникативные </a:t>
            </a:r>
            <a:r>
              <a:rPr lang="ru-RU" sz="2000" b="1" dirty="0"/>
              <a:t>навыки и умения. </a:t>
            </a:r>
          </a:p>
        </p:txBody>
      </p:sp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15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9486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91074" y="188640"/>
            <a:ext cx="8029398" cy="1199035"/>
          </a:xfrm>
        </p:spPr>
        <p:txBody>
          <a:bodyPr rtlCol="0">
            <a:no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ru-RU" sz="3000" b="1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Использование </a:t>
            </a:r>
            <a:r>
              <a:rPr lang="ru-RU" sz="3000" b="1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потенциала промышленности </a:t>
            </a:r>
            <a:r>
              <a:rPr lang="ru-RU" sz="3000" b="1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ru-RU" sz="3000" b="1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sz="3000" b="1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при подготовке </a:t>
            </a:r>
            <a:r>
              <a:rPr lang="ru-RU" sz="3000" b="1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инженеров</a:t>
            </a:r>
            <a:endParaRPr lang="ru-RU" sz="3000" b="1" dirty="0">
              <a:solidFill>
                <a:srgbClr val="A73023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28805"/>
            <a:ext cx="8496944" cy="4955106"/>
          </a:xfrm>
          <a:prstGeom prst="rect">
            <a:avLst/>
          </a:prstGeom>
        </p:spPr>
        <p:txBody>
          <a:bodyPr wrap="square" lIns="91349" tIns="45672" rIns="91349" bIns="45672">
            <a:spAutoFit/>
          </a:bodyPr>
          <a:lstStyle/>
          <a:p>
            <a:pPr marL="456736" indent="-456736" algn="just">
              <a:buFont typeface="+mj-lt"/>
              <a:buAutoNum type="arabicPeriod"/>
            </a:pPr>
            <a:r>
              <a:rPr lang="ru-RU" sz="2200" dirty="0"/>
              <a:t>Создание базовых кафедр на предприятиях для подготовки инженеров и магистров в области техники и технологии</a:t>
            </a:r>
          </a:p>
          <a:p>
            <a:pPr marL="456736" indent="-456736" algn="just">
              <a:buFont typeface="+mj-lt"/>
              <a:buAutoNum type="arabicPeriod"/>
            </a:pPr>
            <a:endParaRPr lang="ru-RU" sz="1600" dirty="0"/>
          </a:p>
          <a:p>
            <a:pPr marL="456736" indent="-456736" algn="just">
              <a:buFont typeface="+mj-lt"/>
              <a:buAutoNum type="arabicPeriod"/>
            </a:pPr>
            <a:r>
              <a:rPr lang="ru-RU" sz="2200" dirty="0"/>
              <a:t>Использование материальной базы прогрессивных промышленных </a:t>
            </a:r>
            <a:r>
              <a:rPr lang="ru-RU" sz="2200" dirty="0" smtClean="0"/>
              <a:t>предприятий</a:t>
            </a:r>
            <a:endParaRPr lang="ru-RU" sz="2200" dirty="0"/>
          </a:p>
          <a:p>
            <a:pPr marL="456736" indent="-456736" algn="just">
              <a:buFont typeface="+mj-lt"/>
              <a:buAutoNum type="arabicPeriod"/>
            </a:pPr>
            <a:endParaRPr lang="ru-RU" sz="1600" dirty="0"/>
          </a:p>
          <a:p>
            <a:pPr marL="456736" indent="-456736" algn="just">
              <a:buFont typeface="+mj-lt"/>
              <a:buAutoNum type="arabicPeriod"/>
            </a:pPr>
            <a:r>
              <a:rPr lang="ru-RU" sz="2200" dirty="0"/>
              <a:t>Привлечение квалифицированных экспертов из производственной сферы для участия в подготовке инженеров </a:t>
            </a:r>
          </a:p>
          <a:p>
            <a:pPr marL="456736" indent="-456736" algn="just">
              <a:buFont typeface="+mj-lt"/>
              <a:buAutoNum type="arabicPeriod"/>
            </a:pPr>
            <a:endParaRPr lang="ru-RU" sz="1600" dirty="0"/>
          </a:p>
          <a:p>
            <a:pPr marL="456736" indent="-456736" algn="just">
              <a:buFont typeface="+mj-lt"/>
              <a:buAutoNum type="arabicPeriod"/>
            </a:pPr>
            <a:r>
              <a:rPr lang="ru-RU" sz="2200" dirty="0"/>
              <a:t>Организация систематических стажировок преподавателей вузов на передовых промышленных предприятиях</a:t>
            </a:r>
          </a:p>
          <a:p>
            <a:pPr marL="456736" indent="-456736" algn="just">
              <a:buFont typeface="+mj-lt"/>
              <a:buAutoNum type="arabicPeriod"/>
            </a:pPr>
            <a:endParaRPr lang="ru-RU" sz="1600" dirty="0"/>
          </a:p>
          <a:p>
            <a:pPr marL="456736" indent="-456736" algn="just">
              <a:buFont typeface="+mj-lt"/>
              <a:buAutoNum type="arabicPeriod"/>
            </a:pPr>
            <a:r>
              <a:rPr lang="ru-RU" sz="2200" dirty="0"/>
              <a:t>Использование потенциала передовых промышленных предприятий для проведения совместных исследований и производственных практик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16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6863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36" y="260648"/>
            <a:ext cx="7820336" cy="1015566"/>
          </a:xfrm>
          <a:prstGeom prst="rect">
            <a:avLst/>
          </a:prstGeom>
        </p:spPr>
        <p:txBody>
          <a:bodyPr wrap="square" lIns="91349" tIns="45672" rIns="91349" bIns="45672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rgbClr val="C00000"/>
                </a:solidFill>
                <a:latin typeface="Calibri" pitchFamily="34" charset="0"/>
              </a:rPr>
              <a:t>Подготовка специалистов с учетом их способностей и наклонностей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700819"/>
            <a:ext cx="8568963" cy="5016661"/>
          </a:xfrm>
          <a:prstGeom prst="rect">
            <a:avLst/>
          </a:prstGeom>
          <a:noFill/>
        </p:spPr>
        <p:txBody>
          <a:bodyPr wrap="square" lIns="91349" tIns="45672" rIns="91349" bIns="45672" rtlCol="0">
            <a:spAutoFit/>
          </a:bodyPr>
          <a:lstStyle/>
          <a:p>
            <a:pPr marL="342552" indent="-342552">
              <a:buFont typeface="+mj-lt"/>
              <a:buAutoNum type="arabicPeriod"/>
            </a:pPr>
            <a:r>
              <a:rPr lang="ru-RU" sz="2400" dirty="0"/>
              <a:t>Разработка методологии и систем тестирования способностей и наклонностей обучающихся</a:t>
            </a:r>
          </a:p>
          <a:p>
            <a:pPr marL="342552" indent="-342552">
              <a:buFont typeface="+mj-lt"/>
              <a:buAutoNum type="arabicPeriod"/>
            </a:pPr>
            <a:endParaRPr lang="ru-RU" sz="2400" dirty="0"/>
          </a:p>
          <a:p>
            <a:pPr marL="342552" indent="-342552">
              <a:buFont typeface="+mj-lt"/>
              <a:buAutoNum type="arabicPeriod"/>
            </a:pPr>
            <a:r>
              <a:rPr lang="ru-RU" sz="2400" dirty="0"/>
              <a:t>Организация элитного технического образования</a:t>
            </a:r>
          </a:p>
          <a:p>
            <a:pPr marL="342552" indent="-342552">
              <a:buFont typeface="+mj-lt"/>
              <a:buAutoNum type="arabicPeriod"/>
            </a:pPr>
            <a:endParaRPr lang="ru-RU" sz="2400" dirty="0"/>
          </a:p>
          <a:p>
            <a:pPr marL="342552" indent="-342552">
              <a:buFont typeface="+mj-lt"/>
              <a:buAutoNum type="arabicPeriod"/>
            </a:pPr>
            <a:r>
              <a:rPr lang="ru-RU" sz="2400" dirty="0"/>
              <a:t>Разработка и реализация рабочих программ учебных дисциплин с углубленным содержанием по направлениям деятельности специалистов в области техники и технологии (исследование, конструирование, ТРИЗ, технологии, инженерное предпринимательство и т.п.)</a:t>
            </a:r>
          </a:p>
          <a:p>
            <a:endParaRPr lang="ru-RU" sz="2200" dirty="0"/>
          </a:p>
          <a:p>
            <a:endParaRPr lang="ru-RU" sz="2200" dirty="0"/>
          </a:p>
          <a:p>
            <a:endParaRPr lang="ru-RU" b="1" dirty="0" smtClean="0"/>
          </a:p>
          <a:p>
            <a:endParaRPr lang="ru-RU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17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5820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694" y="548680"/>
            <a:ext cx="8692778" cy="553901"/>
          </a:xfrm>
          <a:prstGeom prst="rect">
            <a:avLst/>
          </a:prstGeom>
        </p:spPr>
        <p:txBody>
          <a:bodyPr wrap="square" lIns="91349" tIns="45672" rIns="91349" bIns="45672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rgbClr val="C00000"/>
                </a:solidFill>
                <a:latin typeface="Calibri" pitchFamily="34" charset="0"/>
              </a:rPr>
              <a:t>Обучение работе в команде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772817"/>
            <a:ext cx="8496944" cy="3600889"/>
          </a:xfrm>
          <a:prstGeom prst="rect">
            <a:avLst/>
          </a:prstGeom>
          <a:noFill/>
        </p:spPr>
        <p:txBody>
          <a:bodyPr wrap="square" lIns="91349" tIns="45672" rIns="91349" bIns="45672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/>
              <a:t>Разработка методологии и образовательных технологий, обеспечивающих развитие способностей работать в команде (мозговые штурмы, тренинги и т.п.)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Создание </a:t>
            </a:r>
            <a:r>
              <a:rPr lang="ru-RU" sz="2400" dirty="0"/>
              <a:t>междисциплинарных команд для выполнения реальных проектов и исследований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Обучение </a:t>
            </a:r>
            <a:r>
              <a:rPr lang="ru-RU" sz="2400" dirty="0"/>
              <a:t>работе в виртуальной команде</a:t>
            </a:r>
          </a:p>
          <a:p>
            <a:pPr marL="285459" indent="-285459">
              <a:buFont typeface="Arial" pitchFamily="34" charset="0"/>
              <a:buChar char="•"/>
            </a:pPr>
            <a:endParaRPr lang="ru-RU" b="1" dirty="0" smtClean="0">
              <a:solidFill>
                <a:srgbClr val="203EA0"/>
              </a:solidFill>
            </a:endParaRPr>
          </a:p>
          <a:p>
            <a:pPr marL="285459" indent="-285459">
              <a:buFont typeface="Arial" pitchFamily="34" charset="0"/>
              <a:buChar char="•"/>
            </a:pPr>
            <a:endParaRPr lang="ru-RU" dirty="0">
              <a:solidFill>
                <a:srgbClr val="203EA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18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39924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603" y="476672"/>
            <a:ext cx="7920869" cy="553901"/>
          </a:xfrm>
          <a:prstGeom prst="rect">
            <a:avLst/>
          </a:prstGeom>
        </p:spPr>
        <p:txBody>
          <a:bodyPr wrap="square" lIns="91349" tIns="45672" rIns="91349" bIns="45672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rgbClr val="C00000"/>
                </a:solidFill>
                <a:latin typeface="Calibri" pitchFamily="34" charset="0"/>
              </a:rPr>
              <a:t>Обучение управлению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00814"/>
            <a:ext cx="8496943" cy="3785555"/>
          </a:xfrm>
          <a:prstGeom prst="rect">
            <a:avLst/>
          </a:prstGeom>
        </p:spPr>
        <p:txBody>
          <a:bodyPr wrap="square" lIns="91349" tIns="45672" rIns="91349" bIns="45672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/>
              <a:t>Подготовка вузовских менеджеров нового поколения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Совершенствование учебных программ</a:t>
            </a:r>
            <a:r>
              <a:rPr lang="en-US" sz="2400" dirty="0"/>
              <a:t> </a:t>
            </a:r>
            <a:r>
              <a:rPr lang="ru-RU" sz="2400" dirty="0"/>
              <a:t>по предпринимательству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Разработка и реализация учебных программ по инженерному предпринимательству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Обучение </a:t>
            </a:r>
            <a:r>
              <a:rPr lang="ru-RU" sz="2400" dirty="0"/>
              <a:t>системному подходу, стратегии и тактике в управлении проектами и предприятиями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19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5163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C00000"/>
                </a:solidFill>
              </a:rPr>
              <a:t>Конкурентоспособность экономики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>и ВВП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23317"/>
            <a:ext cx="85072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Конкурентоспособность –</a:t>
            </a:r>
            <a:r>
              <a:rPr lang="en-US" sz="2400" dirty="0"/>
              <a:t>&gt;</a:t>
            </a:r>
            <a:r>
              <a:rPr lang="ru-RU" sz="2400" dirty="0" smtClean="0"/>
              <a:t> Качество жизни</a:t>
            </a:r>
            <a:r>
              <a:rPr lang="en-US" sz="2400" dirty="0" smtClean="0"/>
              <a:t> </a:t>
            </a:r>
            <a:r>
              <a:rPr lang="ru-RU" sz="2400" dirty="0" smtClean="0"/>
              <a:t>–</a:t>
            </a:r>
            <a:r>
              <a:rPr lang="en-US" sz="2400" dirty="0" smtClean="0"/>
              <a:t>&gt; </a:t>
            </a:r>
            <a:r>
              <a:rPr lang="ru-RU" sz="2400" dirty="0" smtClean="0"/>
              <a:t>ВВП –</a:t>
            </a:r>
            <a:r>
              <a:rPr lang="en-US" sz="2400" dirty="0" smtClean="0"/>
              <a:t>&gt;</a:t>
            </a:r>
            <a:r>
              <a:rPr lang="ru-RU" sz="2400" dirty="0" smtClean="0"/>
              <a:t>-----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Человеческий капитал-</a:t>
            </a:r>
            <a:r>
              <a:rPr lang="en-US" sz="2400" b="1" dirty="0" smtClean="0">
                <a:solidFill>
                  <a:srgbClr val="C00000"/>
                </a:solidFill>
              </a:rPr>
              <a:t>&gt;---&gt;</a:t>
            </a:r>
            <a:r>
              <a:rPr lang="ru-RU" sz="2400" b="1" dirty="0" smtClean="0">
                <a:solidFill>
                  <a:srgbClr val="C00000"/>
                </a:solidFill>
              </a:rPr>
              <a:t> Образование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Юрий Похолков\Desktop\Рисунок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7236845" cy="43204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3" descr="logo_aio_20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74638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2AE7-2D06-4F00-BD35-AEA1A5EEF38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7235" y="314152"/>
            <a:ext cx="8820472" cy="1174964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Arial" charset="0"/>
              </a:rPr>
              <a:t>Заключение</a:t>
            </a:r>
            <a:endParaRPr lang="ru-RU" sz="3200" b="1" u="sng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59" y="1935185"/>
            <a:ext cx="799522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</a:rPr>
              <a:t>Р</a:t>
            </a:r>
            <a:r>
              <a:rPr lang="ru-RU" sz="2400" b="1" dirty="0" smtClean="0">
                <a:latin typeface="Calibri" panose="020F0502020204030204" pitchFamily="34" charset="0"/>
              </a:rPr>
              <a:t>еализация </a:t>
            </a:r>
            <a:r>
              <a:rPr lang="ru-RU" sz="2400" b="1" dirty="0">
                <a:latin typeface="Calibri" panose="020F0502020204030204" pitchFamily="34" charset="0"/>
              </a:rPr>
              <a:t>практико-ориентированных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latin typeface="Calibri" panose="020F0502020204030204" pitchFamily="34" charset="0"/>
              </a:rPr>
              <a:t> и проектно-организованных образовательных программ приведет: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к подготовке специалистов и выполнению реальных инновационных проектов, обеспечивающих устойчивое развитие и конкурентоспособность экономики регионов и страны;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Arial" charset="0"/>
              <a:buChar char="•"/>
            </a:pPr>
            <a:r>
              <a:rPr lang="ru-RU" sz="2400" b="1" dirty="0" smtClean="0">
                <a:latin typeface="Calibri" panose="020F0502020204030204" pitchFamily="34" charset="0"/>
              </a:rPr>
              <a:t>к трансформации вузов в центры </a:t>
            </a:r>
            <a:r>
              <a:rPr lang="ru-RU" sz="2400" b="1" dirty="0">
                <a:latin typeface="Calibri" panose="020F0502020204030204" pitchFamily="34" charset="0"/>
              </a:rPr>
              <a:t>инновационного, технологического и социального развития </a:t>
            </a:r>
            <a:r>
              <a:rPr lang="ru-RU" sz="2400" b="1" dirty="0" smtClean="0">
                <a:latin typeface="Calibri" panose="020F0502020204030204" pitchFamily="34" charset="0"/>
              </a:rPr>
              <a:t>регионов и страны.</a:t>
            </a:r>
            <a:endParaRPr lang="ru-RU" sz="2400" b="1" dirty="0">
              <a:latin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ru-RU" sz="14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20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0468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603" y="476672"/>
            <a:ext cx="7920869" cy="923233"/>
          </a:xfrm>
          <a:prstGeom prst="rect">
            <a:avLst/>
          </a:prstGeom>
        </p:spPr>
        <p:txBody>
          <a:bodyPr wrap="square" lIns="91349" tIns="45672" rIns="91349" bIns="45672">
            <a:spAutoFit/>
          </a:bodyPr>
          <a:lstStyle/>
          <a:p>
            <a:pPr algn="r"/>
            <a:r>
              <a:rPr lang="ru-RU" sz="3000" b="1" dirty="0">
                <a:solidFill>
                  <a:srgbClr val="C00000"/>
                </a:solidFill>
              </a:rPr>
              <a:t>Наиболее важные рекомендации 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 algn="r"/>
            <a:r>
              <a:rPr lang="en-US" sz="2400" i="1" dirty="0" smtClean="0">
                <a:solidFill>
                  <a:srgbClr val="C00000"/>
                </a:solidFill>
              </a:rPr>
              <a:t>(</a:t>
            </a:r>
            <a:r>
              <a:rPr lang="ru-RU" sz="2400" i="1" dirty="0" smtClean="0">
                <a:solidFill>
                  <a:srgbClr val="C00000"/>
                </a:solidFill>
              </a:rPr>
              <a:t>сл. 1 из 4)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605952"/>
            <a:ext cx="8496944" cy="4847384"/>
          </a:xfrm>
          <a:prstGeom prst="rect">
            <a:avLst/>
          </a:prstGeom>
        </p:spPr>
        <p:txBody>
          <a:bodyPr wrap="square" lIns="91349" tIns="45672" rIns="91349" bIns="45672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</a:rPr>
              <a:t>Незамедлительно провести независимый, системный анализ состояния инженерного дела, инженерного образования России и уровня подготовки российских инженеров;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Установить </a:t>
            </a:r>
            <a:r>
              <a:rPr lang="ru-RU" sz="2400" dirty="0">
                <a:solidFill>
                  <a:prstClr val="black"/>
                </a:solidFill>
              </a:rPr>
              <a:t>системные объективные причины возникновения проблем в отечественном инженерном деле;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Разработать </a:t>
            </a:r>
            <a:r>
              <a:rPr lang="ru-RU" sz="2400" dirty="0">
                <a:solidFill>
                  <a:prstClr val="black"/>
                </a:solidFill>
              </a:rPr>
              <a:t>и реализовать Комплексную программу модернизации инженерно-технического образования;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Разработать </a:t>
            </a:r>
            <a:r>
              <a:rPr lang="ru-RU" sz="2400" dirty="0">
                <a:solidFill>
                  <a:prstClr val="black"/>
                </a:solidFill>
              </a:rPr>
              <a:t>и принять Национальную </a:t>
            </a:r>
            <a:r>
              <a:rPr lang="ru-RU" sz="2400" dirty="0" smtClean="0">
                <a:solidFill>
                  <a:prstClr val="black"/>
                </a:solidFill>
              </a:rPr>
              <a:t>Доктрину Инженерного </a:t>
            </a:r>
            <a:r>
              <a:rPr lang="ru-RU" sz="2400" dirty="0">
                <a:solidFill>
                  <a:prstClr val="black"/>
                </a:solidFill>
              </a:rPr>
              <a:t>Образования России;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603" y="476672"/>
            <a:ext cx="7920869" cy="923233"/>
          </a:xfrm>
          <a:prstGeom prst="rect">
            <a:avLst/>
          </a:prstGeom>
        </p:spPr>
        <p:txBody>
          <a:bodyPr wrap="square" lIns="91349" tIns="45672" rIns="91349" bIns="45672">
            <a:spAutoFit/>
          </a:bodyPr>
          <a:lstStyle/>
          <a:p>
            <a:pPr algn="r"/>
            <a:r>
              <a:rPr lang="ru-RU" sz="3000" b="1" dirty="0">
                <a:solidFill>
                  <a:srgbClr val="C00000"/>
                </a:solidFill>
              </a:rPr>
              <a:t>Наиболее важные рекомендации 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 algn="r"/>
            <a:r>
              <a:rPr lang="en-US" sz="2400" i="1" dirty="0" smtClean="0">
                <a:solidFill>
                  <a:srgbClr val="C00000"/>
                </a:solidFill>
              </a:rPr>
              <a:t>(</a:t>
            </a:r>
            <a:r>
              <a:rPr lang="ru-RU" sz="2400" i="1" dirty="0" smtClean="0">
                <a:solidFill>
                  <a:srgbClr val="C00000"/>
                </a:solidFill>
              </a:rPr>
              <a:t>сл. 2 из 4)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605952"/>
            <a:ext cx="8496944" cy="4847384"/>
          </a:xfrm>
          <a:prstGeom prst="rect">
            <a:avLst/>
          </a:prstGeom>
        </p:spPr>
        <p:txBody>
          <a:bodyPr wrap="square" lIns="91349" tIns="45672" rIns="91349" bIns="45672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ru-RU" sz="2400" dirty="0">
                <a:solidFill>
                  <a:prstClr val="black"/>
                </a:solidFill>
              </a:rPr>
              <a:t>Организовать системную деятельность по совершенствованию нормативно-правовой базы инженерного дела и инженерного образования в России и обеспечить гарантии реализации этой базы;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ru-RU" sz="2400" dirty="0" smtClean="0">
                <a:solidFill>
                  <a:prstClr val="black"/>
                </a:solidFill>
              </a:rPr>
              <a:t>Принять </a:t>
            </a:r>
            <a:r>
              <a:rPr lang="ru-RU" sz="2400" dirty="0">
                <a:solidFill>
                  <a:prstClr val="black"/>
                </a:solidFill>
              </a:rPr>
              <a:t>Закон об инженерной профессии;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ru-RU" sz="2400" dirty="0" smtClean="0">
                <a:solidFill>
                  <a:prstClr val="black"/>
                </a:solidFill>
              </a:rPr>
              <a:t>Создать </a:t>
            </a:r>
            <a:r>
              <a:rPr lang="ru-RU" sz="2400" dirty="0">
                <a:solidFill>
                  <a:prstClr val="black"/>
                </a:solidFill>
              </a:rPr>
              <a:t>в России международно-признанную  систему сертификации инженерных квалификаций и учредить национальный регистр инженеров-профессионалов;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ru-RU" sz="2400" dirty="0" smtClean="0">
                <a:solidFill>
                  <a:prstClr val="black"/>
                </a:solidFill>
              </a:rPr>
              <a:t>Предпринять </a:t>
            </a:r>
            <a:r>
              <a:rPr lang="ru-RU" sz="2400" dirty="0">
                <a:solidFill>
                  <a:prstClr val="black"/>
                </a:solidFill>
              </a:rPr>
              <a:t>системные меры для повышения технологической восприимчивости и снижения инновационного сопротивления  общества;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603" y="476672"/>
            <a:ext cx="7920869" cy="923233"/>
          </a:xfrm>
          <a:prstGeom prst="rect">
            <a:avLst/>
          </a:prstGeom>
        </p:spPr>
        <p:txBody>
          <a:bodyPr wrap="square" lIns="91349" tIns="45672" rIns="91349" bIns="45672">
            <a:spAutoFit/>
          </a:bodyPr>
          <a:lstStyle/>
          <a:p>
            <a:pPr algn="r"/>
            <a:r>
              <a:rPr lang="ru-RU" sz="3000" b="1" dirty="0">
                <a:solidFill>
                  <a:srgbClr val="C00000"/>
                </a:solidFill>
              </a:rPr>
              <a:t>Наиболее важные рекомендации 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 algn="r"/>
            <a:r>
              <a:rPr lang="en-US" sz="2400" i="1" dirty="0" smtClean="0">
                <a:solidFill>
                  <a:srgbClr val="C00000"/>
                </a:solidFill>
              </a:rPr>
              <a:t>(</a:t>
            </a:r>
            <a:r>
              <a:rPr lang="ru-RU" sz="2400" i="1" dirty="0" smtClean="0">
                <a:solidFill>
                  <a:srgbClr val="C00000"/>
                </a:solidFill>
              </a:rPr>
              <a:t>сл. 3 из 4)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71344"/>
            <a:ext cx="8712968" cy="5586048"/>
          </a:xfrm>
          <a:prstGeom prst="rect">
            <a:avLst/>
          </a:prstGeom>
        </p:spPr>
        <p:txBody>
          <a:bodyPr wrap="square" lIns="91349" tIns="45672" rIns="91349" bIns="45672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ru-RU" sz="2300" dirty="0">
                <a:solidFill>
                  <a:prstClr val="black"/>
                </a:solidFill>
              </a:rPr>
              <a:t>Разработать и реализовать систему мер, направленных на повышение престижа инженерного труда  в обществе;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ru-RU" sz="2300" dirty="0" smtClean="0">
                <a:solidFill>
                  <a:prstClr val="black"/>
                </a:solidFill>
              </a:rPr>
              <a:t>Сформировать </a:t>
            </a:r>
            <a:r>
              <a:rPr lang="ru-RU" sz="2300" dirty="0">
                <a:solidFill>
                  <a:prstClr val="black"/>
                </a:solidFill>
              </a:rPr>
              <a:t>федеральную, региональные и отраслевые  системы прогнозирования потребностей в инженерных кадрах и разработать соответствующие прогнозы;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ru-RU" sz="2300" dirty="0" smtClean="0">
                <a:solidFill>
                  <a:prstClr val="black"/>
                </a:solidFill>
              </a:rPr>
              <a:t>Разработать </a:t>
            </a:r>
            <a:r>
              <a:rPr lang="ru-RU" sz="2300" dirty="0">
                <a:solidFill>
                  <a:prstClr val="black"/>
                </a:solidFill>
              </a:rPr>
              <a:t>и развивать систему правовых и экономических стимулов для привлечения бизнеса к финансированию профессионального образования и участия в подготовке инженерных </a:t>
            </a:r>
            <a:r>
              <a:rPr lang="ru-RU" sz="2300" dirty="0" smtClean="0">
                <a:solidFill>
                  <a:prstClr val="black"/>
                </a:solidFill>
              </a:rPr>
              <a:t>кадров;</a:t>
            </a:r>
            <a:endParaRPr lang="ru-RU" sz="2300" dirty="0">
              <a:solidFill>
                <a:prstClr val="black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ru-RU" sz="2300" dirty="0" smtClean="0">
                <a:solidFill>
                  <a:prstClr val="black"/>
                </a:solidFill>
              </a:rPr>
              <a:t>Стимулировать </a:t>
            </a:r>
            <a:r>
              <a:rPr lang="ru-RU" sz="2300" dirty="0">
                <a:solidFill>
                  <a:prstClr val="black"/>
                </a:solidFill>
              </a:rPr>
              <a:t>создание временных творческих коллективов на базе вузов, академических институтов, инжиниринговых фирм и производственных компаний, реализующих </a:t>
            </a:r>
            <a:r>
              <a:rPr lang="ru-RU" sz="2300" dirty="0" smtClean="0">
                <a:solidFill>
                  <a:prstClr val="black"/>
                </a:solidFill>
              </a:rPr>
              <a:t>схему </a:t>
            </a:r>
            <a:r>
              <a:rPr lang="ru-RU" sz="2300" dirty="0">
                <a:solidFill>
                  <a:prstClr val="black"/>
                </a:solidFill>
              </a:rPr>
              <a:t>«От идеи до реализации продукции</a:t>
            </a:r>
            <a:r>
              <a:rPr lang="ru-RU" sz="2300" dirty="0" smtClean="0">
                <a:solidFill>
                  <a:prstClr val="black"/>
                </a:solidFill>
              </a:rPr>
              <a:t>»;</a:t>
            </a:r>
            <a:endParaRPr lang="ru-RU" sz="2300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603" y="476672"/>
            <a:ext cx="7920869" cy="923233"/>
          </a:xfrm>
          <a:prstGeom prst="rect">
            <a:avLst/>
          </a:prstGeom>
        </p:spPr>
        <p:txBody>
          <a:bodyPr wrap="square" lIns="91349" tIns="45672" rIns="91349" bIns="45672">
            <a:spAutoFit/>
          </a:bodyPr>
          <a:lstStyle/>
          <a:p>
            <a:pPr algn="r"/>
            <a:r>
              <a:rPr lang="ru-RU" sz="3000" b="1" dirty="0">
                <a:solidFill>
                  <a:srgbClr val="C00000"/>
                </a:solidFill>
              </a:rPr>
              <a:t>Наиболее важные рекомендации </a:t>
            </a:r>
            <a:endParaRPr lang="ru-RU" sz="3000" b="1" dirty="0" smtClean="0">
              <a:solidFill>
                <a:srgbClr val="C00000"/>
              </a:solidFill>
            </a:endParaRPr>
          </a:p>
          <a:p>
            <a:pPr algn="r"/>
            <a:r>
              <a:rPr lang="en-US" sz="2400" i="1" dirty="0" smtClean="0">
                <a:solidFill>
                  <a:srgbClr val="C00000"/>
                </a:solidFill>
              </a:rPr>
              <a:t>(</a:t>
            </a:r>
            <a:r>
              <a:rPr lang="ru-RU" sz="2400" i="1" dirty="0" smtClean="0">
                <a:solidFill>
                  <a:srgbClr val="C00000"/>
                </a:solidFill>
              </a:rPr>
              <a:t>сл. 4 из 4)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605952"/>
            <a:ext cx="8496944" cy="5816880"/>
          </a:xfrm>
          <a:prstGeom prst="rect">
            <a:avLst/>
          </a:prstGeom>
        </p:spPr>
        <p:txBody>
          <a:bodyPr wrap="square" lIns="91349" tIns="45672" rIns="91349" bIns="45672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13"/>
            </a:pPr>
            <a:r>
              <a:rPr lang="ru-RU" sz="2400" dirty="0">
                <a:solidFill>
                  <a:prstClr val="black"/>
                </a:solidFill>
              </a:rPr>
              <a:t>Разработать и реализовать систему мер стимулирующего характера для коллективов, создающих конкурентоспособную на мировых рынках отечественную инженерную  продукцию;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13"/>
            </a:pPr>
            <a:r>
              <a:rPr lang="ru-RU" sz="2400" dirty="0" smtClean="0">
                <a:solidFill>
                  <a:prstClr val="black"/>
                </a:solidFill>
              </a:rPr>
              <a:t>Снизить </a:t>
            </a:r>
            <a:r>
              <a:rPr lang="ru-RU" sz="2400" dirty="0">
                <a:solidFill>
                  <a:prstClr val="black"/>
                </a:solidFill>
              </a:rPr>
              <a:t>уровень бюрократизации в организации образовательной, научной и инженерной деятельности;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13"/>
            </a:pPr>
            <a:r>
              <a:rPr lang="ru-RU" sz="2400" dirty="0" smtClean="0">
                <a:solidFill>
                  <a:prstClr val="black"/>
                </a:solidFill>
              </a:rPr>
              <a:t>Средствам </a:t>
            </a:r>
            <a:r>
              <a:rPr lang="ru-RU" sz="2400" dirty="0">
                <a:solidFill>
                  <a:prstClr val="black"/>
                </a:solidFill>
              </a:rPr>
              <a:t>массовой информации РФ активизировать деятельность по популяризации инженерно-технического образования и науки, повышению престижа технических университетов, созданию положительного имиджа инженера и инженерной профессии;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13"/>
            </a:pPr>
            <a:endParaRPr lang="ru-RU" sz="2400" dirty="0">
              <a:solidFill>
                <a:prstClr val="black"/>
              </a:solidFill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13"/>
            </a:pP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 sz="18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2064" y="548680"/>
            <a:ext cx="5830416" cy="489654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Благодарю за внимание!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301208"/>
            <a:ext cx="6400800" cy="17526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en-US" sz="2800" i="1" dirty="0" smtClean="0">
                <a:solidFill>
                  <a:srgbClr val="C00000"/>
                </a:solidFill>
              </a:rPr>
              <a:t>aeer@list.ru</a:t>
            </a:r>
            <a:endParaRPr lang="ru-RU" sz="2800" i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03848" y="5229200"/>
            <a:ext cx="568863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logo_aio_2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1368152" cy="22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4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re 1"/>
          <p:cNvSpPr>
            <a:spLocks noGrp="1"/>
          </p:cNvSpPr>
          <p:nvPr>
            <p:ph type="title"/>
          </p:nvPr>
        </p:nvSpPr>
        <p:spPr>
          <a:xfrm>
            <a:off x="477572" y="302939"/>
            <a:ext cx="8342900" cy="836613"/>
          </a:xfrm>
        </p:spPr>
        <p:txBody>
          <a:bodyPr>
            <a:noAutofit/>
          </a:bodyPr>
          <a:lstStyle/>
          <a:p>
            <a:pPr algn="r">
              <a:spcBef>
                <a:spcPts val="600"/>
              </a:spcBef>
            </a:pPr>
            <a:r>
              <a:rPr lang="ru-RU" altLang="ru-RU" sz="3000" b="1" dirty="0">
                <a:solidFill>
                  <a:srgbClr val="C00000"/>
                </a:solidFill>
              </a:rPr>
              <a:t>Основные недостатки выпускников вузов </a:t>
            </a:r>
            <a:br>
              <a:rPr lang="ru-RU" altLang="ru-RU" sz="3000" b="1" dirty="0">
                <a:solidFill>
                  <a:srgbClr val="C00000"/>
                </a:solidFill>
              </a:rPr>
            </a:br>
            <a:r>
              <a:rPr lang="ru-RU" altLang="ru-RU" sz="2400" b="1" i="1" dirty="0" smtClean="0"/>
              <a:t>Мнение </a:t>
            </a:r>
            <a:r>
              <a:rPr lang="ru-RU" altLang="ru-RU" sz="2400" b="1" i="1" dirty="0"/>
              <a:t>работодателей и кадровых </a:t>
            </a:r>
            <a:r>
              <a:rPr lang="ru-RU" altLang="ru-RU" sz="2400" b="1" i="1" dirty="0" smtClean="0"/>
              <a:t>агентств</a:t>
            </a:r>
            <a:endParaRPr lang="ru-RU" altLang="ru-RU" sz="2400" b="1" i="1" dirty="0"/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451048" y="1600200"/>
            <a:ext cx="8153400" cy="4495800"/>
          </a:xfrm>
        </p:spPr>
        <p:txBody>
          <a:bodyPr>
            <a:noAutofit/>
          </a:bodyPr>
          <a:lstStyle/>
          <a:p>
            <a:pPr>
              <a:spcBef>
                <a:spcPct val="30000"/>
              </a:spcBef>
              <a:spcAft>
                <a:spcPct val="20000"/>
              </a:spcAft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ru-RU" altLang="ru-RU" sz="2000" dirty="0">
                <a:cs typeface="Arial" pitchFamily="34" charset="0"/>
              </a:rPr>
              <a:t>чрезвычайно низкая эффективность и производительность инженерного труда у </a:t>
            </a:r>
            <a:r>
              <a:rPr lang="ru-RU" altLang="ru-RU" sz="2000" dirty="0" smtClean="0">
                <a:cs typeface="Arial" pitchFamily="34" charset="0"/>
              </a:rPr>
              <a:t>выпускников</a:t>
            </a:r>
            <a:r>
              <a:rPr lang="en-US" altLang="ru-RU" sz="2000" dirty="0">
                <a:cs typeface="Arial" pitchFamily="34" charset="0"/>
              </a:rPr>
              <a:t>,</a:t>
            </a:r>
            <a:r>
              <a:rPr lang="ru-RU" altLang="ru-RU" sz="2000" dirty="0">
                <a:cs typeface="Arial" pitchFamily="34" charset="0"/>
              </a:rPr>
              <a:t>отсутствие знаний</a:t>
            </a:r>
            <a:r>
              <a:rPr lang="en-US" altLang="ru-RU" sz="2000" dirty="0">
                <a:cs typeface="Arial" pitchFamily="34" charset="0"/>
              </a:rPr>
              <a:t>,</a:t>
            </a:r>
            <a:r>
              <a:rPr lang="ru-RU" altLang="ru-RU" sz="2000" dirty="0">
                <a:cs typeface="Arial" pitchFamily="34" charset="0"/>
              </a:rPr>
              <a:t> навыков и опыта использования высокопроизводительных интегрированных средств компьютерного сетевого проектирования</a:t>
            </a:r>
            <a:r>
              <a:rPr lang="en-US" altLang="ru-RU" sz="2000" dirty="0">
                <a:cs typeface="Arial" pitchFamily="34" charset="0"/>
              </a:rPr>
              <a:t> (CALS-</a:t>
            </a:r>
            <a:r>
              <a:rPr lang="ru-RU" altLang="ru-RU" sz="2000" dirty="0">
                <a:cs typeface="Arial" pitchFamily="34" charset="0"/>
              </a:rPr>
              <a:t>технологии</a:t>
            </a:r>
            <a:r>
              <a:rPr lang="en-US" altLang="ru-RU" sz="2000" dirty="0">
                <a:cs typeface="Arial" pitchFamily="34" charset="0"/>
              </a:rPr>
              <a:t>)</a:t>
            </a:r>
            <a:r>
              <a:rPr lang="ru-RU" altLang="ru-RU" sz="2000" dirty="0">
                <a:cs typeface="Arial" pitchFamily="34" charset="0"/>
              </a:rPr>
              <a:t>; </a:t>
            </a: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ru-RU" altLang="ru-RU" sz="2000" dirty="0">
                <a:cs typeface="Arial" pitchFamily="34" charset="0"/>
              </a:rPr>
              <a:t>незнание  бизнес-процессов и особенностей российской бизнес-среды в целом;</a:t>
            </a: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ru-RU" altLang="ru-RU" sz="2000" dirty="0">
                <a:cs typeface="Arial" pitchFamily="34" charset="0"/>
              </a:rPr>
              <a:t>отсутствие навыков делового общения, ведения переговоров, недостаток коммуникативных, презентационных способностей;</a:t>
            </a: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ru-RU" altLang="ru-RU" sz="2000" dirty="0">
                <a:cs typeface="Arial" pitchFamily="34" charset="0"/>
              </a:rPr>
              <a:t>недостаточный  уровень языковой подготовки;</a:t>
            </a: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ru-RU" altLang="ru-RU" sz="2000" dirty="0">
                <a:cs typeface="Arial" pitchFamily="34" charset="0"/>
              </a:rPr>
              <a:t>не владение методами </a:t>
            </a:r>
            <a:r>
              <a:rPr lang="ru-RU" altLang="ru-RU" sz="2000" dirty="0" smtClean="0">
                <a:cs typeface="Arial" pitchFamily="34" charset="0"/>
              </a:rPr>
              <a:t>развития </a:t>
            </a:r>
            <a:r>
              <a:rPr lang="ru-RU" altLang="ru-RU" sz="2000" dirty="0">
                <a:cs typeface="Arial" pitchFamily="34" charset="0"/>
              </a:rPr>
              <a:t>сложных систем(синергетики</a:t>
            </a:r>
            <a:r>
              <a:rPr lang="ru-RU" altLang="ru-RU" sz="2000" dirty="0" smtClean="0">
                <a:cs typeface="Arial" pitchFamily="34" charset="0"/>
              </a:rPr>
              <a:t>)</a:t>
            </a:r>
            <a:r>
              <a:rPr lang="en-US" altLang="ru-RU" sz="2000" dirty="0" smtClean="0">
                <a:cs typeface="Arial" pitchFamily="34" charset="0"/>
              </a:rPr>
              <a:t>;</a:t>
            </a:r>
            <a:r>
              <a:rPr lang="ru-RU" altLang="ru-RU" sz="2000" dirty="0" smtClean="0">
                <a:cs typeface="Arial" pitchFamily="34" charset="0"/>
              </a:rPr>
              <a:t> </a:t>
            </a:r>
            <a:endParaRPr lang="ru-RU" altLang="ru-RU" sz="2000" dirty="0">
              <a:cs typeface="Arial" pitchFamily="34" charset="0"/>
            </a:endParaRP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chemeClr val="accent2">
                  <a:lumMod val="75000"/>
                </a:schemeClr>
              </a:buClr>
              <a:buSzPct val="140000"/>
              <a:buFont typeface="Wingdings" pitchFamily="2" charset="2"/>
              <a:buChar char="ü"/>
            </a:pPr>
            <a:r>
              <a:rPr lang="ru-RU" altLang="ru-RU" sz="2000" dirty="0">
                <a:cs typeface="Arial" pitchFamily="34" charset="0"/>
              </a:rPr>
              <a:t>завышенные требования и амбиции, не соответствующие уровню подготовки, неспособность оценить свою стоимость на рынке.</a:t>
            </a:r>
          </a:p>
        </p:txBody>
      </p:sp>
      <p:pic>
        <p:nvPicPr>
          <p:cNvPr id="5" name="Picture 9" descr="j028109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212976"/>
            <a:ext cx="1543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26</a:t>
            </a:fld>
            <a:endParaRPr lang="ru-RU" sz="1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3" descr="logo_aio_2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37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re 1"/>
          <p:cNvSpPr>
            <a:spLocks noGrp="1"/>
          </p:cNvSpPr>
          <p:nvPr>
            <p:ph type="title"/>
          </p:nvPr>
        </p:nvSpPr>
        <p:spPr>
          <a:xfrm>
            <a:off x="549580" y="360139"/>
            <a:ext cx="8342900" cy="836613"/>
          </a:xfrm>
        </p:spPr>
        <p:txBody>
          <a:bodyPr>
            <a:noAutofit/>
          </a:bodyPr>
          <a:lstStyle/>
          <a:p>
            <a:pPr algn="r">
              <a:lnSpc>
                <a:spcPct val="85000"/>
              </a:lnSpc>
            </a:pPr>
            <a:r>
              <a:rPr lang="ru-RU" altLang="ru-RU" sz="3000" b="1" dirty="0">
                <a:solidFill>
                  <a:srgbClr val="C00000"/>
                </a:solidFill>
              </a:rPr>
              <a:t>Чего не хватает молодым специалистам?</a:t>
            </a:r>
            <a:br>
              <a:rPr lang="ru-RU" altLang="ru-RU" sz="3000" b="1" dirty="0">
                <a:solidFill>
                  <a:srgbClr val="C00000"/>
                </a:solidFill>
              </a:rPr>
            </a:br>
            <a:r>
              <a:rPr lang="ru-RU" altLang="ru-RU" sz="2400" b="1" i="1" dirty="0"/>
              <a:t>Крупные и средние компании Москвы, С.-Петербурга, Екатеринбурга, Н. Новгорода, Челябинска</a:t>
            </a:r>
            <a:endParaRPr lang="ru-RU" altLang="ru-RU" sz="3000" b="1" i="1" dirty="0"/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523056" y="1741512"/>
            <a:ext cx="8153400" cy="449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cs typeface="Arial" pitchFamily="34" charset="0"/>
              </a:rPr>
              <a:t>профессиональных навыков</a:t>
            </a:r>
            <a:r>
              <a:rPr lang="en-US" altLang="ru-RU" sz="2400" dirty="0" smtClean="0">
                <a:cs typeface="Arial" pitchFamily="34" charset="0"/>
              </a:rPr>
              <a:t>,</a:t>
            </a:r>
            <a:r>
              <a:rPr lang="ru-RU" altLang="ru-RU" sz="2400" dirty="0" smtClean="0">
                <a:cs typeface="Arial" pitchFamily="34" charset="0"/>
              </a:rPr>
              <a:t> </a:t>
            </a:r>
            <a:endParaRPr lang="ru-RU" altLang="ru-RU" sz="2400" dirty="0"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cs typeface="Arial" pitchFamily="34" charset="0"/>
              </a:rPr>
              <a:t>знания </a:t>
            </a:r>
            <a:r>
              <a:rPr lang="ru-RU" altLang="ru-RU" sz="2400" dirty="0">
                <a:cs typeface="Arial" pitchFamily="34" charset="0"/>
              </a:rPr>
              <a:t>законов и методов творческого решения инженерных задач </a:t>
            </a:r>
            <a:endParaRPr lang="ru-RU" altLang="ru-RU" sz="2400" dirty="0" smtClean="0"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cs typeface="Arial" pitchFamily="34" charset="0"/>
              </a:rPr>
              <a:t> мотивации, </a:t>
            </a:r>
            <a:endParaRPr lang="ru-RU" altLang="ru-RU" sz="2400" dirty="0">
              <a:cs typeface="Arial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cs typeface="Arial" pitchFamily="34" charset="0"/>
              </a:rPr>
              <a:t>нацеленности </a:t>
            </a:r>
            <a:r>
              <a:rPr lang="ru-RU" altLang="ru-RU" sz="2400" dirty="0">
                <a:cs typeface="Arial" pitchFamily="34" charset="0"/>
              </a:rPr>
              <a:t>на профессиональное развитие и карьерный рост.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>
                <a:cs typeface="Arial" pitchFamily="34" charset="0"/>
              </a:rPr>
              <a:t>г</a:t>
            </a:r>
            <a:r>
              <a:rPr lang="ru-RU" altLang="ru-RU" sz="2400" dirty="0" smtClean="0">
                <a:cs typeface="Arial" pitchFamily="34" charset="0"/>
              </a:rPr>
              <a:t>отовности к </a:t>
            </a:r>
            <a:r>
              <a:rPr lang="ru-RU" altLang="ru-RU" sz="2400" dirty="0">
                <a:cs typeface="Arial" pitchFamily="34" charset="0"/>
              </a:rPr>
              <a:t>командной работе,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cs typeface="Arial" pitchFamily="34" charset="0"/>
              </a:rPr>
              <a:t>умения </a:t>
            </a:r>
            <a:r>
              <a:rPr lang="ru-RU" altLang="ru-RU" sz="2400" dirty="0">
                <a:cs typeface="Arial" pitchFamily="34" charset="0"/>
              </a:rPr>
              <a:t>преподнести себя и результаты своего труда в профессиональной среде.</a:t>
            </a:r>
          </a:p>
        </p:txBody>
      </p:sp>
      <p:pic>
        <p:nvPicPr>
          <p:cNvPr id="5" name="Picture 9" descr="j028109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592" y="2381836"/>
            <a:ext cx="1543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27</a:t>
            </a:fld>
            <a:endParaRPr lang="ru-RU" sz="1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3" descr="logo_aio_20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89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000" dirty="0" smtClean="0"/>
          </a:p>
          <a:p>
            <a:pPr marL="0" indent="0" algn="ctr">
              <a:buNone/>
            </a:pPr>
            <a:r>
              <a:rPr lang="ru-RU" sz="2800" dirty="0" smtClean="0"/>
              <a:t>Более критичную оценку качеств современного инженера  дает экс-ректор </a:t>
            </a:r>
            <a:r>
              <a:rPr lang="ru-RU" sz="2800" dirty="0" err="1" smtClean="0"/>
              <a:t>Сколтеха</a:t>
            </a:r>
            <a:r>
              <a:rPr lang="ru-RU" sz="2800" dirty="0" smtClean="0"/>
              <a:t>, академик РАН, Александр Кулешов: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b="1" dirty="0" smtClean="0"/>
              <a:t>«…</a:t>
            </a:r>
            <a:r>
              <a:rPr lang="ru-RU" b="1" dirty="0"/>
              <a:t>современный инженер знает о свойствах металла меньше, чем кузнец,  который ковал доспехи в средние века</a:t>
            </a:r>
            <a:r>
              <a:rPr lang="ru-RU" b="1" dirty="0" smtClean="0"/>
              <a:t>»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endParaRPr lang="ru-RU" sz="1500" b="1" dirty="0" smtClean="0"/>
          </a:p>
          <a:p>
            <a:pPr marL="0" indent="0" algn="r">
              <a:buNone/>
            </a:pPr>
            <a:r>
              <a:rPr lang="ru-RU" sz="1600" i="1" dirty="0" smtClean="0"/>
              <a:t>Кулешов А., «Мы снова оказались в 1929 году…». </a:t>
            </a:r>
          </a:p>
          <a:p>
            <a:pPr marL="0" indent="0" algn="r">
              <a:buNone/>
            </a:pPr>
            <a:r>
              <a:rPr lang="ru-RU" sz="1600" i="1" dirty="0" smtClean="0"/>
              <a:t>Интернет-газета «</a:t>
            </a:r>
            <a:r>
              <a:rPr lang="en-US" sz="1600" i="1" dirty="0" err="1" smtClean="0"/>
              <a:t>ZNak</a:t>
            </a:r>
            <a:r>
              <a:rPr lang="ru-RU" sz="1600" i="1" dirty="0" smtClean="0"/>
              <a:t>»</a:t>
            </a:r>
            <a:r>
              <a:rPr lang="en-US" sz="1600" i="1" dirty="0" smtClean="0"/>
              <a:t>, 28 </a:t>
            </a:r>
            <a:r>
              <a:rPr lang="ru-RU" sz="1600" i="1" dirty="0" smtClean="0"/>
              <a:t>июня 2016.</a:t>
            </a:r>
            <a:endParaRPr lang="ru-RU" sz="1600" i="1" dirty="0"/>
          </a:p>
        </p:txBody>
      </p:sp>
      <p:pic>
        <p:nvPicPr>
          <p:cNvPr id="5" name="Рисунок 3" descr="logo_aio_2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74638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войные круглые скобки 5"/>
          <p:cNvSpPr/>
          <p:nvPr/>
        </p:nvSpPr>
        <p:spPr>
          <a:xfrm>
            <a:off x="323528" y="3212976"/>
            <a:ext cx="8496944" cy="1944216"/>
          </a:xfrm>
          <a:prstGeom prst="bracketPair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2AE7-2D06-4F00-BD35-AEA1A5EEF38D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39750" y="1282372"/>
            <a:ext cx="8280400" cy="552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Требования работодателей:</a:t>
            </a:r>
          </a:p>
          <a:p>
            <a:pPr eaLnBrk="1" hangingPunct="1">
              <a:spcBef>
                <a:spcPct val="0"/>
              </a:spcBef>
            </a:pPr>
            <a:r>
              <a:rPr lang="en-US" altLang="ru-RU" sz="1900" dirty="0"/>
              <a:t> </a:t>
            </a:r>
            <a:r>
              <a:rPr lang="ru-RU" altLang="ru-RU" sz="1900" dirty="0"/>
              <a:t>способность системно и самостоятельно мыслить и эффективно  решать производственные задачи с использованием компетенций, полученных в вузе;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ru-RU" sz="1900" dirty="0"/>
              <a:t> </a:t>
            </a:r>
            <a:r>
              <a:rPr lang="ru-RU" altLang="ru-RU" sz="1900" dirty="0"/>
              <a:t>умение работать в команде;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ru-RU" sz="1900" dirty="0"/>
              <a:t> </a:t>
            </a:r>
            <a:r>
              <a:rPr lang="ru-RU" altLang="ru-RU" sz="1900" dirty="0"/>
              <a:t>знание бизнес процессов и бизнес среды в целом;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ru-RU" sz="1900" dirty="0"/>
              <a:t> </a:t>
            </a:r>
            <a:r>
              <a:rPr lang="ru-RU" altLang="ru-RU" sz="1900" dirty="0"/>
              <a:t>способность генерировать и воспринимать инновационные идеи;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ru-RU" sz="1900" dirty="0"/>
              <a:t> </a:t>
            </a:r>
            <a:r>
              <a:rPr lang="ru-RU" altLang="ru-RU" sz="1900" dirty="0"/>
              <a:t>умение аргументировано  презентовать свою идею;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ru-RU" sz="1900" dirty="0"/>
              <a:t> </a:t>
            </a:r>
            <a:r>
              <a:rPr lang="ru-RU" altLang="ru-RU" sz="1900" dirty="0"/>
              <a:t>способность использовать иностранные языки в работе.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5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Вузы</a:t>
            </a:r>
            <a:r>
              <a:rPr lang="ru-RU" altLang="ru-RU" sz="1900" b="1" dirty="0">
                <a:solidFill>
                  <a:srgbClr val="C00000"/>
                </a:solidFill>
              </a:rPr>
              <a:t>, </a:t>
            </a:r>
            <a:r>
              <a:rPr lang="ru-RU" altLang="ru-RU" sz="1900" dirty="0"/>
              <a:t>главным образом, выстраивают свою работу так, чтобы у выпускников, прежде всего, были  </a:t>
            </a:r>
            <a:r>
              <a:rPr lang="ru-RU" altLang="ru-RU" sz="1900" b="1" dirty="0">
                <a:solidFill>
                  <a:srgbClr val="C00000"/>
                </a:solidFill>
              </a:rPr>
              <a:t>знания по изучаемым в вузе дисциплинам</a:t>
            </a:r>
            <a:r>
              <a:rPr lang="ru-RU" altLang="ru-RU" sz="1900" dirty="0">
                <a:solidFill>
                  <a:srgbClr val="C00000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ru-RU" sz="1900" dirty="0"/>
              <a:t> </a:t>
            </a:r>
            <a:r>
              <a:rPr lang="ru-RU" altLang="ru-RU" sz="1900" dirty="0"/>
              <a:t>знания в области естественно-научных дисциплин;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ru-RU" sz="1900" dirty="0"/>
              <a:t> </a:t>
            </a:r>
            <a:r>
              <a:rPr lang="ru-RU" altLang="ru-RU" sz="1900" dirty="0"/>
              <a:t>знания алгоритмов проектирования и технологий;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ru-RU" sz="1900" dirty="0"/>
              <a:t> </a:t>
            </a:r>
            <a:r>
              <a:rPr lang="ru-RU" altLang="ru-RU" sz="1900" dirty="0"/>
              <a:t>знания в области общеинженерных дисциплин.</a:t>
            </a:r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1" y="188913"/>
            <a:ext cx="8820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rgbClr val="C00000"/>
                </a:solidFill>
              </a:rPr>
              <a:t>Противоречие между качеством подготовки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rgbClr val="C00000"/>
                </a:solidFill>
              </a:rPr>
              <a:t>инженеров и требованиями работодателей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734" y="1295028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29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0598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C00000"/>
                </a:solidFill>
              </a:rPr>
              <a:t>Глобальный индекс </a:t>
            </a:r>
            <a:r>
              <a:rPr lang="ru-RU" sz="3000" b="1" dirty="0">
                <a:solidFill>
                  <a:srgbClr val="C00000"/>
                </a:solidFill>
              </a:rPr>
              <a:t>конкурентоспособности </a:t>
            </a:r>
            <a:r>
              <a:rPr lang="ru-RU" sz="3000" b="1" dirty="0" smtClean="0">
                <a:solidFill>
                  <a:srgbClr val="C00000"/>
                </a:solidFill>
              </a:rPr>
              <a:t>и показатель «Высшее </a:t>
            </a:r>
            <a:r>
              <a:rPr lang="ru-RU" sz="3000" b="1" dirty="0">
                <a:solidFill>
                  <a:srgbClr val="C00000"/>
                </a:solidFill>
              </a:rPr>
              <a:t>образование и профессиональная </a:t>
            </a:r>
            <a:r>
              <a:rPr lang="ru-RU" sz="3000" b="1" dirty="0" smtClean="0">
                <a:solidFill>
                  <a:srgbClr val="C00000"/>
                </a:solidFill>
              </a:rPr>
              <a:t>подготовка»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</a:rPr>
              <a:t>(</a:t>
            </a:r>
            <a:r>
              <a:rPr lang="en-US" sz="2000" b="1" i="1" dirty="0">
                <a:solidFill>
                  <a:srgbClr val="C00000"/>
                </a:solidFill>
              </a:rPr>
              <a:t>pillar </a:t>
            </a:r>
            <a:r>
              <a:rPr lang="en-US" sz="2000" b="1" i="1" dirty="0" smtClean="0">
                <a:solidFill>
                  <a:srgbClr val="C00000"/>
                </a:solidFill>
              </a:rPr>
              <a:t>5)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3</a:t>
            </a:fld>
            <a:endParaRPr lang="ru-RU" sz="1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3" descr="logo_aio_2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chervachm\Desktop\Рисунок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5"/>
          <a:stretch/>
        </p:blipFill>
        <p:spPr bwMode="auto">
          <a:xfrm>
            <a:off x="232122" y="1598798"/>
            <a:ext cx="8679755" cy="485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276364"/>
            <a:ext cx="38776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Global Competitiveness Report 2017-2018</a:t>
            </a:r>
            <a:endParaRPr lang="ru-RU" sz="1700" i="1" dirty="0"/>
          </a:p>
        </p:txBody>
      </p:sp>
    </p:spTree>
    <p:extLst>
      <p:ext uri="{BB962C8B-B14F-4D97-AF65-F5344CB8AC3E}">
        <p14:creationId xmlns:p14="http://schemas.microsoft.com/office/powerpoint/2010/main" val="9583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0"/>
            <a:ext cx="8229600" cy="1412776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Объем экспертного исследования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rgbClr val="2D6BB5"/>
                </a:solidFill>
              </a:rPr>
              <a:t>Ассоциации инженерного образования России в 2010 – 201</a:t>
            </a:r>
            <a:r>
              <a:rPr lang="en-US" sz="2200" b="1" dirty="0" smtClean="0">
                <a:solidFill>
                  <a:srgbClr val="2D6BB5"/>
                </a:solidFill>
              </a:rPr>
              <a:t>6 </a:t>
            </a:r>
            <a:r>
              <a:rPr lang="ru-RU" sz="2200" b="1" dirty="0" smtClean="0">
                <a:solidFill>
                  <a:srgbClr val="2D6BB5"/>
                </a:solidFill>
              </a:rPr>
              <a:t>гг.</a:t>
            </a:r>
            <a:endParaRPr lang="ru-RU" sz="2200" b="1" dirty="0">
              <a:solidFill>
                <a:srgbClr val="2D6BB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1976" y="1268760"/>
            <a:ext cx="8229600" cy="5328592"/>
          </a:xfrm>
        </p:spPr>
        <p:txBody>
          <a:bodyPr>
            <a:noAutofit/>
          </a:bodyPr>
          <a:lstStyle/>
          <a:p>
            <a:pPr marL="0" lvl="0" indent="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ct val="85000"/>
              <a:buNone/>
            </a:pPr>
            <a:r>
              <a:rPr lang="ru-RU" sz="1800" dirty="0">
                <a:latin typeface="Constantia"/>
              </a:rPr>
              <a:t>Эксперты (участники)- представители научно-образовательного сообщества, промышленности, бизнеса, студенты технических вузов: </a:t>
            </a:r>
          </a:p>
          <a:p>
            <a:pPr marL="906463" lvl="0" indent="-27305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ct val="85000"/>
              <a:buFont typeface="Courier New" panose="02070309020205020404" pitchFamily="49" charset="0"/>
              <a:buChar char="o"/>
            </a:pPr>
            <a:r>
              <a:rPr lang="ru-RU" sz="1800" dirty="0">
                <a:latin typeface="Constantia"/>
              </a:rPr>
              <a:t>ректоры вузов – 25;</a:t>
            </a:r>
          </a:p>
          <a:p>
            <a:pPr marL="906463" lvl="0" indent="-27305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ct val="85000"/>
              <a:buFont typeface="Courier New" panose="02070309020205020404" pitchFamily="49" charset="0"/>
              <a:buChar char="o"/>
            </a:pPr>
            <a:r>
              <a:rPr lang="ru-RU" sz="1800" dirty="0">
                <a:latin typeface="Constantia"/>
              </a:rPr>
              <a:t>проректоры – 43;  </a:t>
            </a:r>
          </a:p>
          <a:p>
            <a:pPr marL="906463" lvl="0" indent="-27305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ct val="85000"/>
              <a:buFont typeface="Courier New" panose="02070309020205020404" pitchFamily="49" charset="0"/>
              <a:buChar char="o"/>
            </a:pPr>
            <a:r>
              <a:rPr lang="ru-RU" sz="2000" dirty="0">
                <a:latin typeface="Constantia"/>
              </a:rPr>
              <a:t>директора институтов и  деканы факультетов  - 45</a:t>
            </a:r>
            <a:r>
              <a:rPr lang="ru-RU" sz="1800" dirty="0">
                <a:latin typeface="Constantia"/>
              </a:rPr>
              <a:t>;</a:t>
            </a:r>
          </a:p>
          <a:p>
            <a:pPr marL="906463" lvl="0" indent="-27305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ct val="85000"/>
              <a:buFont typeface="Courier New" panose="02070309020205020404" pitchFamily="49" charset="0"/>
              <a:buChar char="o"/>
            </a:pPr>
            <a:r>
              <a:rPr lang="ru-RU" sz="1800" dirty="0">
                <a:latin typeface="Constantia"/>
              </a:rPr>
              <a:t>начальники учебных управлений – 58;</a:t>
            </a:r>
          </a:p>
          <a:p>
            <a:pPr marL="906463" lvl="0" indent="-27305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ct val="85000"/>
              <a:buFont typeface="Courier New" panose="02070309020205020404" pitchFamily="49" charset="0"/>
              <a:buChar char="o"/>
            </a:pPr>
            <a:r>
              <a:rPr lang="ru-RU" sz="1800" dirty="0">
                <a:latin typeface="Constantia"/>
              </a:rPr>
              <a:t>заведующие кафедрами - 72; </a:t>
            </a:r>
          </a:p>
          <a:p>
            <a:pPr marL="906463" lvl="0" indent="-27305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ct val="85000"/>
              <a:buFont typeface="Courier New" panose="02070309020205020404" pitchFamily="49" charset="0"/>
              <a:buChar char="o"/>
            </a:pPr>
            <a:r>
              <a:rPr lang="ru-RU" sz="1800" dirty="0">
                <a:latin typeface="Constantia"/>
              </a:rPr>
              <a:t>заместители деканов  - 41; </a:t>
            </a:r>
          </a:p>
          <a:p>
            <a:pPr marL="906463" lvl="0" indent="-27305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ct val="85000"/>
              <a:buFont typeface="Courier New" panose="02070309020205020404" pitchFamily="49" charset="0"/>
              <a:buChar char="o"/>
            </a:pPr>
            <a:r>
              <a:rPr lang="ru-RU" sz="1800" dirty="0">
                <a:latin typeface="Constantia"/>
              </a:rPr>
              <a:t>руководители промышленных компаний, инженеры – 62</a:t>
            </a:r>
          </a:p>
          <a:p>
            <a:pPr marL="0" lvl="0" indent="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ct val="85000"/>
              <a:buNone/>
            </a:pPr>
            <a:r>
              <a:rPr lang="ru-RU" sz="1800" dirty="0" smtClean="0">
                <a:latin typeface="Constantia"/>
              </a:rPr>
              <a:t>Всего</a:t>
            </a:r>
            <a:r>
              <a:rPr lang="ru-RU" sz="1800" dirty="0" smtClean="0">
                <a:solidFill>
                  <a:srgbClr val="002060"/>
                </a:solidFill>
                <a:latin typeface="Constantia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Constantia"/>
              </a:rPr>
              <a:t>более </a:t>
            </a:r>
            <a:r>
              <a:rPr lang="en-US" sz="1800" dirty="0" smtClean="0">
                <a:solidFill>
                  <a:srgbClr val="FF0000"/>
                </a:solidFill>
                <a:latin typeface="Constantia"/>
              </a:rPr>
              <a:t>5</a:t>
            </a:r>
            <a:r>
              <a:rPr lang="ru-RU" sz="1800" dirty="0" smtClean="0">
                <a:solidFill>
                  <a:srgbClr val="FF0000"/>
                </a:solidFill>
                <a:latin typeface="Constantia"/>
              </a:rPr>
              <a:t>00 </a:t>
            </a:r>
            <a:r>
              <a:rPr lang="ru-RU" sz="1800" dirty="0">
                <a:solidFill>
                  <a:srgbClr val="FF0000"/>
                </a:solidFill>
                <a:latin typeface="Constantia"/>
              </a:rPr>
              <a:t>человек</a:t>
            </a:r>
            <a:r>
              <a:rPr lang="ru-RU" sz="1800" dirty="0">
                <a:latin typeface="Constantia"/>
              </a:rPr>
              <a:t>, в том числе, профессора (</a:t>
            </a:r>
            <a:r>
              <a:rPr lang="ru-RU" sz="1800" dirty="0">
                <a:solidFill>
                  <a:srgbClr val="FF0000"/>
                </a:solidFill>
                <a:latin typeface="Constantia"/>
              </a:rPr>
              <a:t>146</a:t>
            </a:r>
            <a:r>
              <a:rPr lang="ru-RU" sz="1800" dirty="0">
                <a:latin typeface="Constantia"/>
              </a:rPr>
              <a:t>), доценты (</a:t>
            </a:r>
            <a:r>
              <a:rPr lang="ru-RU" sz="1800" dirty="0">
                <a:solidFill>
                  <a:srgbClr val="FF0000"/>
                </a:solidFill>
                <a:latin typeface="Constantia"/>
              </a:rPr>
              <a:t>138</a:t>
            </a:r>
            <a:r>
              <a:rPr lang="ru-RU" sz="1800" dirty="0">
                <a:latin typeface="Constantia"/>
              </a:rPr>
              <a:t>).</a:t>
            </a:r>
          </a:p>
          <a:p>
            <a:pPr marL="0" lvl="0" indent="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ct val="85000"/>
              <a:buNone/>
            </a:pPr>
            <a:endParaRPr lang="ru-RU" sz="1000" dirty="0" smtClean="0">
              <a:solidFill>
                <a:srgbClr val="002060"/>
              </a:solidFill>
              <a:latin typeface="Constantia"/>
            </a:endParaRPr>
          </a:p>
          <a:p>
            <a:pPr marL="0" lvl="0" indent="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ct val="85000"/>
              <a:buNone/>
            </a:pPr>
            <a:r>
              <a:rPr lang="ru-RU" sz="1800" dirty="0" smtClean="0">
                <a:latin typeface="Constantia"/>
              </a:rPr>
              <a:t>Эксперты </a:t>
            </a:r>
            <a:r>
              <a:rPr lang="ru-RU" sz="1800" dirty="0">
                <a:latin typeface="Constantia"/>
              </a:rPr>
              <a:t>представляли:  </a:t>
            </a:r>
            <a:r>
              <a:rPr lang="ru-RU" sz="1800" dirty="0">
                <a:solidFill>
                  <a:srgbClr val="FF0000"/>
                </a:solidFill>
                <a:latin typeface="Constantia"/>
              </a:rPr>
              <a:t>34</a:t>
            </a:r>
            <a:r>
              <a:rPr lang="ru-RU" sz="1800" dirty="0">
                <a:solidFill>
                  <a:srgbClr val="002060"/>
                </a:solidFill>
                <a:latin typeface="Constantia"/>
              </a:rPr>
              <a:t> </a:t>
            </a:r>
            <a:r>
              <a:rPr lang="ru-RU" sz="1800" dirty="0">
                <a:latin typeface="Constantia"/>
              </a:rPr>
              <a:t>субъекта РФ (руководители региональных отделений АИОР), </a:t>
            </a:r>
            <a:r>
              <a:rPr lang="ru-RU" sz="1800" dirty="0">
                <a:solidFill>
                  <a:srgbClr val="FF0000"/>
                </a:solidFill>
                <a:latin typeface="Constantia"/>
              </a:rPr>
              <a:t>63</a:t>
            </a:r>
            <a:r>
              <a:rPr lang="ru-RU" sz="1800" dirty="0">
                <a:solidFill>
                  <a:srgbClr val="002060"/>
                </a:solidFill>
                <a:latin typeface="Constantia"/>
              </a:rPr>
              <a:t> </a:t>
            </a:r>
            <a:r>
              <a:rPr lang="ru-RU" sz="1800" dirty="0">
                <a:latin typeface="Constantia"/>
              </a:rPr>
              <a:t>вуза, </a:t>
            </a:r>
            <a:r>
              <a:rPr lang="ru-RU" sz="1800" dirty="0">
                <a:solidFill>
                  <a:srgbClr val="FF0000"/>
                </a:solidFill>
                <a:latin typeface="Constantia"/>
              </a:rPr>
              <a:t>42 </a:t>
            </a:r>
            <a:r>
              <a:rPr lang="ru-RU" sz="1800" dirty="0">
                <a:latin typeface="Constantia"/>
              </a:rPr>
              <a:t>промышленных компании. </a:t>
            </a:r>
          </a:p>
          <a:p>
            <a:pPr marL="274320" lvl="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ct val="85000"/>
              <a:buFont typeface="Wingdings 2"/>
              <a:buChar char=""/>
            </a:pPr>
            <a:endParaRPr lang="ru-RU" sz="900" dirty="0">
              <a:solidFill>
                <a:srgbClr val="002060"/>
              </a:solidFill>
              <a:latin typeface="Constantia"/>
            </a:endParaRPr>
          </a:p>
          <a:p>
            <a:pPr marL="0" lvl="0" indent="0" eaLnBrk="1" fontAlgn="auto" hangingPunct="1">
              <a:spcBef>
                <a:spcPts val="580"/>
              </a:spcBef>
              <a:spcAft>
                <a:spcPts val="0"/>
              </a:spcAft>
              <a:buClr>
                <a:srgbClr val="7A7A7A"/>
              </a:buClr>
              <a:buSzPct val="85000"/>
              <a:buNone/>
            </a:pPr>
            <a:r>
              <a:rPr lang="ru-RU" sz="1800" dirty="0">
                <a:latin typeface="Constantia"/>
              </a:rPr>
              <a:t>Экспертные семинары (</a:t>
            </a:r>
            <a:r>
              <a:rPr lang="ru-RU" sz="1800" dirty="0" smtClean="0">
                <a:solidFill>
                  <a:srgbClr val="FF0000"/>
                </a:solidFill>
                <a:latin typeface="Constantia"/>
              </a:rPr>
              <a:t>1</a:t>
            </a:r>
            <a:r>
              <a:rPr lang="en-US" sz="1800" dirty="0" smtClean="0">
                <a:solidFill>
                  <a:srgbClr val="FF0000"/>
                </a:solidFill>
                <a:latin typeface="Constantia"/>
              </a:rPr>
              <a:t>9</a:t>
            </a:r>
            <a:r>
              <a:rPr lang="ru-RU" sz="1800" dirty="0" smtClean="0">
                <a:latin typeface="Constantia"/>
              </a:rPr>
              <a:t>) </a:t>
            </a:r>
            <a:r>
              <a:rPr lang="ru-RU" sz="1800" dirty="0">
                <a:latin typeface="Constantia"/>
              </a:rPr>
              <a:t>проводились в Москве (3), Санкт-Петербурге (2), Казани </a:t>
            </a:r>
            <a:r>
              <a:rPr lang="ru-RU" sz="1800" dirty="0" smtClean="0">
                <a:latin typeface="Constantia"/>
              </a:rPr>
              <a:t>(</a:t>
            </a:r>
            <a:r>
              <a:rPr lang="en-US" sz="1800" dirty="0" smtClean="0">
                <a:latin typeface="Constantia"/>
              </a:rPr>
              <a:t>3</a:t>
            </a:r>
            <a:r>
              <a:rPr lang="ru-RU" sz="1800" dirty="0" smtClean="0">
                <a:latin typeface="Constantia"/>
              </a:rPr>
              <a:t>), </a:t>
            </a:r>
            <a:r>
              <a:rPr lang="ru-RU" sz="1800" dirty="0">
                <a:latin typeface="Constantia"/>
              </a:rPr>
              <a:t>Новосибирске (2), </a:t>
            </a:r>
            <a:r>
              <a:rPr lang="ru-RU" sz="1800" dirty="0" smtClean="0">
                <a:latin typeface="Constantia"/>
              </a:rPr>
              <a:t>Томске(</a:t>
            </a:r>
            <a:r>
              <a:rPr lang="en-US" sz="1800" dirty="0" smtClean="0">
                <a:latin typeface="Constantia"/>
              </a:rPr>
              <a:t>3</a:t>
            </a:r>
            <a:r>
              <a:rPr lang="ru-RU" sz="1800" dirty="0" smtClean="0">
                <a:latin typeface="Constantia"/>
              </a:rPr>
              <a:t>) </a:t>
            </a:r>
            <a:r>
              <a:rPr lang="ru-RU" sz="1800" dirty="0">
                <a:latin typeface="Constantia"/>
              </a:rPr>
              <a:t>, Ростове-на-Дону (2), Праге(2) , Париже(1</a:t>
            </a:r>
            <a:r>
              <a:rPr lang="ru-RU" sz="1800" dirty="0" smtClean="0">
                <a:latin typeface="Constantia"/>
              </a:rPr>
              <a:t>), Порт</a:t>
            </a:r>
            <a:r>
              <a:rPr lang="ru-RU" sz="1800" dirty="0">
                <a:latin typeface="Constantia"/>
              </a:rPr>
              <a:t>у</a:t>
            </a:r>
            <a:r>
              <a:rPr lang="ru-RU" sz="1800" dirty="0" smtClean="0">
                <a:latin typeface="Constantia"/>
              </a:rPr>
              <a:t> (1).</a:t>
            </a:r>
            <a:endParaRPr lang="ru-RU" sz="1800" dirty="0">
              <a:latin typeface="Constantia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23528" y="1340768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30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745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Группа 45"/>
          <p:cNvGrpSpPr>
            <a:grpSpLocks/>
          </p:cNvGrpSpPr>
          <p:nvPr/>
        </p:nvGrpSpPr>
        <p:grpSpPr bwMode="auto">
          <a:xfrm>
            <a:off x="215900" y="1628775"/>
            <a:ext cx="8677275" cy="4608513"/>
            <a:chOff x="159046" y="1844824"/>
            <a:chExt cx="8157960" cy="4176465"/>
          </a:xfrm>
        </p:grpSpPr>
        <p:grpSp>
          <p:nvGrpSpPr>
            <p:cNvPr id="4102" name="Группа 44"/>
            <p:cNvGrpSpPr>
              <a:grpSpLocks/>
            </p:cNvGrpSpPr>
            <p:nvPr/>
          </p:nvGrpSpPr>
          <p:grpSpPr bwMode="auto">
            <a:xfrm>
              <a:off x="159046" y="1844824"/>
              <a:ext cx="8157960" cy="4176465"/>
              <a:chOff x="159046" y="1844824"/>
              <a:chExt cx="8157960" cy="4176465"/>
            </a:xfrm>
          </p:grpSpPr>
          <p:pic>
            <p:nvPicPr>
              <p:cNvPr id="4112" name="Picture 2" descr="C:\Users\ДНС\Desktop\Карта ЮП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046" y="1844824"/>
                <a:ext cx="8157960" cy="4176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13" name="Группа 7"/>
              <p:cNvGrpSpPr>
                <a:grpSpLocks/>
              </p:cNvGrpSpPr>
              <p:nvPr/>
            </p:nvGrpSpPr>
            <p:grpSpPr bwMode="auto">
              <a:xfrm>
                <a:off x="683568" y="4941168"/>
                <a:ext cx="216024" cy="504056"/>
                <a:chOff x="4427984" y="3717032"/>
                <a:chExt cx="216024" cy="504056"/>
              </a:xfrm>
            </p:grpSpPr>
            <p:sp>
              <p:nvSpPr>
                <p:cNvPr id="6" name="Блок-схема: объединение 5"/>
                <p:cNvSpPr/>
                <p:nvPr/>
              </p:nvSpPr>
              <p:spPr>
                <a:xfrm>
                  <a:off x="4427327" y="3860577"/>
                  <a:ext cx="216410" cy="361107"/>
                </a:xfrm>
                <a:prstGeom prst="flowChartMerg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ru-RU" altLang="ru-RU" smtClean="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" name="Овал 6"/>
                <p:cNvSpPr/>
                <p:nvPr/>
              </p:nvSpPr>
              <p:spPr>
                <a:xfrm>
                  <a:off x="4427327" y="3716710"/>
                  <a:ext cx="216410" cy="215801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4114" name="Группа 12"/>
              <p:cNvGrpSpPr>
                <a:grpSpLocks/>
              </p:cNvGrpSpPr>
              <p:nvPr/>
            </p:nvGrpSpPr>
            <p:grpSpPr bwMode="auto">
              <a:xfrm>
                <a:off x="3347864" y="3573016"/>
                <a:ext cx="216024" cy="504056"/>
                <a:chOff x="4427984" y="3717032"/>
                <a:chExt cx="216024" cy="504056"/>
              </a:xfrm>
            </p:grpSpPr>
            <p:sp>
              <p:nvSpPr>
                <p:cNvPr id="14" name="Блок-схема: объединение 13"/>
                <p:cNvSpPr/>
                <p:nvPr/>
              </p:nvSpPr>
              <p:spPr>
                <a:xfrm>
                  <a:off x="4428621" y="3860553"/>
                  <a:ext cx="214918" cy="361106"/>
                </a:xfrm>
                <a:prstGeom prst="flowChartMerge">
                  <a:avLst/>
                </a:prstGeom>
                <a:ln>
                  <a:solidFill>
                    <a:srgbClr val="2D6B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ru-RU" altLang="ru-RU" smtClean="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5" name="Овал 14"/>
                <p:cNvSpPr/>
                <p:nvPr/>
              </p:nvSpPr>
              <p:spPr>
                <a:xfrm>
                  <a:off x="4428621" y="3716686"/>
                  <a:ext cx="214918" cy="215801"/>
                </a:xfrm>
                <a:prstGeom prst="ellipse">
                  <a:avLst/>
                </a:prstGeom>
                <a:ln>
                  <a:solidFill>
                    <a:srgbClr val="2D6B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4115" name="Группа 15"/>
              <p:cNvGrpSpPr>
                <a:grpSpLocks/>
              </p:cNvGrpSpPr>
              <p:nvPr/>
            </p:nvGrpSpPr>
            <p:grpSpPr bwMode="auto">
              <a:xfrm>
                <a:off x="6156176" y="3501008"/>
                <a:ext cx="216024" cy="504056"/>
                <a:chOff x="4427984" y="3717032"/>
                <a:chExt cx="216024" cy="504056"/>
              </a:xfrm>
            </p:grpSpPr>
            <p:sp>
              <p:nvSpPr>
                <p:cNvPr id="17" name="Блок-схема: объединение 16"/>
                <p:cNvSpPr/>
                <p:nvPr/>
              </p:nvSpPr>
              <p:spPr>
                <a:xfrm>
                  <a:off x="4427686" y="3860627"/>
                  <a:ext cx="216411" cy="361106"/>
                </a:xfrm>
                <a:prstGeom prst="flowChartMerge">
                  <a:avLst/>
                </a:prstGeom>
                <a:ln>
                  <a:solidFill>
                    <a:srgbClr val="2D6B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ru-RU" altLang="ru-RU" smtClean="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8" name="Овал 17"/>
                <p:cNvSpPr/>
                <p:nvPr/>
              </p:nvSpPr>
              <p:spPr>
                <a:xfrm>
                  <a:off x="4427686" y="3716760"/>
                  <a:ext cx="216411" cy="215801"/>
                </a:xfrm>
                <a:prstGeom prst="ellipse">
                  <a:avLst/>
                </a:prstGeom>
                <a:ln>
                  <a:solidFill>
                    <a:srgbClr val="2D6B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4116" name="Группа 18"/>
              <p:cNvGrpSpPr>
                <a:grpSpLocks/>
              </p:cNvGrpSpPr>
              <p:nvPr/>
            </p:nvGrpSpPr>
            <p:grpSpPr bwMode="auto">
              <a:xfrm>
                <a:off x="2987824" y="3140968"/>
                <a:ext cx="216024" cy="504056"/>
                <a:chOff x="4427984" y="3717032"/>
                <a:chExt cx="216024" cy="504056"/>
              </a:xfrm>
            </p:grpSpPr>
            <p:sp>
              <p:nvSpPr>
                <p:cNvPr id="20" name="Блок-схема: объединение 19"/>
                <p:cNvSpPr/>
                <p:nvPr/>
              </p:nvSpPr>
              <p:spPr>
                <a:xfrm>
                  <a:off x="4427478" y="3860999"/>
                  <a:ext cx="216410" cy="359668"/>
                </a:xfrm>
                <a:prstGeom prst="flowChartMerg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ru-RU" altLang="ru-RU" smtClean="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4427478" y="3717132"/>
                  <a:ext cx="216410" cy="215801"/>
                </a:xfrm>
                <a:prstGeom prst="ellips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4117" name="Группа 21"/>
              <p:cNvGrpSpPr>
                <a:grpSpLocks/>
              </p:cNvGrpSpPr>
              <p:nvPr/>
            </p:nvGrpSpPr>
            <p:grpSpPr bwMode="auto">
              <a:xfrm>
                <a:off x="4067944" y="3573016"/>
                <a:ext cx="216024" cy="504056"/>
                <a:chOff x="4427984" y="3717032"/>
                <a:chExt cx="216024" cy="504056"/>
              </a:xfrm>
            </p:grpSpPr>
            <p:sp>
              <p:nvSpPr>
                <p:cNvPr id="23" name="Блок-схема: объединение 22"/>
                <p:cNvSpPr/>
                <p:nvPr/>
              </p:nvSpPr>
              <p:spPr>
                <a:xfrm>
                  <a:off x="4427922" y="3860553"/>
                  <a:ext cx="216410" cy="361106"/>
                </a:xfrm>
                <a:prstGeom prst="flowChartMerge">
                  <a:avLst/>
                </a:prstGeom>
                <a:ln>
                  <a:solidFill>
                    <a:srgbClr val="2D6B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ru-RU" altLang="ru-RU" smtClean="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4427922" y="3716686"/>
                  <a:ext cx="216410" cy="215801"/>
                </a:xfrm>
                <a:prstGeom prst="ellipse">
                  <a:avLst/>
                </a:prstGeom>
                <a:ln>
                  <a:solidFill>
                    <a:srgbClr val="2D6B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4118" name="Группа 24"/>
              <p:cNvGrpSpPr>
                <a:grpSpLocks/>
              </p:cNvGrpSpPr>
              <p:nvPr/>
            </p:nvGrpSpPr>
            <p:grpSpPr bwMode="auto">
              <a:xfrm>
                <a:off x="3563888" y="4365104"/>
                <a:ext cx="216024" cy="504056"/>
                <a:chOff x="4427984" y="3717032"/>
                <a:chExt cx="216024" cy="504056"/>
              </a:xfrm>
            </p:grpSpPr>
            <p:sp>
              <p:nvSpPr>
                <p:cNvPr id="26" name="Блок-схема: объединение 25"/>
                <p:cNvSpPr/>
                <p:nvPr/>
              </p:nvSpPr>
              <p:spPr>
                <a:xfrm>
                  <a:off x="4427516" y="3861172"/>
                  <a:ext cx="216410" cy="359668"/>
                </a:xfrm>
                <a:prstGeom prst="flowChartMerg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ru-RU" altLang="ru-RU" smtClean="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7" name="Овал 26"/>
                <p:cNvSpPr/>
                <p:nvPr/>
              </p:nvSpPr>
              <p:spPr>
                <a:xfrm>
                  <a:off x="4427516" y="3717305"/>
                  <a:ext cx="216410" cy="215801"/>
                </a:xfrm>
                <a:prstGeom prst="ellips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4119" name="Группа 27"/>
              <p:cNvGrpSpPr>
                <a:grpSpLocks/>
              </p:cNvGrpSpPr>
              <p:nvPr/>
            </p:nvGrpSpPr>
            <p:grpSpPr bwMode="auto">
              <a:xfrm>
                <a:off x="2051720" y="4149080"/>
                <a:ext cx="216024" cy="504056"/>
                <a:chOff x="4427984" y="3717032"/>
                <a:chExt cx="216024" cy="504056"/>
              </a:xfrm>
            </p:grpSpPr>
            <p:sp>
              <p:nvSpPr>
                <p:cNvPr id="29" name="Блок-схема: объединение 28"/>
                <p:cNvSpPr/>
                <p:nvPr/>
              </p:nvSpPr>
              <p:spPr>
                <a:xfrm>
                  <a:off x="4427789" y="3861396"/>
                  <a:ext cx="216411" cy="359668"/>
                </a:xfrm>
                <a:prstGeom prst="flowChartMerg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ru-RU" altLang="ru-RU" smtClean="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" name="Овал 29"/>
                <p:cNvSpPr/>
                <p:nvPr/>
              </p:nvSpPr>
              <p:spPr>
                <a:xfrm>
                  <a:off x="4427789" y="3717529"/>
                  <a:ext cx="216411" cy="215801"/>
                </a:xfrm>
                <a:prstGeom prst="ellips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4120" name="Группа 30"/>
              <p:cNvGrpSpPr>
                <a:grpSpLocks/>
              </p:cNvGrpSpPr>
              <p:nvPr/>
            </p:nvGrpSpPr>
            <p:grpSpPr bwMode="auto">
              <a:xfrm>
                <a:off x="1331640" y="4293096"/>
                <a:ext cx="216024" cy="504056"/>
                <a:chOff x="4860032" y="3429000"/>
                <a:chExt cx="216024" cy="504056"/>
              </a:xfrm>
            </p:grpSpPr>
            <p:sp>
              <p:nvSpPr>
                <p:cNvPr id="32" name="Блок-схема: объединение 31"/>
                <p:cNvSpPr/>
                <p:nvPr/>
              </p:nvSpPr>
              <p:spPr>
                <a:xfrm>
                  <a:off x="4860537" y="3573215"/>
                  <a:ext cx="214918" cy="359668"/>
                </a:xfrm>
                <a:prstGeom prst="flowChartMerg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ru-RU" altLang="ru-RU" smtClean="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" name="Овал 32"/>
                <p:cNvSpPr/>
                <p:nvPr/>
              </p:nvSpPr>
              <p:spPr>
                <a:xfrm>
                  <a:off x="4860537" y="3429348"/>
                  <a:ext cx="214918" cy="215801"/>
                </a:xfrm>
                <a:prstGeom prst="ellips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4121" name="Группа 9"/>
              <p:cNvGrpSpPr>
                <a:grpSpLocks/>
              </p:cNvGrpSpPr>
              <p:nvPr/>
            </p:nvGrpSpPr>
            <p:grpSpPr bwMode="auto">
              <a:xfrm>
                <a:off x="6012160" y="3717032"/>
                <a:ext cx="216024" cy="504056"/>
                <a:chOff x="4427984" y="3717032"/>
                <a:chExt cx="216024" cy="504056"/>
              </a:xfrm>
            </p:grpSpPr>
            <p:sp>
              <p:nvSpPr>
                <p:cNvPr id="11" name="Блок-схема: объединение 10"/>
                <p:cNvSpPr/>
                <p:nvPr/>
              </p:nvSpPr>
              <p:spPr>
                <a:xfrm>
                  <a:off x="4428423" y="3860403"/>
                  <a:ext cx="214918" cy="361106"/>
                </a:xfrm>
                <a:prstGeom prst="flowChartMerg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ru-RU" altLang="ru-RU" smtClean="0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12" name="Овал 11"/>
                <p:cNvSpPr/>
                <p:nvPr/>
              </p:nvSpPr>
              <p:spPr>
                <a:xfrm>
                  <a:off x="4428423" y="3716536"/>
                  <a:ext cx="214918" cy="215801"/>
                </a:xfrm>
                <a:prstGeom prst="ellipse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lang="ru-RU" b="1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</p:grpSp>
        </p:grpSp>
        <p:sp>
          <p:nvSpPr>
            <p:cNvPr id="4103" name="TextBox 34"/>
            <p:cNvSpPr txBox="1">
              <a:spLocks noChangeArrowheads="1"/>
            </p:cNvSpPr>
            <p:nvPr/>
          </p:nvSpPr>
          <p:spPr bwMode="auto">
            <a:xfrm>
              <a:off x="3420141" y="3932337"/>
              <a:ext cx="864152" cy="339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CC0000"/>
                  </a:solidFill>
                </a:rPr>
                <a:t>Москва</a:t>
              </a:r>
            </a:p>
          </p:txBody>
        </p:sp>
        <p:sp>
          <p:nvSpPr>
            <p:cNvPr id="4104" name="TextBox 35"/>
            <p:cNvSpPr txBox="1">
              <a:spLocks noChangeArrowheads="1"/>
            </p:cNvSpPr>
            <p:nvPr/>
          </p:nvSpPr>
          <p:spPr bwMode="auto">
            <a:xfrm>
              <a:off x="4200714" y="3932337"/>
              <a:ext cx="802961" cy="339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CC0000"/>
                  </a:solidFill>
                </a:rPr>
                <a:t>Казань</a:t>
              </a:r>
            </a:p>
          </p:txBody>
        </p:sp>
        <p:sp>
          <p:nvSpPr>
            <p:cNvPr id="4105" name="TextBox 36"/>
            <p:cNvSpPr txBox="1">
              <a:spLocks noChangeArrowheads="1"/>
            </p:cNvSpPr>
            <p:nvPr/>
          </p:nvSpPr>
          <p:spPr bwMode="auto">
            <a:xfrm>
              <a:off x="3636552" y="4674692"/>
              <a:ext cx="1574579" cy="33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CC0000"/>
                  </a:solidFill>
                </a:rPr>
                <a:t>Ростов-на-Дону</a:t>
              </a:r>
            </a:p>
          </p:txBody>
        </p:sp>
        <p:sp>
          <p:nvSpPr>
            <p:cNvPr id="4106" name="TextBox 37"/>
            <p:cNvSpPr txBox="1">
              <a:spLocks noChangeArrowheads="1"/>
            </p:cNvSpPr>
            <p:nvPr/>
          </p:nvSpPr>
          <p:spPr bwMode="auto">
            <a:xfrm>
              <a:off x="6084238" y="4077643"/>
              <a:ext cx="1358168" cy="338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CC0000"/>
                  </a:solidFill>
                </a:rPr>
                <a:t>Новосибирск</a:t>
              </a:r>
            </a:p>
          </p:txBody>
        </p:sp>
        <p:sp>
          <p:nvSpPr>
            <p:cNvPr id="4107" name="TextBox 38"/>
            <p:cNvSpPr txBox="1">
              <a:spLocks noChangeArrowheads="1"/>
            </p:cNvSpPr>
            <p:nvPr/>
          </p:nvSpPr>
          <p:spPr bwMode="auto">
            <a:xfrm>
              <a:off x="6227518" y="3788470"/>
              <a:ext cx="713411" cy="339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CC0000"/>
                  </a:solidFill>
                </a:rPr>
                <a:t>Томск</a:t>
              </a:r>
            </a:p>
          </p:txBody>
        </p:sp>
        <p:sp>
          <p:nvSpPr>
            <p:cNvPr id="4108" name="TextBox 39"/>
            <p:cNvSpPr txBox="1">
              <a:spLocks noChangeArrowheads="1"/>
            </p:cNvSpPr>
            <p:nvPr/>
          </p:nvSpPr>
          <p:spPr bwMode="auto">
            <a:xfrm>
              <a:off x="3132090" y="3213001"/>
              <a:ext cx="1661144" cy="33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CC0000"/>
                  </a:solidFill>
                </a:rPr>
                <a:t>Санкт-Петербург</a:t>
              </a:r>
            </a:p>
          </p:txBody>
        </p:sp>
        <p:sp>
          <p:nvSpPr>
            <p:cNvPr id="4109" name="TextBox 40"/>
            <p:cNvSpPr txBox="1">
              <a:spLocks noChangeArrowheads="1"/>
            </p:cNvSpPr>
            <p:nvPr/>
          </p:nvSpPr>
          <p:spPr bwMode="auto">
            <a:xfrm>
              <a:off x="2123165" y="4458891"/>
              <a:ext cx="698486" cy="33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CC0000"/>
                  </a:solidFill>
                </a:rPr>
                <a:t>Прага</a:t>
              </a:r>
            </a:p>
          </p:txBody>
        </p:sp>
        <p:sp>
          <p:nvSpPr>
            <p:cNvPr id="4110" name="TextBox 41"/>
            <p:cNvSpPr txBox="1">
              <a:spLocks noChangeArrowheads="1"/>
            </p:cNvSpPr>
            <p:nvPr/>
          </p:nvSpPr>
          <p:spPr bwMode="auto">
            <a:xfrm>
              <a:off x="1405277" y="4602758"/>
              <a:ext cx="791021" cy="33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CC0000"/>
                  </a:solidFill>
                </a:rPr>
                <a:t>Париж</a:t>
              </a:r>
            </a:p>
          </p:txBody>
        </p:sp>
        <p:sp>
          <p:nvSpPr>
            <p:cNvPr id="4111" name="TextBox 42"/>
            <p:cNvSpPr txBox="1">
              <a:spLocks noChangeArrowheads="1"/>
            </p:cNvSpPr>
            <p:nvPr/>
          </p:nvSpPr>
          <p:spPr bwMode="auto">
            <a:xfrm>
              <a:off x="762013" y="5322094"/>
              <a:ext cx="713411" cy="339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solidFill>
                    <a:srgbClr val="CC0000"/>
                  </a:solidFill>
                </a:rPr>
                <a:t>Порту</a:t>
              </a:r>
            </a:p>
          </p:txBody>
        </p:sp>
      </p:grpSp>
      <p:sp>
        <p:nvSpPr>
          <p:cNvPr id="47" name="Rectangle 2"/>
          <p:cNvSpPr>
            <a:spLocks noGrp="1"/>
          </p:cNvSpPr>
          <p:nvPr>
            <p:ph type="title"/>
          </p:nvPr>
        </p:nvSpPr>
        <p:spPr>
          <a:xfrm>
            <a:off x="-1" y="456407"/>
            <a:ext cx="8893175" cy="668337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</a:rPr>
              <a:t> </a:t>
            </a:r>
            <a:r>
              <a:rPr lang="ru-RU" altLang="ru-RU" sz="3200" b="1" dirty="0" smtClean="0">
                <a:solidFill>
                  <a:srgbClr val="C00000"/>
                </a:solidFill>
                <a:ea typeface="+mn-ea"/>
                <a:cs typeface="Arial" charset="0"/>
              </a:rPr>
              <a:t>География экспертных </a:t>
            </a:r>
            <a:r>
              <a:rPr lang="ru-RU" altLang="ru-RU" sz="3200" b="1" dirty="0">
                <a:solidFill>
                  <a:srgbClr val="C00000"/>
                </a:solidFill>
                <a:ea typeface="+mn-ea"/>
                <a:cs typeface="Arial" charset="0"/>
              </a:rPr>
              <a:t>семинаров, </a:t>
            </a:r>
            <a:br>
              <a:rPr lang="ru-RU" altLang="ru-RU" sz="3200" b="1" dirty="0">
                <a:solidFill>
                  <a:srgbClr val="C00000"/>
                </a:solidFill>
                <a:ea typeface="+mn-ea"/>
                <a:cs typeface="Arial" charset="0"/>
              </a:rPr>
            </a:br>
            <a:r>
              <a:rPr lang="ru-RU" altLang="ru-RU" sz="3200" b="1" dirty="0">
                <a:solidFill>
                  <a:srgbClr val="C00000"/>
                </a:solidFill>
                <a:ea typeface="+mn-ea"/>
                <a:cs typeface="Arial" charset="0"/>
              </a:rPr>
              <a:t>проведенных АИОР в </a:t>
            </a:r>
            <a:r>
              <a:rPr lang="ru-RU" altLang="ru-RU" sz="3200" b="1" dirty="0" smtClean="0">
                <a:solidFill>
                  <a:srgbClr val="C00000"/>
                </a:solidFill>
                <a:ea typeface="+mn-ea"/>
                <a:cs typeface="Arial" charset="0"/>
              </a:rPr>
              <a:t>2010 </a:t>
            </a:r>
            <a:r>
              <a:rPr lang="ru-RU" altLang="ru-RU" sz="3200" b="1" dirty="0">
                <a:solidFill>
                  <a:srgbClr val="C00000"/>
                </a:solidFill>
                <a:ea typeface="+mn-ea"/>
                <a:cs typeface="Arial" charset="0"/>
              </a:rPr>
              <a:t>- </a:t>
            </a:r>
            <a:r>
              <a:rPr lang="ru-RU" altLang="ru-RU" sz="3200" b="1" dirty="0" smtClean="0">
                <a:solidFill>
                  <a:srgbClr val="C00000"/>
                </a:solidFill>
                <a:ea typeface="+mn-ea"/>
                <a:cs typeface="Arial" charset="0"/>
              </a:rPr>
              <a:t>201</a:t>
            </a:r>
            <a:r>
              <a:rPr lang="en-US" altLang="ru-RU" sz="3200" b="1" dirty="0" smtClean="0">
                <a:solidFill>
                  <a:srgbClr val="C00000"/>
                </a:solidFill>
                <a:ea typeface="+mn-ea"/>
                <a:cs typeface="Arial" charset="0"/>
              </a:rPr>
              <a:t>6</a:t>
            </a:r>
            <a:r>
              <a:rPr lang="ru-RU" altLang="ru-RU" sz="3200" b="1" dirty="0" smtClean="0">
                <a:solidFill>
                  <a:srgbClr val="C00000"/>
                </a:solidFill>
                <a:ea typeface="+mn-ea"/>
                <a:cs typeface="Arial" charset="0"/>
              </a:rPr>
              <a:t> </a:t>
            </a:r>
            <a:r>
              <a:rPr lang="ru-RU" altLang="ru-RU" sz="3200" b="1" dirty="0">
                <a:solidFill>
                  <a:srgbClr val="C00000"/>
                </a:solidFill>
                <a:ea typeface="+mn-ea"/>
                <a:cs typeface="Arial" charset="0"/>
              </a:rPr>
              <a:t>гг.  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3" descr="logo_aio_2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31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6787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36014" y="1464383"/>
            <a:ext cx="8117428" cy="4916945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  <a:tabLst>
                <a:tab pos="355600" algn="l"/>
              </a:tabLst>
              <a:defRPr/>
            </a:pPr>
            <a:r>
              <a:rPr lang="ru-RU" sz="2200" dirty="0" smtClean="0"/>
              <a:t> </a:t>
            </a:r>
            <a:r>
              <a:rPr lang="ru-RU" sz="2100" dirty="0" smtClean="0"/>
              <a:t>Университеты - инициаторы:</a:t>
            </a:r>
            <a:endParaRPr lang="en-US" sz="2100" dirty="0" smtClean="0"/>
          </a:p>
          <a:p>
            <a:pPr marL="628650" indent="-274638">
              <a:spcBef>
                <a:spcPts val="600"/>
              </a:spcBef>
              <a:tabLst>
                <a:tab pos="628650" algn="l"/>
              </a:tabLst>
              <a:defRPr/>
            </a:pPr>
            <a:r>
              <a:rPr lang="ru-RU" sz="2100" dirty="0" smtClean="0"/>
              <a:t>Массачусетский технологический университет</a:t>
            </a:r>
            <a:r>
              <a:rPr lang="en-US" sz="2100" dirty="0" smtClean="0"/>
              <a:t> (</a:t>
            </a:r>
            <a:r>
              <a:rPr lang="ru-RU" sz="2100" dirty="0" smtClean="0"/>
              <a:t>США</a:t>
            </a:r>
            <a:r>
              <a:rPr lang="en-US" sz="2100" dirty="0" smtClean="0"/>
              <a:t>)</a:t>
            </a:r>
            <a:endParaRPr lang="ru-RU" sz="2100" dirty="0" smtClean="0"/>
          </a:p>
          <a:p>
            <a:pPr marL="628650" indent="-274638">
              <a:spcBef>
                <a:spcPts val="600"/>
              </a:spcBef>
              <a:tabLst>
                <a:tab pos="628650" algn="l"/>
              </a:tabLst>
              <a:defRPr/>
            </a:pPr>
            <a:r>
              <a:rPr lang="ru-RU" sz="2100" dirty="0" smtClean="0"/>
              <a:t>Технологический университет </a:t>
            </a:r>
            <a:r>
              <a:rPr lang="ru-RU" sz="2100" dirty="0" err="1" smtClean="0"/>
              <a:t>Чалмерса</a:t>
            </a:r>
            <a:r>
              <a:rPr lang="en-US" sz="2100" dirty="0" smtClean="0"/>
              <a:t> (</a:t>
            </a:r>
            <a:r>
              <a:rPr lang="ru-RU" sz="2100" dirty="0" smtClean="0"/>
              <a:t>Швеция)</a:t>
            </a:r>
          </a:p>
          <a:p>
            <a:pPr marL="628650" indent="-274638">
              <a:spcBef>
                <a:spcPts val="600"/>
              </a:spcBef>
              <a:tabLst>
                <a:tab pos="628650" algn="l"/>
              </a:tabLst>
              <a:defRPr/>
            </a:pPr>
            <a:r>
              <a:rPr lang="ru-RU" sz="2100" dirty="0" err="1" smtClean="0"/>
              <a:t>Линкёпингский</a:t>
            </a:r>
            <a:r>
              <a:rPr lang="ru-RU" sz="2100" dirty="0" smtClean="0"/>
              <a:t> университет (Швеция)</a:t>
            </a:r>
          </a:p>
          <a:p>
            <a:pPr marL="628650" indent="-274638">
              <a:spcBef>
                <a:spcPts val="600"/>
              </a:spcBef>
              <a:tabLst>
                <a:tab pos="628650" algn="l"/>
              </a:tabLst>
              <a:defRPr/>
            </a:pPr>
            <a:r>
              <a:rPr lang="ru-RU" sz="2100" dirty="0" smtClean="0"/>
              <a:t>Королевский технологический институт (</a:t>
            </a:r>
            <a:r>
              <a:rPr lang="ru-RU" sz="2100" dirty="0"/>
              <a:t>Швеция) </a:t>
            </a:r>
            <a:endParaRPr lang="ru-RU" sz="2100" dirty="0" smtClean="0"/>
          </a:p>
          <a:p>
            <a:pPr marL="354012" indent="0">
              <a:spcBef>
                <a:spcPts val="1200"/>
              </a:spcBef>
              <a:buNone/>
              <a:tabLst>
                <a:tab pos="628650" algn="l"/>
              </a:tabLst>
              <a:defRPr/>
            </a:pPr>
            <a:endParaRPr lang="ru-RU" sz="2200" dirty="0" smtClean="0"/>
          </a:p>
          <a:p>
            <a:pPr marL="354012" indent="0">
              <a:spcBef>
                <a:spcPts val="1200"/>
              </a:spcBef>
              <a:buNone/>
              <a:tabLst>
                <a:tab pos="628650" algn="l"/>
              </a:tabLst>
              <a:defRPr/>
            </a:pPr>
            <a:endParaRPr lang="ru-RU" sz="2200" dirty="0"/>
          </a:p>
          <a:p>
            <a:pPr marL="354012" indent="0">
              <a:spcBef>
                <a:spcPts val="1200"/>
              </a:spcBef>
              <a:buNone/>
              <a:tabLst>
                <a:tab pos="628650" algn="l"/>
              </a:tabLst>
              <a:defRPr/>
            </a:pPr>
            <a:endParaRPr lang="ru-RU" sz="2200" dirty="0" smtClean="0"/>
          </a:p>
        </p:txBody>
      </p:sp>
      <p:pic>
        <p:nvPicPr>
          <p:cNvPr id="9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1962954" cy="5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395536" y="138698"/>
            <a:ext cx="84991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rgbClr val="C00000"/>
                </a:solidFill>
              </a:rPr>
              <a:t>CDIO: Инициаторы, </a:t>
            </a:r>
            <a:r>
              <a:rPr lang="ru-RU" altLang="ru-RU" sz="3000" b="1" dirty="0" smtClean="0">
                <a:solidFill>
                  <a:srgbClr val="C00000"/>
                </a:solidFill>
              </a:rPr>
              <a:t>хроника</a:t>
            </a:r>
            <a:endParaRPr lang="en-GB" altLang="ru-RU" sz="3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836712"/>
            <a:ext cx="73021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2600" b="1" i="1" dirty="0" smtClean="0">
                <a:solidFill>
                  <a:srgbClr val="C00000"/>
                </a:solidFill>
              </a:rPr>
              <a:t>«Задумай </a:t>
            </a:r>
            <a:r>
              <a:rPr lang="ru-RU" altLang="ru-RU" sz="2600" b="1" i="1" dirty="0">
                <a:solidFill>
                  <a:srgbClr val="C00000"/>
                </a:solidFill>
              </a:rPr>
              <a:t>- Спроектируй - Реализуй – </a:t>
            </a:r>
            <a:r>
              <a:rPr lang="ru-RU" altLang="ru-RU" sz="2600" b="1" i="1" dirty="0" smtClean="0">
                <a:solidFill>
                  <a:srgbClr val="C00000"/>
                </a:solidFill>
              </a:rPr>
              <a:t>Управляй»</a:t>
            </a:r>
            <a:endParaRPr lang="en-GB" altLang="ru-RU" sz="2600" b="1" i="1" dirty="0">
              <a:solidFill>
                <a:srgbClr val="C00000"/>
              </a:solidFill>
            </a:endParaRPr>
          </a:p>
        </p:txBody>
      </p:sp>
      <p:pic>
        <p:nvPicPr>
          <p:cNvPr id="13" name="Рисунок 3" descr="logo_aio_2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Image result for CDI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1" b="12457"/>
          <a:stretch/>
        </p:blipFill>
        <p:spPr bwMode="auto">
          <a:xfrm>
            <a:off x="2025085" y="3621087"/>
            <a:ext cx="4536504" cy="16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373504"/>
            <a:ext cx="712879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tabLst>
                <a:tab pos="355600" algn="l"/>
              </a:tabLst>
              <a:defRPr/>
            </a:pPr>
            <a:r>
              <a:rPr lang="ru-RU" sz="2100" dirty="0"/>
              <a:t>2000 – 2004 гг.:  Формулирование Концепции и Стандартов</a:t>
            </a:r>
          </a:p>
          <a:p>
            <a:pPr>
              <a:spcBef>
                <a:spcPts val="600"/>
              </a:spcBef>
              <a:tabLst>
                <a:tab pos="355600" algn="l"/>
              </a:tabLst>
              <a:defRPr/>
            </a:pPr>
            <a:r>
              <a:rPr lang="ru-RU" sz="2100" dirty="0" smtClean="0"/>
              <a:t>2001г</a:t>
            </a:r>
            <a:r>
              <a:rPr lang="ru-RU" sz="2100" dirty="0"/>
              <a:t>.: Первая версия </a:t>
            </a:r>
            <a:r>
              <a:rPr lang="en-US" sz="2100" dirty="0"/>
              <a:t>CDIO Syllabus (</a:t>
            </a:r>
            <a:r>
              <a:rPr lang="ru-RU" sz="2100" dirty="0"/>
              <a:t>Учебный </a:t>
            </a:r>
            <a:r>
              <a:rPr lang="ru-RU" sz="2100" dirty="0" smtClean="0"/>
              <a:t>план)</a:t>
            </a:r>
          </a:p>
          <a:p>
            <a:pPr>
              <a:spcBef>
                <a:spcPts val="600"/>
              </a:spcBef>
              <a:tabLst>
                <a:tab pos="355600" algn="l"/>
              </a:tabLst>
              <a:defRPr/>
            </a:pPr>
            <a:r>
              <a:rPr lang="ru-RU" sz="2100" dirty="0" smtClean="0"/>
              <a:t>2004г</a:t>
            </a:r>
            <a:r>
              <a:rPr lang="ru-RU" sz="2100" dirty="0"/>
              <a:t>.: Первая версия Стандартов </a:t>
            </a:r>
            <a:r>
              <a:rPr lang="en-US" sz="2100" dirty="0"/>
              <a:t>CDIO</a:t>
            </a:r>
            <a:endParaRPr lang="ru-RU" sz="2100" dirty="0"/>
          </a:p>
          <a:p>
            <a:pPr>
              <a:spcBef>
                <a:spcPts val="600"/>
              </a:spcBef>
              <a:tabLst>
                <a:tab pos="355600" algn="l"/>
              </a:tabLst>
              <a:defRPr/>
            </a:pPr>
            <a:endParaRPr lang="ru-RU" sz="2100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ru-RU" sz="2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32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0566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539750" y="1451908"/>
            <a:ext cx="8280400" cy="536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2200" dirty="0"/>
              <a:t>Образование, </a:t>
            </a:r>
            <a:r>
              <a:rPr lang="ru-RU" sz="2200" b="1" dirty="0">
                <a:solidFill>
                  <a:srgbClr val="C00000"/>
                </a:solidFill>
              </a:rPr>
              <a:t>которое подчеркивает инженерные основы</a:t>
            </a:r>
            <a:r>
              <a:rPr lang="ru-RU" sz="2200" dirty="0"/>
              <a:t>, изложенные в контексте жизненного цикла реальных систем, процессов и продуктов в соответствии с моделью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</a:rPr>
              <a:t>Задумай – Спроектируй – Реализуй – Управляй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ru-RU" sz="2200" dirty="0"/>
              <a:t>:</a:t>
            </a:r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Наполненность учебного плана проектно-конструкторскими проектами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Интеграция обучения профессиональным навыкам с работой в команде и коммуникацией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Преобладание активного обучения и обучения, основанного на опыте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Обеспечение качества и постоянное совершенствование  для достижения более высоких целей, чем только аккредитация</a:t>
            </a:r>
          </a:p>
          <a:p>
            <a:endParaRPr lang="ru-RU" sz="2200" dirty="0"/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1188096" y="465912"/>
            <a:ext cx="76320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Видение </a:t>
            </a:r>
            <a:r>
              <a:rPr lang="en-GB" altLang="ru-RU" b="1" dirty="0" smtClean="0">
                <a:solidFill>
                  <a:srgbClr val="C00000"/>
                </a:solidFill>
              </a:rPr>
              <a:t>CDIO</a:t>
            </a:r>
            <a:endParaRPr lang="en-GB" altLang="ru-RU" b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734" y="1295028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33</a:t>
            </a:fld>
            <a:endParaRPr lang="ru-RU" sz="1800" b="1" dirty="0"/>
          </a:p>
        </p:txBody>
      </p:sp>
      <p:pic>
        <p:nvPicPr>
          <p:cNvPr id="10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32" y="616160"/>
            <a:ext cx="1962954" cy="5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5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79512" y="1313542"/>
            <a:ext cx="474883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ru-RU" sz="2000" dirty="0"/>
              <a:t>CDIO как контекст инженерного образования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Результаты обучения </a:t>
            </a:r>
            <a:r>
              <a:rPr lang="en-GB" sz="2000" dirty="0"/>
              <a:t>CDIO*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Интегрированный учебный план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Введение в инженерную деятельность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Опыт ведения проектно-внедренческой деятельности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Рабочее пространство для инженерной деятельности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Интегрированное обучение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Активные методы обучения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Совершенствование </a:t>
            </a:r>
            <a:r>
              <a:rPr lang="en-GB" sz="2000" dirty="0"/>
              <a:t>CDIO-</a:t>
            </a:r>
            <a:r>
              <a:rPr lang="ru-RU" sz="2000" dirty="0"/>
              <a:t>компетенций преподавателей 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Совершенствование педагогических компетенций преподавателей </a:t>
            </a:r>
            <a:endParaRPr lang="en-US" sz="2000" dirty="0"/>
          </a:p>
        </p:txBody>
      </p:sp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1188096" y="465912"/>
            <a:ext cx="76320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Стандарты </a:t>
            </a:r>
            <a:r>
              <a:rPr lang="en-GB" altLang="ru-RU" b="1" dirty="0" smtClean="0">
                <a:solidFill>
                  <a:srgbClr val="C00000"/>
                </a:solidFill>
              </a:rPr>
              <a:t>CDIO</a:t>
            </a:r>
            <a:endParaRPr lang="en-GB" altLang="ru-RU" b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2734" y="1295028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7133" r="8467"/>
          <a:stretch/>
        </p:blipFill>
        <p:spPr>
          <a:xfrm>
            <a:off x="4932040" y="1346844"/>
            <a:ext cx="4225159" cy="43864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17997" y="5805264"/>
            <a:ext cx="26663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ru-RU" sz="2000" dirty="0"/>
              <a:t>Оценка обучения</a:t>
            </a:r>
            <a:endParaRPr lang="en-US" sz="2000" dirty="0"/>
          </a:p>
          <a:p>
            <a:pPr marL="342900" indent="-342900">
              <a:buFont typeface="+mj-lt"/>
              <a:buAutoNum type="arabicPeriod" startAt="11"/>
            </a:pPr>
            <a:r>
              <a:rPr lang="ru-RU" sz="2000" dirty="0"/>
              <a:t>Оценка </a:t>
            </a:r>
            <a:r>
              <a:rPr lang="ru-RU" sz="2000" dirty="0" smtClean="0"/>
              <a:t>программы</a:t>
            </a:r>
            <a:endParaRPr lang="ru-RU" sz="2000" dirty="0"/>
          </a:p>
        </p:txBody>
      </p:sp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34</a:t>
            </a:fld>
            <a:endParaRPr lang="ru-RU" sz="1800" b="1" dirty="0"/>
          </a:p>
        </p:txBody>
      </p:sp>
      <p:pic>
        <p:nvPicPr>
          <p:cNvPr id="11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32" y="620688"/>
            <a:ext cx="1962954" cy="5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-287065" y="529169"/>
            <a:ext cx="9144000" cy="739591"/>
          </a:xfrm>
        </p:spPr>
        <p:txBody>
          <a:bodyPr>
            <a:noAutofit/>
          </a:bodyPr>
          <a:lstStyle/>
          <a:p>
            <a:pPr algn="r"/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Университеты-члены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CDIO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30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Россия</a:t>
            </a:r>
            <a:r>
              <a:rPr lang="ru-RU" sz="3000" b="1" i="1" dirty="0">
                <a:solidFill>
                  <a:srgbClr val="C00000"/>
                </a:solidFill>
              </a:rPr>
              <a:t/>
            </a:r>
            <a:br>
              <a:rPr lang="ru-RU" sz="3000" b="1" i="1" dirty="0">
                <a:solidFill>
                  <a:srgbClr val="C00000"/>
                </a:solidFill>
              </a:rPr>
            </a:br>
            <a:endParaRPr lang="ru-RU" sz="3000" b="1" u="sng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26275" y="1268760"/>
            <a:ext cx="5597853" cy="5043003"/>
          </a:xfrm>
        </p:spPr>
        <p:txBody>
          <a:bodyPr>
            <a:noAutofit/>
          </a:bodyPr>
          <a:lstStyle/>
          <a:p>
            <a:pPr marL="284163" indent="-284163">
              <a:spcBef>
                <a:spcPts val="100"/>
              </a:spcBef>
              <a:buFont typeface="+mj-lt"/>
              <a:buAutoNum type="arabicPeriod"/>
              <a:defRPr/>
            </a:pPr>
            <a:r>
              <a:rPr lang="ru-RU" sz="1600" dirty="0" smtClean="0"/>
              <a:t>Астраханский государственный университет (АГУ)</a:t>
            </a:r>
            <a:endParaRPr lang="en-GB" sz="1600" dirty="0"/>
          </a:p>
          <a:p>
            <a:pPr marL="284163" indent="-284163">
              <a:spcBef>
                <a:spcPts val="100"/>
              </a:spcBef>
              <a:buFont typeface="+mj-lt"/>
              <a:buAutoNum type="arabicPeriod"/>
              <a:defRPr/>
            </a:pPr>
            <a:r>
              <a:rPr lang="ru-RU" sz="1600" dirty="0"/>
              <a:t>Донской государственный технический университет (ДГТУ)</a:t>
            </a:r>
            <a:endParaRPr lang="en-GB" sz="1600" dirty="0"/>
          </a:p>
          <a:p>
            <a:pPr marL="284163" indent="-284163">
              <a:spcBef>
                <a:spcPts val="100"/>
              </a:spcBef>
              <a:buFont typeface="+mj-lt"/>
              <a:buAutoNum type="arabicPeriod"/>
              <a:defRPr/>
            </a:pPr>
            <a:r>
              <a:rPr lang="ru-RU" sz="1600" dirty="0"/>
              <a:t>Казанский федеральный университет (КФУ)</a:t>
            </a:r>
            <a:endParaRPr lang="en-GB" sz="1600" dirty="0"/>
          </a:p>
          <a:p>
            <a:pPr marL="284163" indent="-284163">
              <a:spcBef>
                <a:spcPts val="100"/>
              </a:spcBef>
              <a:buFont typeface="+mj-lt"/>
              <a:buAutoNum type="arabicPeriod"/>
              <a:defRPr/>
            </a:pPr>
            <a:r>
              <a:rPr lang="ru-RU" sz="1600" dirty="0"/>
              <a:t>Московский авиационный институт (МАИ)</a:t>
            </a:r>
            <a:endParaRPr lang="en-GB" sz="1600" dirty="0"/>
          </a:p>
          <a:p>
            <a:pPr marL="284163" indent="-284163">
              <a:spcBef>
                <a:spcPts val="100"/>
              </a:spcBef>
              <a:buFont typeface="+mj-lt"/>
              <a:buAutoNum type="arabicPeriod"/>
              <a:defRPr/>
            </a:pPr>
            <a:r>
              <a:rPr lang="ru-RU" sz="1600" dirty="0" smtClean="0"/>
              <a:t>Московский государственный технический университет  им. Баумана (МГТУ)</a:t>
            </a:r>
            <a:endParaRPr lang="en-GB" sz="1600" dirty="0"/>
          </a:p>
          <a:p>
            <a:pPr marL="284163" indent="-284163">
              <a:spcBef>
                <a:spcPts val="100"/>
              </a:spcBef>
              <a:buFont typeface="+mj-lt"/>
              <a:buAutoNum type="arabicPeriod"/>
              <a:defRPr/>
            </a:pPr>
            <a:r>
              <a:rPr lang="ru-RU" sz="1600" dirty="0"/>
              <a:t>Московский физико-технический институт (ФМТИ)</a:t>
            </a:r>
            <a:endParaRPr lang="en-GB" sz="1600" dirty="0"/>
          </a:p>
          <a:p>
            <a:pPr marL="284163" indent="-284163">
              <a:spcBef>
                <a:spcPts val="100"/>
              </a:spcBef>
              <a:buFont typeface="+mj-lt"/>
              <a:buAutoNum type="arabicPeriod"/>
              <a:defRPr/>
            </a:pPr>
            <a:r>
              <a:rPr lang="ru-RU" sz="1600" dirty="0"/>
              <a:t>Национальный исследовательский ядерный университет «МИФИ»</a:t>
            </a:r>
            <a:endParaRPr lang="en-GB" sz="1600" dirty="0"/>
          </a:p>
          <a:p>
            <a:pPr marL="284163" indent="-284163">
              <a:spcBef>
                <a:spcPts val="100"/>
              </a:spcBef>
              <a:buFont typeface="+mj-lt"/>
              <a:buAutoNum type="arabicPeriod"/>
              <a:defRPr/>
            </a:pPr>
            <a:r>
              <a:rPr lang="ru-RU" sz="1600" dirty="0"/>
              <a:t>Орловский государственный университет</a:t>
            </a:r>
            <a:endParaRPr lang="en-GB" sz="1600" dirty="0"/>
          </a:p>
          <a:p>
            <a:pPr marL="284163" indent="-284163">
              <a:spcBef>
                <a:spcPts val="100"/>
              </a:spcBef>
              <a:buFont typeface="+mj-lt"/>
              <a:buAutoNum type="arabicPeriod"/>
              <a:defRPr/>
            </a:pPr>
            <a:r>
              <a:rPr lang="ru-RU" sz="1600" dirty="0"/>
              <a:t>Санкт-Петербургский государственный университет </a:t>
            </a:r>
          </a:p>
          <a:p>
            <a:pPr marL="284163" indent="-15875">
              <a:spcBef>
                <a:spcPts val="100"/>
              </a:spcBef>
              <a:buNone/>
              <a:defRPr/>
            </a:pPr>
            <a:r>
              <a:rPr lang="ru-RU" sz="1600" dirty="0"/>
              <a:t>аэрокосмического приборостроения (ГУАП)</a:t>
            </a:r>
          </a:p>
          <a:p>
            <a:pPr marL="284163" indent="-284163">
              <a:spcBef>
                <a:spcPts val="100"/>
              </a:spcBef>
              <a:buFont typeface="+mj-lt"/>
              <a:buAutoNum type="arabicPeriod" startAt="10"/>
              <a:defRPr/>
            </a:pPr>
            <a:r>
              <a:rPr lang="ru-RU" sz="1600" dirty="0" smtClean="0"/>
              <a:t>Северо-Восточный </a:t>
            </a:r>
            <a:r>
              <a:rPr lang="ru-RU" sz="1600" dirty="0"/>
              <a:t>федеральный университет им. М.К. </a:t>
            </a:r>
            <a:r>
              <a:rPr lang="ru-RU" sz="1600" dirty="0" err="1" smtClean="0"/>
              <a:t>Аммосова</a:t>
            </a:r>
            <a:endParaRPr lang="en-GB" sz="1600" dirty="0" smtClean="0"/>
          </a:p>
          <a:p>
            <a:pPr marL="284163" indent="-284163">
              <a:spcBef>
                <a:spcPts val="100"/>
              </a:spcBef>
              <a:buFont typeface="+mj-lt"/>
              <a:buAutoNum type="arabicPeriod" startAt="11"/>
              <a:defRPr/>
            </a:pPr>
            <a:r>
              <a:rPr lang="ru-RU" sz="1600" dirty="0" smtClean="0"/>
              <a:t>Сибирский федеральный университет (СФУ)</a:t>
            </a:r>
            <a:endParaRPr lang="en-GB" sz="1600" dirty="0" smtClean="0"/>
          </a:p>
          <a:p>
            <a:pPr marL="284163" indent="-284163">
              <a:spcBef>
                <a:spcPts val="100"/>
              </a:spcBef>
              <a:buFont typeface="+mj-lt"/>
              <a:buAutoNum type="arabicPeriod" startAt="11"/>
              <a:defRPr/>
            </a:pPr>
            <a:r>
              <a:rPr lang="ru-RU" sz="1600" dirty="0" err="1" smtClean="0"/>
              <a:t>Сколковский</a:t>
            </a:r>
            <a:r>
              <a:rPr lang="ru-RU" sz="1600" dirty="0" smtClean="0"/>
              <a:t> институт науки и техники (</a:t>
            </a:r>
            <a:r>
              <a:rPr lang="ru-RU" sz="1600" dirty="0" err="1" smtClean="0"/>
              <a:t>Сколтех</a:t>
            </a:r>
            <a:r>
              <a:rPr lang="ru-RU" sz="1600" dirty="0" smtClean="0"/>
              <a:t>)</a:t>
            </a:r>
            <a:endParaRPr lang="en-GB" sz="1600" dirty="0"/>
          </a:p>
          <a:p>
            <a:pPr marL="284163" indent="-284163">
              <a:spcBef>
                <a:spcPts val="100"/>
              </a:spcBef>
              <a:buFont typeface="+mj-lt"/>
              <a:buAutoNum type="arabicPeriod" startAt="11"/>
              <a:defRPr/>
            </a:pPr>
            <a:r>
              <a:rPr lang="ru-RU" sz="1600" dirty="0" err="1" smtClean="0"/>
              <a:t>Сургутский</a:t>
            </a:r>
            <a:r>
              <a:rPr lang="ru-RU" sz="1600" dirty="0" smtClean="0"/>
              <a:t> государственный университет (</a:t>
            </a:r>
            <a:r>
              <a:rPr lang="ru-RU" sz="1600" dirty="0" err="1" smtClean="0"/>
              <a:t>СурГУ</a:t>
            </a:r>
            <a:r>
              <a:rPr lang="ru-RU" sz="1600" dirty="0" smtClean="0"/>
              <a:t>)</a:t>
            </a:r>
            <a:endParaRPr lang="en-GB" sz="1600" dirty="0"/>
          </a:p>
          <a:p>
            <a:pPr marL="284163" indent="-284163">
              <a:spcBef>
                <a:spcPts val="100"/>
              </a:spcBef>
              <a:buFont typeface="+mj-lt"/>
              <a:buAutoNum type="arabicPeriod" startAt="11"/>
              <a:defRPr/>
            </a:pPr>
            <a:r>
              <a:rPr lang="ru-RU" sz="1600" dirty="0"/>
              <a:t>Томский государственный университет систем управления и </a:t>
            </a:r>
            <a:r>
              <a:rPr lang="ru-RU" sz="1600" dirty="0" smtClean="0"/>
              <a:t>радиоэлектроники </a:t>
            </a:r>
            <a:r>
              <a:rPr lang="ru-RU" sz="1600" dirty="0"/>
              <a:t>(ТУСУР)</a:t>
            </a:r>
          </a:p>
          <a:p>
            <a:pPr marL="284163" indent="-284163">
              <a:spcBef>
                <a:spcPts val="100"/>
              </a:spcBef>
              <a:buFont typeface="+mj-lt"/>
              <a:buAutoNum type="arabicPeriod" startAt="15"/>
              <a:defRPr/>
            </a:pPr>
            <a:r>
              <a:rPr lang="ru-RU" sz="1600" dirty="0" smtClean="0"/>
              <a:t>Томский политехнический университет (ТПУ)</a:t>
            </a:r>
            <a:endParaRPr lang="en-GB" sz="1600" dirty="0"/>
          </a:p>
          <a:p>
            <a:pPr marL="284163" indent="-284163">
              <a:spcBef>
                <a:spcPts val="100"/>
              </a:spcBef>
              <a:buFont typeface="+mj-lt"/>
              <a:buAutoNum type="arabicPeriod" startAt="15"/>
              <a:defRPr/>
            </a:pPr>
            <a:r>
              <a:rPr lang="ru-RU" sz="1600" dirty="0" smtClean="0"/>
              <a:t>Уральский федеральный университет</a:t>
            </a:r>
            <a:endParaRPr lang="en-GB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736935" y="1412776"/>
            <a:ext cx="3227553" cy="6771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Количество членов </a:t>
            </a:r>
            <a:r>
              <a:rPr lang="en-US" b="1" dirty="0" smtClean="0"/>
              <a:t>CDIO </a:t>
            </a:r>
            <a:r>
              <a:rPr lang="ru-RU" b="1" dirty="0" smtClean="0"/>
              <a:t>во всем мире: </a:t>
            </a:r>
            <a:r>
              <a:rPr lang="ru-RU" sz="2000" b="1" dirty="0" smtClean="0">
                <a:solidFill>
                  <a:srgbClr val="FF0000"/>
                </a:solidFill>
              </a:rPr>
              <a:t>150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332" r="3961" b="3680"/>
          <a:stretch/>
        </p:blipFill>
        <p:spPr>
          <a:xfrm>
            <a:off x="5652120" y="2924945"/>
            <a:ext cx="3407066" cy="3333966"/>
          </a:xfrm>
          <a:prstGeom prst="rect">
            <a:avLst/>
          </a:prstGeom>
        </p:spPr>
      </p:pic>
      <p:pic>
        <p:nvPicPr>
          <p:cNvPr id="10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32" y="620688"/>
            <a:ext cx="1962954" cy="5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3" descr="logo_aio_200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322734" y="1295028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35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7861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44997" y="1584176"/>
            <a:ext cx="7854006" cy="1268760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Совершенствование процесса организации и технологий образования возможно только при постоянном повышении качества управления вузом</a:t>
            </a:r>
            <a:endParaRPr lang="ru-RU" sz="3200" b="1" dirty="0">
              <a:solidFill>
                <a:srgbClr val="C00000"/>
              </a:solidFill>
              <a:effectLst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3" descr="logo_aio_2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36</a:t>
            </a:fld>
            <a:endParaRPr lang="ru-RU" sz="1800" b="1" dirty="0"/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95" y="3573016"/>
            <a:ext cx="3658845" cy="27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team leadersh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66" y="3573016"/>
            <a:ext cx="3513244" cy="26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2"/>
          <p:cNvSpPr txBox="1">
            <a:spLocks noChangeArrowheads="1"/>
          </p:cNvSpPr>
          <p:nvPr/>
        </p:nvSpPr>
        <p:spPr bwMode="auto">
          <a:xfrm>
            <a:off x="395536" y="310304"/>
            <a:ext cx="8499003" cy="10304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6" tIns="45713" rIns="91426" bIns="45713" anchor="ctr"/>
          <a:lstStyle>
            <a:lvl1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2pPr>
            <a:lvl3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3pPr>
            <a:lvl4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4pPr>
            <a:lvl5pPr algn="ctr" defTabSz="576263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defTabSz="576263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3000" b="1" kern="0" dirty="0" smtClean="0">
                <a:solidFill>
                  <a:srgbClr val="C00000"/>
                </a:solidFill>
                <a:latin typeface="+mn-lt"/>
                <a:cs typeface="Arial" charset="0"/>
              </a:rPr>
              <a:t>                   Программы повышения квалификации </a:t>
            </a:r>
          </a:p>
          <a:p>
            <a:pPr algn="r" eaLnBrk="1" hangingPunct="1">
              <a:defRPr/>
            </a:pPr>
            <a:r>
              <a:rPr lang="ru-RU" altLang="ru-RU" sz="3000" b="1" kern="0" dirty="0" smtClean="0">
                <a:solidFill>
                  <a:srgbClr val="C00000"/>
                </a:solidFill>
                <a:latin typeface="+mn-lt"/>
                <a:cs typeface="Arial" charset="0"/>
              </a:rPr>
              <a:t>управленческого состава вузов</a:t>
            </a:r>
            <a:endParaRPr lang="ru-RU" altLang="ru-RU" sz="3000" b="1" kern="0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84784"/>
            <a:ext cx="6509324" cy="4932467"/>
          </a:xfrm>
          <a:prstGeom prst="rect">
            <a:avLst/>
          </a:prstGeom>
        </p:spPr>
        <p:txBody>
          <a:bodyPr wrap="square" lIns="145124" tIns="72562" rIns="145124" bIns="72562">
            <a:spAutoFit/>
          </a:bodyPr>
          <a:lstStyle/>
          <a:p>
            <a:pPr algn="just" eaLnBrk="1" hangingPunct="1"/>
            <a:r>
              <a:rPr lang="ru-RU" altLang="ru-RU" sz="2200" b="1" dirty="0" smtClean="0"/>
              <a:t>Долгосрочные программы</a:t>
            </a:r>
          </a:p>
          <a:p>
            <a:pPr algn="just" eaLnBrk="1" hangingPunct="1"/>
            <a:endParaRPr lang="ru-RU" altLang="ru-RU" sz="500" b="1" dirty="0" smtClean="0"/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ru-RU" altLang="ru-RU" sz="2200" dirty="0" smtClean="0"/>
              <a:t>Магистерские программы: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endParaRPr lang="ru-RU" altLang="ru-RU" sz="500" dirty="0" smtClean="0"/>
          </a:p>
          <a:p>
            <a:pPr marL="800100" indent="-342900" algn="just" eaLnBrk="1" hangingPunct="1">
              <a:buFont typeface="Arial" pitchFamily="34" charset="0"/>
              <a:buChar char="•"/>
            </a:pPr>
            <a:r>
              <a:rPr lang="ru-RU" altLang="ru-RU" sz="2200" dirty="0" smtClean="0"/>
              <a:t>Направление </a:t>
            </a:r>
            <a:r>
              <a:rPr lang="ru-RU" altLang="ru-RU" sz="2200" dirty="0"/>
              <a:t>«Менеджмент</a:t>
            </a:r>
            <a:r>
              <a:rPr lang="ru-RU" altLang="ru-RU" sz="2200" dirty="0" smtClean="0"/>
              <a:t>», профиль «Менеджмент </a:t>
            </a:r>
            <a:r>
              <a:rPr lang="ru-RU" altLang="ru-RU" sz="2200" dirty="0"/>
              <a:t>в сфере образования и науки</a:t>
            </a:r>
            <a:r>
              <a:rPr lang="ru-RU" altLang="ru-RU" sz="2200" dirty="0" smtClean="0"/>
              <a:t>»</a:t>
            </a:r>
          </a:p>
          <a:p>
            <a:pPr marL="800100" indent="-342900" algn="just" eaLnBrk="1" hangingPunct="1">
              <a:buFont typeface="Arial" pitchFamily="34" charset="0"/>
              <a:buChar char="•"/>
            </a:pPr>
            <a:endParaRPr lang="ru-RU" altLang="ru-RU" sz="500" dirty="0"/>
          </a:p>
          <a:p>
            <a:pPr marL="800100" indent="-342900" algn="just">
              <a:buFont typeface="Arial" pitchFamily="34" charset="0"/>
              <a:buChar char="•"/>
            </a:pPr>
            <a:r>
              <a:rPr lang="ru-RU" altLang="ru-RU" sz="2200" dirty="0"/>
              <a:t>Направление «</a:t>
            </a:r>
            <a:r>
              <a:rPr lang="ru-RU" altLang="ru-RU" sz="2200" dirty="0" err="1" smtClean="0"/>
              <a:t>Инноватика</a:t>
            </a:r>
            <a:r>
              <a:rPr lang="ru-RU" altLang="ru-RU" sz="2200" dirty="0" smtClean="0"/>
              <a:t>», профиль </a:t>
            </a:r>
            <a:r>
              <a:rPr lang="ru-RU" altLang="ru-RU" sz="2200" dirty="0"/>
              <a:t>«</a:t>
            </a:r>
            <a:r>
              <a:rPr lang="ru-RU" altLang="ru-RU" sz="2200" dirty="0" err="1"/>
              <a:t>Инноватика</a:t>
            </a:r>
            <a:r>
              <a:rPr lang="ru-RU" altLang="ru-RU" sz="2200" dirty="0"/>
              <a:t> высшего образования</a:t>
            </a:r>
            <a:r>
              <a:rPr lang="ru-RU" altLang="ru-RU" sz="2200" dirty="0" smtClean="0"/>
              <a:t>»</a:t>
            </a:r>
          </a:p>
          <a:p>
            <a:pPr marL="800100" indent="-342900" algn="just">
              <a:buFont typeface="Arial" pitchFamily="34" charset="0"/>
              <a:buChar char="•"/>
            </a:pPr>
            <a:endParaRPr lang="ru-RU" altLang="ru-RU" sz="500" dirty="0" smtClean="0"/>
          </a:p>
          <a:p>
            <a:pPr marL="457200" indent="-457200" algn="just">
              <a:buFont typeface="+mj-lt"/>
              <a:buAutoNum type="arabicPeriod" startAt="2"/>
            </a:pPr>
            <a:r>
              <a:rPr lang="ru-RU" altLang="ru-RU" sz="2200" dirty="0" smtClean="0"/>
              <a:t>Программа МВА </a:t>
            </a:r>
            <a:r>
              <a:rPr lang="ru-RU" sz="2200" dirty="0"/>
              <a:t> </a:t>
            </a:r>
            <a:r>
              <a:rPr lang="ru-RU" sz="2200" dirty="0" smtClean="0"/>
              <a:t>«Менеджмент </a:t>
            </a:r>
            <a:r>
              <a:rPr lang="ru-RU" sz="2200" dirty="0"/>
              <a:t>в научно-образовательной </a:t>
            </a:r>
            <a:r>
              <a:rPr lang="ru-RU" sz="2200" dirty="0" smtClean="0"/>
              <a:t>организации»</a:t>
            </a:r>
            <a:endParaRPr lang="ru-RU" altLang="ru-RU" sz="2200" dirty="0"/>
          </a:p>
          <a:p>
            <a:pPr algn="just" eaLnBrk="1" hangingPunct="1"/>
            <a:endParaRPr lang="ru-RU" altLang="ru-RU" sz="2200" dirty="0" smtClean="0"/>
          </a:p>
          <a:p>
            <a:pPr algn="just" eaLnBrk="1" hangingPunct="1"/>
            <a:r>
              <a:rPr lang="ru-RU" altLang="ru-RU" sz="2200" b="1" dirty="0" smtClean="0"/>
              <a:t>Краткосрочные программы</a:t>
            </a:r>
          </a:p>
          <a:p>
            <a:pPr algn="just" eaLnBrk="1" hangingPunct="1"/>
            <a:endParaRPr lang="ru-RU" altLang="ru-RU" sz="500" b="1" dirty="0"/>
          </a:p>
          <a:p>
            <a:pPr marL="438150" indent="-438150" algn="just" eaLnBrk="1" hangingPunct="1">
              <a:buFont typeface="Arial" pitchFamily="34" charset="0"/>
              <a:buChar char="•"/>
            </a:pPr>
            <a:r>
              <a:rPr lang="ru-RU" altLang="ru-RU" sz="2200" dirty="0" smtClean="0"/>
              <a:t>Программы </a:t>
            </a:r>
            <a:r>
              <a:rPr lang="ru-RU" altLang="ru-RU" sz="2200" dirty="0"/>
              <a:t>повышения квалификации и переподготовки различной </a:t>
            </a:r>
            <a:r>
              <a:rPr lang="ru-RU" altLang="ru-RU" sz="2200" dirty="0" smtClean="0"/>
              <a:t>длительности</a:t>
            </a:r>
            <a:endParaRPr lang="ru-RU" altLang="ru-RU" sz="2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37</a:t>
            </a:fld>
            <a:endParaRPr lang="ru-RU" sz="18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1939603" cy="133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96" y="3356992"/>
            <a:ext cx="1941123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81" y="1624747"/>
            <a:ext cx="1954484" cy="158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2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3000" b="1" dirty="0" smtClean="0">
                <a:solidFill>
                  <a:srgbClr val="C00000"/>
                </a:solidFill>
              </a:rPr>
              <a:t>Глобальный индекс </a:t>
            </a:r>
            <a:r>
              <a:rPr lang="ru-RU" sz="3000" b="1" dirty="0">
                <a:solidFill>
                  <a:srgbClr val="C00000"/>
                </a:solidFill>
              </a:rPr>
              <a:t>конкурентоспособности </a:t>
            </a:r>
            <a:r>
              <a:rPr lang="ru-RU" sz="3000" b="1" dirty="0" smtClean="0">
                <a:solidFill>
                  <a:srgbClr val="C00000"/>
                </a:solidFill>
              </a:rPr>
              <a:t>и показатель «Качество высшего образования» </a:t>
            </a:r>
            <a:r>
              <a:rPr lang="en-US" sz="2000" b="1" i="1" dirty="0" smtClean="0">
                <a:solidFill>
                  <a:srgbClr val="C00000"/>
                </a:solidFill>
              </a:rPr>
              <a:t>(pillar 5.B.)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4</a:t>
            </a:fld>
            <a:endParaRPr lang="ru-RU" sz="1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3" descr="logo_aio_2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98344"/>
              </p:ext>
            </p:extLst>
          </p:nvPr>
        </p:nvGraphicFramePr>
        <p:xfrm>
          <a:off x="179512" y="1412776"/>
          <a:ext cx="8640960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6276364"/>
            <a:ext cx="38776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i="1" dirty="0" smtClean="0"/>
              <a:t>Global Competitiveness Report 2017-2018</a:t>
            </a:r>
            <a:endParaRPr lang="ru-RU" sz="1700" i="1" dirty="0"/>
          </a:p>
        </p:txBody>
      </p:sp>
    </p:spTree>
    <p:extLst>
      <p:ext uri="{BB962C8B-B14F-4D97-AF65-F5344CB8AC3E}">
        <p14:creationId xmlns:p14="http://schemas.microsoft.com/office/powerpoint/2010/main" val="2691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/>
          </p:cNvSpPr>
          <p:nvPr/>
        </p:nvSpPr>
        <p:spPr bwMode="auto">
          <a:xfrm>
            <a:off x="932614" y="128588"/>
            <a:ext cx="784887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Arial" charset="0"/>
              </a:rPr>
              <a:t>Сравнительная оценка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ea typeface="+mj-ea"/>
                <a:cs typeface="Arial" charset="0"/>
              </a:rPr>
              <a:t>экспертами </a:t>
            </a:r>
          </a:p>
          <a:p>
            <a:pPr algn="r" eaLnBrk="0" hangingPunct="0"/>
            <a:r>
              <a:rPr lang="ru-RU" sz="2800" b="1" dirty="0" smtClean="0">
                <a:solidFill>
                  <a:srgbClr val="C00000"/>
                </a:solidFill>
                <a:latin typeface="+mj-lt"/>
                <a:ea typeface="+mj-ea"/>
                <a:cs typeface="Arial" charset="0"/>
              </a:rPr>
              <a:t>состояния инженерного </a:t>
            </a: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Arial" charset="0"/>
              </a:rPr>
              <a:t>дела и </a:t>
            </a:r>
            <a:endParaRPr lang="ru-RU" sz="2800" b="1" dirty="0" smtClean="0">
              <a:solidFill>
                <a:srgbClr val="C00000"/>
              </a:solidFill>
              <a:latin typeface="+mj-lt"/>
              <a:ea typeface="+mj-ea"/>
              <a:cs typeface="Arial" charset="0"/>
            </a:endParaRPr>
          </a:p>
          <a:p>
            <a:pPr algn="r" eaLnBrk="0" hangingPunct="0"/>
            <a:r>
              <a:rPr lang="ru-RU" sz="2800" b="1" dirty="0" smtClean="0">
                <a:solidFill>
                  <a:srgbClr val="C00000"/>
                </a:solidFill>
                <a:latin typeface="+mj-lt"/>
                <a:ea typeface="+mj-ea"/>
                <a:cs typeface="Arial" charset="0"/>
              </a:rPr>
              <a:t>инженерного </a:t>
            </a: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Arial" charset="0"/>
              </a:rPr>
              <a:t>образования в 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ea typeface="+mj-ea"/>
                <a:cs typeface="Arial" charset="0"/>
              </a:rPr>
              <a:t>России</a:t>
            </a:r>
            <a:endParaRPr lang="ru-RU" sz="2800" b="1" dirty="0">
              <a:solidFill>
                <a:srgbClr val="C00000"/>
              </a:solidFill>
              <a:latin typeface="+mj-lt"/>
              <a:ea typeface="+mj-ea"/>
              <a:cs typeface="Arial" charset="0"/>
            </a:endParaRPr>
          </a:p>
        </p:txBody>
      </p:sp>
      <p:pic>
        <p:nvPicPr>
          <p:cNvPr id="3076" name="Рисунок 3" descr="logo_aio_20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74638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BD1D6-4640-4A97-A86C-9EB990ACC0B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419100" y="1412776"/>
            <a:ext cx="8434388" cy="5243513"/>
            <a:chOff x="419100" y="1422400"/>
            <a:chExt cx="8434388" cy="5243513"/>
          </a:xfrm>
        </p:grpSpPr>
        <p:graphicFrame>
          <p:nvGraphicFramePr>
            <p:cNvPr id="307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373388"/>
                </p:ext>
              </p:extLst>
            </p:nvPr>
          </p:nvGraphicFramePr>
          <p:xfrm>
            <a:off x="419100" y="1422400"/>
            <a:ext cx="8434388" cy="5243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" name="Worksheet" r:id="rId6" imgW="8439184" imgH="5248343" progId="Excel.Sheet.8">
                    <p:embed/>
                  </p:oleObj>
                </mc:Choice>
                <mc:Fallback>
                  <p:oleObj name="Worksheet" r:id="rId6" imgW="8439184" imgH="5248343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" y="1422400"/>
                          <a:ext cx="8434388" cy="5243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851920" y="5723964"/>
              <a:ext cx="7441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стагн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2144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76112082"/>
              </p:ext>
            </p:extLst>
          </p:nvPr>
        </p:nvGraphicFramePr>
        <p:xfrm>
          <a:off x="467544" y="1397000"/>
          <a:ext cx="8136904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828" name="Rectangle 2"/>
          <p:cNvSpPr>
            <a:spLocks/>
          </p:cNvSpPr>
          <p:nvPr/>
        </p:nvSpPr>
        <p:spPr bwMode="auto">
          <a:xfrm>
            <a:off x="755576" y="254001"/>
            <a:ext cx="80648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9" tIns="45672" rIns="91349" bIns="45672" anchor="ctr"/>
          <a:lstStyle/>
          <a:p>
            <a:pPr algn="r" eaLnBrk="0" hangingPunct="0"/>
            <a:r>
              <a:rPr lang="ru-RU" sz="2800" b="1" dirty="0">
                <a:solidFill>
                  <a:srgbClr val="C00000"/>
                </a:solidFill>
              </a:rPr>
              <a:t>Степень связи инженерного дела в России с состоянием инженерного образования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3" descr="logo_aio_20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6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8552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3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792066"/>
              </p:ext>
            </p:extLst>
          </p:nvPr>
        </p:nvGraphicFramePr>
        <p:xfrm>
          <a:off x="344488" y="1331913"/>
          <a:ext cx="8456612" cy="538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r:id="rId3" imgW="8455885" imgH="5389331" progId="Excel.Chart.8">
                  <p:embed/>
                </p:oleObj>
              </mc:Choice>
              <mc:Fallback>
                <p:oleObj r:id="rId3" imgW="8455885" imgH="538933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331913"/>
                        <a:ext cx="8456612" cy="538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0" y="260648"/>
            <a:ext cx="8820472" cy="1223963"/>
          </a:xfrm>
        </p:spPr>
        <p:txBody>
          <a:bodyPr anchor="t">
            <a:normAutofit/>
          </a:bodyPr>
          <a:lstStyle/>
          <a:p>
            <a:pPr algn="r"/>
            <a:r>
              <a:rPr lang="ru-RU" altLang="ru-RU" sz="3200" b="1" dirty="0" smtClean="0">
                <a:solidFill>
                  <a:srgbClr val="C00000"/>
                </a:solidFill>
                <a:cs typeface="Arial" charset="0"/>
              </a:rPr>
              <a:t>Экспертная оценка современного </a:t>
            </a:r>
            <a:br>
              <a:rPr lang="ru-RU" altLang="ru-RU" sz="32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cs typeface="Arial" charset="0"/>
              </a:rPr>
              <a:t>уровня подготовки российских инженеров</a:t>
            </a: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3" descr="logo_aio_2008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7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4799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788988" y="116632"/>
            <a:ext cx="8030690" cy="836613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Системное видение проблемной ситуации в инженерном деле и инженерном образовании России</a:t>
            </a:r>
            <a:br>
              <a:rPr lang="ru-RU" sz="2700" b="1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ru-RU" sz="2700" b="1" dirty="0">
                <a:solidFill>
                  <a:srgbClr val="C00000"/>
                </a:solidFill>
                <a:latin typeface="Calibri" pitchFamily="34" charset="0"/>
                <a:ea typeface="+mn-ea"/>
                <a:cs typeface="+mn-cs"/>
              </a:rPr>
              <a:t> </a:t>
            </a:r>
            <a:endParaRPr lang="fr-CA" sz="2700" b="1" dirty="0">
              <a:solidFill>
                <a:srgbClr val="C00000"/>
              </a:solidFill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148" name="Группа 6"/>
          <p:cNvGrpSpPr>
            <a:grpSpLocks/>
          </p:cNvGrpSpPr>
          <p:nvPr/>
        </p:nvGrpSpPr>
        <p:grpSpPr bwMode="auto">
          <a:xfrm>
            <a:off x="893763" y="1104900"/>
            <a:ext cx="7254875" cy="5399088"/>
            <a:chOff x="0" y="0"/>
            <a:chExt cx="7287261" cy="6614796"/>
          </a:xfrm>
        </p:grpSpPr>
        <p:cxnSp>
          <p:nvCxnSpPr>
            <p:cNvPr id="6150" name="AutoShape 85"/>
            <p:cNvCxnSpPr>
              <a:cxnSpLocks noChangeShapeType="1"/>
            </p:cNvCxnSpPr>
            <p:nvPr/>
          </p:nvCxnSpPr>
          <p:spPr bwMode="auto">
            <a:xfrm flipH="1">
              <a:off x="485775" y="5743575"/>
              <a:ext cx="227361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6151" name="Группа 8"/>
            <p:cNvGrpSpPr>
              <a:grpSpLocks/>
            </p:cNvGrpSpPr>
            <p:nvPr/>
          </p:nvGrpSpPr>
          <p:grpSpPr bwMode="auto">
            <a:xfrm>
              <a:off x="0" y="0"/>
              <a:ext cx="7287261" cy="6614796"/>
              <a:chOff x="0" y="0"/>
              <a:chExt cx="7287261" cy="6614796"/>
            </a:xfrm>
          </p:grpSpPr>
          <p:grpSp>
            <p:nvGrpSpPr>
              <p:cNvPr id="6152" name="Группа 9"/>
              <p:cNvGrpSpPr>
                <a:grpSpLocks/>
              </p:cNvGrpSpPr>
              <p:nvPr/>
            </p:nvGrpSpPr>
            <p:grpSpPr bwMode="auto">
              <a:xfrm>
                <a:off x="0" y="781050"/>
                <a:ext cx="7287261" cy="5833746"/>
                <a:chOff x="0" y="0"/>
                <a:chExt cx="7287261" cy="5833746"/>
              </a:xfrm>
            </p:grpSpPr>
            <p:grpSp>
              <p:nvGrpSpPr>
                <p:cNvPr id="6204" name="Группа 6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277235" cy="5833746"/>
                  <a:chOff x="0" y="0"/>
                  <a:chExt cx="3277235" cy="5833746"/>
                </a:xfrm>
              </p:grpSpPr>
              <p:grpSp>
                <p:nvGrpSpPr>
                  <p:cNvPr id="6212" name="Группа 69"/>
                  <p:cNvGrpSpPr>
                    <a:grpSpLocks/>
                  </p:cNvGrpSpPr>
                  <p:nvPr/>
                </p:nvGrpSpPr>
                <p:grpSpPr bwMode="auto">
                  <a:xfrm>
                    <a:off x="0" y="5210175"/>
                    <a:ext cx="3277235" cy="620395"/>
                    <a:chOff x="0" y="0"/>
                    <a:chExt cx="3277235" cy="620395"/>
                  </a:xfrm>
                </p:grpSpPr>
                <p:cxnSp>
                  <p:nvCxnSpPr>
                    <p:cNvPr id="6216" name="AutoShape 6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619125"/>
                      <a:ext cx="3276600" cy="63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217" name="AutoShape 68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276600" y="0"/>
                      <a:ext cx="635" cy="62039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6213" name="Группа 70"/>
                  <p:cNvGrpSpPr>
                    <a:grpSpLocks/>
                  </p:cNvGrpSpPr>
                  <p:nvPr/>
                </p:nvGrpSpPr>
                <p:grpSpPr bwMode="auto">
                  <a:xfrm>
                    <a:off x="3811" y="0"/>
                    <a:ext cx="405130" cy="5833746"/>
                    <a:chOff x="3811" y="0"/>
                    <a:chExt cx="405130" cy="5833746"/>
                  </a:xfrm>
                </p:grpSpPr>
                <p:sp>
                  <p:nvSpPr>
                    <p:cNvPr id="72" name="AutoShape 70"/>
                    <p:cNvSpPr>
                      <a:spLocks noChangeArrowheads="1"/>
                    </p:cNvSpPr>
                    <p:nvPr/>
                  </p:nvSpPr>
                  <p:spPr bwMode="auto">
                    <a:xfrm rot="16200000" flipV="1">
                      <a:off x="4399" y="-387"/>
                      <a:ext cx="402607" cy="405026"/>
                    </a:xfrm>
                    <a:custGeom>
                      <a:avLst/>
                      <a:gdLst>
                        <a:gd name="G0" fmla="+- 9257 0 0"/>
                        <a:gd name="G1" fmla="+- 15432 0 0"/>
                        <a:gd name="G2" fmla="+- 9257 0 0"/>
                        <a:gd name="G3" fmla="*/ 9257 1 2"/>
                        <a:gd name="G4" fmla="+- G3 10800 0"/>
                        <a:gd name="G5" fmla="+- 21600 9257 15432"/>
                        <a:gd name="G6" fmla="+- 15432 9257 0"/>
                        <a:gd name="G7" fmla="*/ G6 1 2"/>
                        <a:gd name="G8" fmla="*/ 15432 2 1"/>
                        <a:gd name="G9" fmla="+- G8 0 21600"/>
                        <a:gd name="G10" fmla="*/ 21600 G0 G1"/>
                        <a:gd name="G11" fmla="*/ 21600 G4 G1"/>
                        <a:gd name="G12" fmla="*/ 21600 G5 G1"/>
                        <a:gd name="G13" fmla="*/ 21600 G7 G1"/>
                        <a:gd name="G14" fmla="*/ 15432 1 2"/>
                        <a:gd name="G15" fmla="+- G5 0 G4"/>
                        <a:gd name="G16" fmla="+- G0 0 G4"/>
                        <a:gd name="G17" fmla="*/ G2 G15 G16"/>
                        <a:gd name="T0" fmla="*/ 15429 w 21600"/>
                        <a:gd name="T1" fmla="*/ 0 h 21600"/>
                        <a:gd name="T2" fmla="*/ 9257 w 21600"/>
                        <a:gd name="T3" fmla="*/ 9257 h 21600"/>
                        <a:gd name="T4" fmla="*/ 0 w 21600"/>
                        <a:gd name="T5" fmla="*/ 21596 h 21600"/>
                        <a:gd name="T6" fmla="*/ 7716 w 21600"/>
                        <a:gd name="T7" fmla="*/ 21600 h 21600"/>
                        <a:gd name="T8" fmla="*/ 15432 w 21600"/>
                        <a:gd name="T9" fmla="*/ 17279 h 21600"/>
                        <a:gd name="T10" fmla="*/ 21600 w 21600"/>
                        <a:gd name="T11" fmla="*/ 9257 h 21600"/>
                        <a:gd name="T12" fmla="*/ 17694720 60000 65536"/>
                        <a:gd name="T13" fmla="*/ 11796480 60000 65536"/>
                        <a:gd name="T14" fmla="*/ 11796480 60000 65536"/>
                        <a:gd name="T15" fmla="*/ 5898240 60000 65536"/>
                        <a:gd name="T16" fmla="*/ 0 60000 65536"/>
                        <a:gd name="T17" fmla="*/ 0 60000 65536"/>
                        <a:gd name="T18" fmla="*/ 0 w 21600"/>
                        <a:gd name="T19" fmla="*/ G12 h 21600"/>
                        <a:gd name="T20" fmla="*/ G1 w 21600"/>
                        <a:gd name="T21" fmla="*/ 21600 h 2160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600" h="21600">
                          <a:moveTo>
                            <a:pt x="15429" y="0"/>
                          </a:moveTo>
                          <a:lnTo>
                            <a:pt x="9257" y="9257"/>
                          </a:lnTo>
                          <a:lnTo>
                            <a:pt x="15425" y="9257"/>
                          </a:lnTo>
                          <a:lnTo>
                            <a:pt x="15425" y="21590"/>
                          </a:lnTo>
                          <a:lnTo>
                            <a:pt x="0" y="21590"/>
                          </a:lnTo>
                          <a:lnTo>
                            <a:pt x="0" y="21600"/>
                          </a:lnTo>
                          <a:lnTo>
                            <a:pt x="15432" y="21600"/>
                          </a:lnTo>
                          <a:lnTo>
                            <a:pt x="15432" y="9257"/>
                          </a:lnTo>
                          <a:lnTo>
                            <a:pt x="21600" y="925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upright="1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Arial" pitchFamily="34" charset="0"/>
                      </a:endParaRPr>
                    </a:p>
                  </p:txBody>
                </p:sp>
                <p:cxnSp>
                  <p:nvCxnSpPr>
                    <p:cNvPr id="6215" name="AutoShape 78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6070" y="403861"/>
                      <a:ext cx="635" cy="542988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6205" name="Группа 62"/>
                <p:cNvGrpSpPr>
                  <a:grpSpLocks/>
                </p:cNvGrpSpPr>
                <p:nvPr/>
              </p:nvGrpSpPr>
              <p:grpSpPr bwMode="auto">
                <a:xfrm>
                  <a:off x="4295775" y="85725"/>
                  <a:ext cx="2991486" cy="5679440"/>
                  <a:chOff x="0" y="0"/>
                  <a:chExt cx="2991486" cy="5679440"/>
                </a:xfrm>
              </p:grpSpPr>
              <p:grpSp>
                <p:nvGrpSpPr>
                  <p:cNvPr id="6206" name="Группа 63"/>
                  <p:cNvGrpSpPr>
                    <a:grpSpLocks/>
                  </p:cNvGrpSpPr>
                  <p:nvPr/>
                </p:nvGrpSpPr>
                <p:grpSpPr bwMode="auto">
                  <a:xfrm>
                    <a:off x="2705100" y="0"/>
                    <a:ext cx="286385" cy="5679440"/>
                    <a:chOff x="0" y="0"/>
                    <a:chExt cx="286385" cy="5679440"/>
                  </a:xfrm>
                </p:grpSpPr>
                <p:cxnSp>
                  <p:nvCxnSpPr>
                    <p:cNvPr id="6210" name="AutoShape 5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266700" y="0"/>
                      <a:ext cx="19685" cy="567944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211" name="AutoShape 6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0"/>
                      <a:ext cx="270510" cy="63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grpSp>
                <p:nvGrpSpPr>
                  <p:cNvPr id="6207" name="Группа 64"/>
                  <p:cNvGrpSpPr>
                    <a:grpSpLocks/>
                  </p:cNvGrpSpPr>
                  <p:nvPr/>
                </p:nvGrpSpPr>
                <p:grpSpPr bwMode="auto">
                  <a:xfrm>
                    <a:off x="0" y="5124450"/>
                    <a:ext cx="2991486" cy="554990"/>
                    <a:chOff x="0" y="0"/>
                    <a:chExt cx="2991486" cy="554990"/>
                  </a:xfrm>
                </p:grpSpPr>
                <p:sp>
                  <p:nvSpPr>
                    <p:cNvPr id="66" name="AutoShape 79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41" y="3129"/>
                      <a:ext cx="433728" cy="550424"/>
                    </a:xfrm>
                    <a:custGeom>
                      <a:avLst/>
                      <a:gdLst>
                        <a:gd name="G0" fmla="+- 9257 0 0"/>
                        <a:gd name="G1" fmla="+- 15432 0 0"/>
                        <a:gd name="G2" fmla="+- 9257 0 0"/>
                        <a:gd name="G3" fmla="*/ 9257 1 2"/>
                        <a:gd name="G4" fmla="+- G3 10800 0"/>
                        <a:gd name="G5" fmla="+- 21600 9257 15432"/>
                        <a:gd name="G6" fmla="+- 15432 9257 0"/>
                        <a:gd name="G7" fmla="*/ G6 1 2"/>
                        <a:gd name="G8" fmla="*/ 15432 2 1"/>
                        <a:gd name="G9" fmla="+- G8 0 21600"/>
                        <a:gd name="G10" fmla="*/ 21600 G0 G1"/>
                        <a:gd name="G11" fmla="*/ 21600 G4 G1"/>
                        <a:gd name="G12" fmla="*/ 21600 G5 G1"/>
                        <a:gd name="G13" fmla="*/ 21600 G7 G1"/>
                        <a:gd name="G14" fmla="*/ 15432 1 2"/>
                        <a:gd name="G15" fmla="+- G5 0 G4"/>
                        <a:gd name="G16" fmla="+- G0 0 G4"/>
                        <a:gd name="G17" fmla="*/ G2 G15 G16"/>
                        <a:gd name="T0" fmla="*/ 15429 w 21600"/>
                        <a:gd name="T1" fmla="*/ 0 h 21600"/>
                        <a:gd name="T2" fmla="*/ 9257 w 21600"/>
                        <a:gd name="T3" fmla="*/ 9257 h 21600"/>
                        <a:gd name="T4" fmla="*/ 0 w 21600"/>
                        <a:gd name="T5" fmla="*/ 21596 h 21600"/>
                        <a:gd name="T6" fmla="*/ 7716 w 21600"/>
                        <a:gd name="T7" fmla="*/ 21600 h 21600"/>
                        <a:gd name="T8" fmla="*/ 15432 w 21600"/>
                        <a:gd name="T9" fmla="*/ 17279 h 21600"/>
                        <a:gd name="T10" fmla="*/ 21600 w 21600"/>
                        <a:gd name="T11" fmla="*/ 9257 h 21600"/>
                        <a:gd name="T12" fmla="*/ 17694720 60000 65536"/>
                        <a:gd name="T13" fmla="*/ 11796480 60000 65536"/>
                        <a:gd name="T14" fmla="*/ 11796480 60000 65536"/>
                        <a:gd name="T15" fmla="*/ 5898240 60000 65536"/>
                        <a:gd name="T16" fmla="*/ 0 60000 65536"/>
                        <a:gd name="T17" fmla="*/ 0 60000 65536"/>
                        <a:gd name="T18" fmla="*/ 0 w 21600"/>
                        <a:gd name="T19" fmla="*/ G12 h 21600"/>
                        <a:gd name="T20" fmla="*/ G1 w 21600"/>
                        <a:gd name="T21" fmla="*/ 21600 h 2160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600" h="21600">
                          <a:moveTo>
                            <a:pt x="15429" y="0"/>
                          </a:moveTo>
                          <a:lnTo>
                            <a:pt x="9257" y="9257"/>
                          </a:lnTo>
                          <a:lnTo>
                            <a:pt x="15425" y="9257"/>
                          </a:lnTo>
                          <a:lnTo>
                            <a:pt x="15425" y="21590"/>
                          </a:lnTo>
                          <a:lnTo>
                            <a:pt x="0" y="21590"/>
                          </a:lnTo>
                          <a:lnTo>
                            <a:pt x="0" y="21600"/>
                          </a:lnTo>
                          <a:lnTo>
                            <a:pt x="15432" y="21600"/>
                          </a:lnTo>
                          <a:lnTo>
                            <a:pt x="15432" y="9257"/>
                          </a:lnTo>
                          <a:lnTo>
                            <a:pt x="21600" y="925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upright="1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Arial" pitchFamily="34" charset="0"/>
                      </a:endParaRPr>
                    </a:p>
                  </p:txBody>
                </p:sp>
                <p:cxnSp>
                  <p:nvCxnSpPr>
                    <p:cNvPr id="6209" name="AutoShape 8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51966" y="553722"/>
                      <a:ext cx="2539520" cy="1268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</p:grpSp>
          <p:grpSp>
            <p:nvGrpSpPr>
              <p:cNvPr id="6153" name="Группа 10"/>
              <p:cNvGrpSpPr>
                <a:grpSpLocks/>
              </p:cNvGrpSpPr>
              <p:nvPr/>
            </p:nvGrpSpPr>
            <p:grpSpPr bwMode="auto">
              <a:xfrm>
                <a:off x="114300" y="0"/>
                <a:ext cx="7079297" cy="6076950"/>
                <a:chOff x="-123825" y="0"/>
                <a:chExt cx="7079297" cy="6076950"/>
              </a:xfrm>
            </p:grpSpPr>
            <p:grpSp>
              <p:nvGrpSpPr>
                <p:cNvPr id="6154" name="Группа 11"/>
                <p:cNvGrpSpPr>
                  <a:grpSpLocks/>
                </p:cNvGrpSpPr>
                <p:nvPr/>
              </p:nvGrpSpPr>
              <p:grpSpPr bwMode="auto">
                <a:xfrm>
                  <a:off x="95247" y="3209925"/>
                  <a:ext cx="6516055" cy="2867025"/>
                  <a:chOff x="-152403" y="0"/>
                  <a:chExt cx="6516055" cy="2867025"/>
                </a:xfrm>
              </p:grpSpPr>
              <p:sp>
                <p:nvSpPr>
                  <p:cNvPr id="6196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2276050" y="1790557"/>
                    <a:ext cx="2076152" cy="9899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b="1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rPr>
                      <a:t>Инженерное образование</a:t>
                    </a:r>
                    <a:endParaRPr lang="ru-RU" sz="1200" dirty="0">
                      <a:solidFill>
                        <a:srgbClr val="000000"/>
                      </a:solidFill>
                      <a:latin typeface="Calibri" pitchFamily="34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6197" name="Группа 54"/>
                  <p:cNvGrpSpPr>
                    <a:grpSpLocks/>
                  </p:cNvGrpSpPr>
                  <p:nvPr/>
                </p:nvGrpSpPr>
                <p:grpSpPr bwMode="auto">
                  <a:xfrm>
                    <a:off x="-152403" y="2540"/>
                    <a:ext cx="2072960" cy="2778760"/>
                    <a:chOff x="-152403" y="2540"/>
                    <a:chExt cx="2072960" cy="2778760"/>
                  </a:xfrm>
                </p:grpSpPr>
                <p:sp>
                  <p:nvSpPr>
                    <p:cNvPr id="60" name="AutoShape 82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-152506" y="-747"/>
                      <a:ext cx="752645" cy="2534278"/>
                    </a:xfrm>
                    <a:custGeom>
                      <a:avLst/>
                      <a:gdLst>
                        <a:gd name="G0" fmla="+- 15428 0 0"/>
                        <a:gd name="G1" fmla="+- 18514 0 0"/>
                        <a:gd name="G2" fmla="+- 2668 0 0"/>
                        <a:gd name="G3" fmla="*/ 15428 1 2"/>
                        <a:gd name="G4" fmla="+- G3 10800 0"/>
                        <a:gd name="G5" fmla="+- 21600 15428 18514"/>
                        <a:gd name="G6" fmla="+- 18514 2668 0"/>
                        <a:gd name="G7" fmla="*/ G6 1 2"/>
                        <a:gd name="G8" fmla="*/ 18514 2 1"/>
                        <a:gd name="G9" fmla="+- G8 0 21600"/>
                        <a:gd name="G10" fmla="*/ 21600 G0 G1"/>
                        <a:gd name="G11" fmla="*/ 21600 G4 G1"/>
                        <a:gd name="G12" fmla="*/ 21600 G5 G1"/>
                        <a:gd name="G13" fmla="*/ 21600 G7 G1"/>
                        <a:gd name="G14" fmla="*/ 18514 1 2"/>
                        <a:gd name="G15" fmla="+- G5 0 G4"/>
                        <a:gd name="G16" fmla="+- G0 0 G4"/>
                        <a:gd name="G17" fmla="*/ G2 G15 G16"/>
                        <a:gd name="T0" fmla="*/ 18514 w 21600"/>
                        <a:gd name="T1" fmla="*/ 0 h 21600"/>
                        <a:gd name="T2" fmla="*/ 15428 w 21600"/>
                        <a:gd name="T3" fmla="*/ 2668 h 21600"/>
                        <a:gd name="T4" fmla="*/ 0 w 21600"/>
                        <a:gd name="T5" fmla="*/ 21600 h 21600"/>
                        <a:gd name="T6" fmla="*/ 9257 w 21600"/>
                        <a:gd name="T7" fmla="*/ 21600 h 21600"/>
                        <a:gd name="T8" fmla="*/ 18514 w 21600"/>
                        <a:gd name="T9" fmla="*/ 12356 h 21600"/>
                        <a:gd name="T10" fmla="*/ 21600 w 21600"/>
                        <a:gd name="T11" fmla="*/ 2668 h 21600"/>
                        <a:gd name="T12" fmla="*/ 17694720 60000 65536"/>
                        <a:gd name="T13" fmla="*/ 11796480 60000 65536"/>
                        <a:gd name="T14" fmla="*/ 11796480 60000 65536"/>
                        <a:gd name="T15" fmla="*/ 5898240 60000 65536"/>
                        <a:gd name="T16" fmla="*/ 0 60000 65536"/>
                        <a:gd name="T17" fmla="*/ 0 60000 65536"/>
                        <a:gd name="T18" fmla="*/ 0 w 21600"/>
                        <a:gd name="T19" fmla="*/ G12 h 21600"/>
                        <a:gd name="T20" fmla="*/ G1 w 21600"/>
                        <a:gd name="T21" fmla="*/ 21600 h 2160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600" h="21600">
                          <a:moveTo>
                            <a:pt x="18514" y="0"/>
                          </a:moveTo>
                          <a:lnTo>
                            <a:pt x="15428" y="2668"/>
                          </a:lnTo>
                          <a:lnTo>
                            <a:pt x="18514" y="2668"/>
                          </a:lnTo>
                          <a:lnTo>
                            <a:pt x="18514" y="21600"/>
                          </a:lnTo>
                          <a:lnTo>
                            <a:pt x="0" y="21600"/>
                          </a:lnTo>
                          <a:lnTo>
                            <a:pt x="0" y="21600"/>
                          </a:lnTo>
                          <a:lnTo>
                            <a:pt x="18514" y="21600"/>
                          </a:lnTo>
                          <a:lnTo>
                            <a:pt x="18514" y="2668"/>
                          </a:lnTo>
                          <a:lnTo>
                            <a:pt x="21600" y="26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upright="1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203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4329" y="2278741"/>
                      <a:ext cx="1376128" cy="50179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Кадровое обеспечение</a:t>
                      </a:r>
                    </a:p>
                  </p:txBody>
                </p:sp>
              </p:grpSp>
              <p:grpSp>
                <p:nvGrpSpPr>
                  <p:cNvPr id="6198" name="Группа 55"/>
                  <p:cNvGrpSpPr>
                    <a:grpSpLocks/>
                  </p:cNvGrpSpPr>
                  <p:nvPr/>
                </p:nvGrpSpPr>
                <p:grpSpPr bwMode="auto">
                  <a:xfrm>
                    <a:off x="4352925" y="0"/>
                    <a:ext cx="2010727" cy="2867025"/>
                    <a:chOff x="0" y="0"/>
                    <a:chExt cx="2010727" cy="2867025"/>
                  </a:xfrm>
                </p:grpSpPr>
                <p:sp>
                  <p:nvSpPr>
                    <p:cNvPr id="57" name="AutoShape 25"/>
                    <p:cNvSpPr>
                      <a:spLocks noChangeArrowheads="1"/>
                    </p:cNvSpPr>
                    <p:nvPr/>
                  </p:nvSpPr>
                  <p:spPr bwMode="auto">
                    <a:xfrm rot="5400000" flipV="1">
                      <a:off x="538224" y="1251610"/>
                      <a:ext cx="929689" cy="2007584"/>
                    </a:xfrm>
                    <a:custGeom>
                      <a:avLst/>
                      <a:gdLst>
                        <a:gd name="G0" fmla="+- 15428 0 0"/>
                        <a:gd name="G1" fmla="+- 18514 0 0"/>
                        <a:gd name="G2" fmla="+- 2668 0 0"/>
                        <a:gd name="G3" fmla="*/ 15428 1 2"/>
                        <a:gd name="G4" fmla="+- G3 10800 0"/>
                        <a:gd name="G5" fmla="+- 21600 15428 18514"/>
                        <a:gd name="G6" fmla="+- 18514 2668 0"/>
                        <a:gd name="G7" fmla="*/ G6 1 2"/>
                        <a:gd name="G8" fmla="*/ 18514 2 1"/>
                        <a:gd name="G9" fmla="+- G8 0 21600"/>
                        <a:gd name="G10" fmla="*/ 21600 G0 G1"/>
                        <a:gd name="G11" fmla="*/ 21600 G4 G1"/>
                        <a:gd name="G12" fmla="*/ 21600 G5 G1"/>
                        <a:gd name="G13" fmla="*/ 21600 G7 G1"/>
                        <a:gd name="G14" fmla="*/ 18514 1 2"/>
                        <a:gd name="G15" fmla="+- G5 0 G4"/>
                        <a:gd name="G16" fmla="+- G0 0 G4"/>
                        <a:gd name="G17" fmla="*/ G2 G15 G16"/>
                        <a:gd name="T0" fmla="*/ 18514 w 21600"/>
                        <a:gd name="T1" fmla="*/ 0 h 21600"/>
                        <a:gd name="T2" fmla="*/ 15428 w 21600"/>
                        <a:gd name="T3" fmla="*/ 2668 h 21600"/>
                        <a:gd name="T4" fmla="*/ 0 w 21600"/>
                        <a:gd name="T5" fmla="*/ 21600 h 21600"/>
                        <a:gd name="T6" fmla="*/ 9257 w 21600"/>
                        <a:gd name="T7" fmla="*/ 21600 h 21600"/>
                        <a:gd name="T8" fmla="*/ 18514 w 21600"/>
                        <a:gd name="T9" fmla="*/ 12356 h 21600"/>
                        <a:gd name="T10" fmla="*/ 21600 w 21600"/>
                        <a:gd name="T11" fmla="*/ 2668 h 21600"/>
                        <a:gd name="T12" fmla="*/ 17694720 60000 65536"/>
                        <a:gd name="T13" fmla="*/ 11796480 60000 65536"/>
                        <a:gd name="T14" fmla="*/ 11796480 60000 65536"/>
                        <a:gd name="T15" fmla="*/ 5898240 60000 65536"/>
                        <a:gd name="T16" fmla="*/ 0 60000 65536"/>
                        <a:gd name="T17" fmla="*/ 0 60000 65536"/>
                        <a:gd name="T18" fmla="*/ 0 w 21600"/>
                        <a:gd name="T19" fmla="*/ G12 h 21600"/>
                        <a:gd name="T20" fmla="*/ G1 w 21600"/>
                        <a:gd name="T21" fmla="*/ 21600 h 2160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600" h="21600">
                          <a:moveTo>
                            <a:pt x="18514" y="0"/>
                          </a:moveTo>
                          <a:lnTo>
                            <a:pt x="15428" y="2668"/>
                          </a:lnTo>
                          <a:lnTo>
                            <a:pt x="18514" y="2668"/>
                          </a:lnTo>
                          <a:lnTo>
                            <a:pt x="18514" y="21600"/>
                          </a:lnTo>
                          <a:lnTo>
                            <a:pt x="0" y="21600"/>
                          </a:lnTo>
                          <a:lnTo>
                            <a:pt x="0" y="21600"/>
                          </a:lnTo>
                          <a:lnTo>
                            <a:pt x="18514" y="21600"/>
                          </a:lnTo>
                          <a:lnTo>
                            <a:pt x="18514" y="2668"/>
                          </a:lnTo>
                          <a:lnTo>
                            <a:pt x="21600" y="266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upright="1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kern="0">
                        <a:solidFill>
                          <a:sysClr val="windowText" lastClr="000000"/>
                        </a:solidFill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6200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2598" y="2189273"/>
                      <a:ext cx="1258129" cy="67684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Управляющие импульсы, инвестиции</a:t>
                      </a:r>
                    </a:p>
                  </p:txBody>
                </p:sp>
                <p:cxnSp>
                  <p:nvCxnSpPr>
                    <p:cNvPr id="6201" name="AutoShape 8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2010727" y="0"/>
                      <a:ext cx="0" cy="179451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</p:grpSp>
            <p:grpSp>
              <p:nvGrpSpPr>
                <p:cNvPr id="6155" name="Группа 12"/>
                <p:cNvGrpSpPr>
                  <a:grpSpLocks/>
                </p:cNvGrpSpPr>
                <p:nvPr/>
              </p:nvGrpSpPr>
              <p:grpSpPr bwMode="auto">
                <a:xfrm>
                  <a:off x="-123825" y="0"/>
                  <a:ext cx="7079297" cy="5263049"/>
                  <a:chOff x="-123825" y="0"/>
                  <a:chExt cx="7079297" cy="5263049"/>
                </a:xfrm>
              </p:grpSpPr>
              <p:grpSp>
                <p:nvGrpSpPr>
                  <p:cNvPr id="6156" name="Группа 13"/>
                  <p:cNvGrpSpPr>
                    <a:grpSpLocks/>
                  </p:cNvGrpSpPr>
                  <p:nvPr/>
                </p:nvGrpSpPr>
                <p:grpSpPr bwMode="auto">
                  <a:xfrm>
                    <a:off x="171683" y="0"/>
                    <a:ext cx="6606373" cy="2381250"/>
                    <a:chOff x="233" y="0"/>
                    <a:chExt cx="6606373" cy="2381250"/>
                  </a:xfrm>
                </p:grpSpPr>
                <p:grpSp>
                  <p:nvGrpSpPr>
                    <p:cNvPr id="6188" name="Группа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33575" y="866775"/>
                      <a:ext cx="2722880" cy="1514475"/>
                      <a:chOff x="0" y="0"/>
                      <a:chExt cx="2722880" cy="1514475"/>
                    </a:xfrm>
                  </p:grpSpPr>
                  <p:sp>
                    <p:nvSpPr>
                      <p:cNvPr id="51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69530" y="675"/>
                        <a:ext cx="553321" cy="136147"/>
                      </a:xfrm>
                      <a:prstGeom prst="leftArrow">
                        <a:avLst>
                          <a:gd name="adj1" fmla="val 50000"/>
                          <a:gd name="adj2" fmla="val 131192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upright="1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 kern="0">
                          <a:solidFill>
                            <a:sysClr val="windowText" lastClr="000000"/>
                          </a:solidFill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52" name="AutoShap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-703" y="675"/>
                        <a:ext cx="495917" cy="134203"/>
                      </a:xfrm>
                      <a:prstGeom prst="rightArrow">
                        <a:avLst>
                          <a:gd name="adj1" fmla="val 50000"/>
                          <a:gd name="adj2" fmla="val 12007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upright="1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 kern="0">
                          <a:solidFill>
                            <a:sysClr val="windowText" lastClr="000000"/>
                          </a:solidFill>
                          <a:latin typeface="Arial" pitchFamily="34" charset="0"/>
                        </a:endParaRPr>
                      </a:p>
                    </p:txBody>
                  </p:sp>
                  <p:sp>
                    <p:nvSpPr>
                      <p:cNvPr id="6195" name="AutoShap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08671" y="306034"/>
                        <a:ext cx="695240" cy="1207818"/>
                      </a:xfrm>
                      <a:prstGeom prst="downArrow">
                        <a:avLst>
                          <a:gd name="adj1" fmla="val 50000"/>
                          <a:gd name="adj2" fmla="val 26654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eaVert" anchor="b"/>
                      <a:lstStyle/>
                      <a:p>
                        <a:pPr>
                          <a:lnSpc>
                            <a:spcPct val="115000"/>
                          </a:lnSpc>
                        </a:pPr>
                        <a:r>
                          <a:rPr lang="ru-RU" sz="1400" dirty="0">
                            <a:solidFill>
                              <a:srgbClr val="000000"/>
                            </a:solidFill>
                            <a:latin typeface="Calibri" pitchFamily="34" charset="0"/>
                            <a:cs typeface="Times New Roman" pitchFamily="18" charset="0"/>
                          </a:rPr>
                          <a:t>проблема</a:t>
                        </a:r>
                        <a:endParaRPr lang="ru-RU" sz="1100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6189" name="Группа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3" y="0"/>
                      <a:ext cx="6606373" cy="1318680"/>
                      <a:chOff x="233" y="0"/>
                      <a:chExt cx="6606373" cy="1318680"/>
                    </a:xfrm>
                  </p:grpSpPr>
                  <p:sp>
                    <p:nvSpPr>
                      <p:cNvPr id="6190" name="AutoShape 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73967" y="243120"/>
                        <a:ext cx="1932639" cy="1075560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/>
                        <a:r>
                          <a:rPr lang="ru-RU" sz="1200" b="1" dirty="0">
                            <a:solidFill>
                              <a:srgbClr val="000000"/>
                            </a:solidFill>
                            <a:latin typeface="Calibri" pitchFamily="34" charset="0"/>
                            <a:cs typeface="Times New Roman" pitchFamily="18" charset="0"/>
                          </a:rPr>
                          <a:t>Требования</a:t>
                        </a:r>
                        <a:endParaRPr lang="ru-RU" sz="1200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endParaRPr>
                      </a:p>
                      <a:p>
                        <a:pPr algn="ctr"/>
                        <a:r>
                          <a:rPr lang="ru-RU" sz="1200" b="1" dirty="0">
                            <a:solidFill>
                              <a:srgbClr val="000000"/>
                            </a:solidFill>
                            <a:latin typeface="Calibri" pitchFamily="34" charset="0"/>
                            <a:cs typeface="Times New Roman" pitchFamily="18" charset="0"/>
                          </a:rPr>
                          <a:t>работодателей к качеству подготовки инженеров</a:t>
                        </a:r>
                        <a:endParaRPr lang="ru-RU" sz="1200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6191" name="AutoShape 7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3" y="243120"/>
                        <a:ext cx="1932639" cy="106194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</a:pPr>
                        <a:r>
                          <a:rPr lang="ru-RU" sz="1600" b="1" dirty="0" smtClean="0">
                            <a:solidFill>
                              <a:srgbClr val="000000"/>
                            </a:solidFill>
                            <a:latin typeface="Calibri" pitchFamily="34" charset="0"/>
                            <a:cs typeface="Times New Roman" pitchFamily="18" charset="0"/>
                          </a:rPr>
                          <a:t>Качество </a:t>
                        </a:r>
                        <a:r>
                          <a:rPr lang="ru-RU" sz="1600" b="1" dirty="0">
                            <a:solidFill>
                              <a:srgbClr val="000000"/>
                            </a:solidFill>
                            <a:latin typeface="Calibri" pitchFamily="34" charset="0"/>
                            <a:cs typeface="Times New Roman" pitchFamily="18" charset="0"/>
                          </a:rPr>
                          <a:t>подготовки</a:t>
                        </a:r>
                        <a:endParaRPr lang="ru-RU" sz="1200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endParaRPr>
                      </a:p>
                      <a:p>
                        <a:pPr algn="ctr">
                          <a:lnSpc>
                            <a:spcPct val="115000"/>
                          </a:lnSpc>
                        </a:pPr>
                        <a:r>
                          <a:rPr lang="ru-RU" sz="1600" b="1" dirty="0">
                            <a:solidFill>
                              <a:srgbClr val="000000"/>
                            </a:solidFill>
                            <a:latin typeface="Calibri" pitchFamily="34" charset="0"/>
                            <a:cs typeface="Times New Roman" pitchFamily="18" charset="0"/>
                          </a:rPr>
                          <a:t>инженеров</a:t>
                        </a:r>
                        <a:endParaRPr lang="ru-RU" sz="1200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6192" name="Oval 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53384" y="0"/>
                        <a:ext cx="2084781" cy="118253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</a:pPr>
                        <a:r>
                          <a:rPr lang="ru-RU" sz="1600" b="1" dirty="0">
                            <a:solidFill>
                              <a:srgbClr val="000000"/>
                            </a:solidFill>
                            <a:latin typeface="Calibri" pitchFamily="34" charset="0"/>
                            <a:cs typeface="Times New Roman" pitchFamily="18" charset="0"/>
                          </a:rPr>
                          <a:t>Противоречие</a:t>
                        </a:r>
                        <a:endParaRPr lang="ru-RU" sz="1200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6157" name="Группа 14"/>
                  <p:cNvGrpSpPr>
                    <a:grpSpLocks/>
                  </p:cNvGrpSpPr>
                  <p:nvPr/>
                </p:nvGrpSpPr>
                <p:grpSpPr bwMode="auto">
                  <a:xfrm>
                    <a:off x="-123825" y="2363122"/>
                    <a:ext cx="7079297" cy="2899927"/>
                    <a:chOff x="-123825" y="-18128"/>
                    <a:chExt cx="7079297" cy="2899927"/>
                  </a:xfrm>
                </p:grpSpPr>
                <p:grpSp>
                  <p:nvGrpSpPr>
                    <p:cNvPr id="6158" name="Группа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52875" y="38736"/>
                      <a:ext cx="3002597" cy="2666364"/>
                      <a:chOff x="0" y="38736"/>
                      <a:chExt cx="3002597" cy="2666364"/>
                    </a:xfrm>
                  </p:grpSpPr>
                  <p:grpSp>
                    <p:nvGrpSpPr>
                      <p:cNvPr id="6178" name="Группа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38736"/>
                        <a:ext cx="3002597" cy="1118869"/>
                        <a:chOff x="0" y="38736"/>
                        <a:chExt cx="3002597" cy="1118869"/>
                      </a:xfrm>
                    </p:grpSpPr>
                    <p:sp>
                      <p:nvSpPr>
                        <p:cNvPr id="41" name="AutoShape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 flipV="1">
                          <a:off x="820645" y="113102"/>
                          <a:ext cx="293688" cy="1610532"/>
                        </a:xfrm>
                        <a:custGeom>
                          <a:avLst/>
                          <a:gdLst>
                            <a:gd name="G0" fmla="+- 9257 0 0"/>
                            <a:gd name="G1" fmla="+- 15429 0 0"/>
                            <a:gd name="G2" fmla="+- 3308 0 0"/>
                            <a:gd name="G3" fmla="*/ 9257 1 2"/>
                            <a:gd name="G4" fmla="+- G3 10800 0"/>
                            <a:gd name="G5" fmla="+- 21600 9257 15429"/>
                            <a:gd name="G6" fmla="+- 15429 3308 0"/>
                            <a:gd name="G7" fmla="*/ G6 1 2"/>
                            <a:gd name="G8" fmla="*/ 15429 2 1"/>
                            <a:gd name="G9" fmla="+- G8 0 21600"/>
                            <a:gd name="G10" fmla="*/ 21600 G0 G1"/>
                            <a:gd name="G11" fmla="*/ 21600 G4 G1"/>
                            <a:gd name="G12" fmla="*/ 21600 G5 G1"/>
                            <a:gd name="G13" fmla="*/ 21600 G7 G1"/>
                            <a:gd name="G14" fmla="*/ 15429 1 2"/>
                            <a:gd name="G15" fmla="+- G5 0 G4"/>
                            <a:gd name="G16" fmla="+- G0 0 G4"/>
                            <a:gd name="G17" fmla="*/ G2 G15 G16"/>
                            <a:gd name="T0" fmla="*/ 15429 w 21600"/>
                            <a:gd name="T1" fmla="*/ 0 h 21600"/>
                            <a:gd name="T2" fmla="*/ 9257 w 21600"/>
                            <a:gd name="T3" fmla="*/ 3308 h 21600"/>
                            <a:gd name="T4" fmla="*/ 0 w 21600"/>
                            <a:gd name="T5" fmla="*/ 21600 h 21600"/>
                            <a:gd name="T6" fmla="*/ 7715 w 21600"/>
                            <a:gd name="T7" fmla="*/ 21600 h 21600"/>
                            <a:gd name="T8" fmla="*/ 15429 w 21600"/>
                            <a:gd name="T9" fmla="*/ 13116 h 21600"/>
                            <a:gd name="T10" fmla="*/ 21600 w 21600"/>
                            <a:gd name="T11" fmla="*/ 3308 h 21600"/>
                            <a:gd name="T12" fmla="*/ 17694720 60000 65536"/>
                            <a:gd name="T13" fmla="*/ 11796480 60000 65536"/>
                            <a:gd name="T14" fmla="*/ 11796480 60000 65536"/>
                            <a:gd name="T15" fmla="*/ 5898240 60000 65536"/>
                            <a:gd name="T16" fmla="*/ 0 60000 65536"/>
                            <a:gd name="T17" fmla="*/ 0 60000 65536"/>
                            <a:gd name="T18" fmla="*/ 0 w 21600"/>
                            <a:gd name="T19" fmla="*/ G12 h 21600"/>
                            <a:gd name="T20" fmla="*/ G1 w 21600"/>
                            <a:gd name="T21" fmla="*/ 21600 h 2160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21600" h="21600">
                              <a:moveTo>
                                <a:pt x="15429" y="0"/>
                              </a:moveTo>
                              <a:lnTo>
                                <a:pt x="9257" y="3308"/>
                              </a:lnTo>
                              <a:lnTo>
                                <a:pt x="15428" y="3308"/>
                              </a:lnTo>
                              <a:lnTo>
                                <a:pt x="15428" y="21599"/>
                              </a:lnTo>
                              <a:lnTo>
                                <a:pt x="0" y="21599"/>
                              </a:lnTo>
                              <a:lnTo>
                                <a:pt x="0" y="21600"/>
                              </a:lnTo>
                              <a:lnTo>
                                <a:pt x="15429" y="21600"/>
                              </a:lnTo>
                              <a:lnTo>
                                <a:pt x="15429" y="3308"/>
                              </a:lnTo>
                              <a:lnTo>
                                <a:pt x="21600" y="33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upright="1"/>
                        <a:lstStyle/>
                        <a:p>
                          <a:pPr fontAlgn="auto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defRPr/>
                          </a:pPr>
                          <a:r>
                            <a:rPr lang="ru-RU" sz="1100" kern="0">
                              <a:solidFill>
                                <a:sysClr val="windowText" lastClr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</a:p>
                      </p:txBody>
                    </p:sp>
                    <p:sp>
                      <p:nvSpPr>
                        <p:cNvPr id="42" name="AutoShape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5400000" flipH="1">
                          <a:off x="671611" y="-501505"/>
                          <a:ext cx="266460" cy="1610532"/>
                        </a:xfrm>
                        <a:custGeom>
                          <a:avLst/>
                          <a:gdLst>
                            <a:gd name="G0" fmla="+- 9257 0 0"/>
                            <a:gd name="G1" fmla="+- 15429 0 0"/>
                            <a:gd name="G2" fmla="+- 3308 0 0"/>
                            <a:gd name="G3" fmla="*/ 9257 1 2"/>
                            <a:gd name="G4" fmla="+- G3 10800 0"/>
                            <a:gd name="G5" fmla="+- 21600 9257 15429"/>
                            <a:gd name="G6" fmla="+- 15429 3308 0"/>
                            <a:gd name="G7" fmla="*/ G6 1 2"/>
                            <a:gd name="G8" fmla="*/ 15429 2 1"/>
                            <a:gd name="G9" fmla="+- G8 0 21600"/>
                            <a:gd name="G10" fmla="*/ 21600 G0 G1"/>
                            <a:gd name="G11" fmla="*/ 21600 G4 G1"/>
                            <a:gd name="G12" fmla="*/ 21600 G5 G1"/>
                            <a:gd name="G13" fmla="*/ 21600 G7 G1"/>
                            <a:gd name="G14" fmla="*/ 15429 1 2"/>
                            <a:gd name="G15" fmla="+- G5 0 G4"/>
                            <a:gd name="G16" fmla="+- G0 0 G4"/>
                            <a:gd name="G17" fmla="*/ G2 G15 G16"/>
                            <a:gd name="T0" fmla="*/ 15429 w 21600"/>
                            <a:gd name="T1" fmla="*/ 0 h 21600"/>
                            <a:gd name="T2" fmla="*/ 9257 w 21600"/>
                            <a:gd name="T3" fmla="*/ 3308 h 21600"/>
                            <a:gd name="T4" fmla="*/ 0 w 21600"/>
                            <a:gd name="T5" fmla="*/ 21600 h 21600"/>
                            <a:gd name="T6" fmla="*/ 7715 w 21600"/>
                            <a:gd name="T7" fmla="*/ 21600 h 21600"/>
                            <a:gd name="T8" fmla="*/ 15429 w 21600"/>
                            <a:gd name="T9" fmla="*/ 13116 h 21600"/>
                            <a:gd name="T10" fmla="*/ 21600 w 21600"/>
                            <a:gd name="T11" fmla="*/ 3308 h 21600"/>
                            <a:gd name="T12" fmla="*/ 17694720 60000 65536"/>
                            <a:gd name="T13" fmla="*/ 11796480 60000 65536"/>
                            <a:gd name="T14" fmla="*/ 11796480 60000 65536"/>
                            <a:gd name="T15" fmla="*/ 5898240 60000 65536"/>
                            <a:gd name="T16" fmla="*/ 0 60000 65536"/>
                            <a:gd name="T17" fmla="*/ 0 60000 65536"/>
                            <a:gd name="T18" fmla="*/ 0 w 21600"/>
                            <a:gd name="T19" fmla="*/ G12 h 21600"/>
                            <a:gd name="T20" fmla="*/ G1 w 21600"/>
                            <a:gd name="T21" fmla="*/ 21600 h 2160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21600" h="21600">
                              <a:moveTo>
                                <a:pt x="15429" y="0"/>
                              </a:moveTo>
                              <a:lnTo>
                                <a:pt x="9257" y="3308"/>
                              </a:lnTo>
                              <a:lnTo>
                                <a:pt x="15428" y="3308"/>
                              </a:lnTo>
                              <a:lnTo>
                                <a:pt x="15428" y="21599"/>
                              </a:lnTo>
                              <a:lnTo>
                                <a:pt x="0" y="21599"/>
                              </a:lnTo>
                              <a:lnTo>
                                <a:pt x="0" y="21600"/>
                              </a:lnTo>
                              <a:lnTo>
                                <a:pt x="15429" y="21600"/>
                              </a:lnTo>
                              <a:lnTo>
                                <a:pt x="15429" y="3308"/>
                              </a:lnTo>
                              <a:lnTo>
                                <a:pt x="21600" y="33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upright="1"/>
                        <a:lstStyle/>
                        <a:p>
                          <a:pPr fontAlgn="auto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defRPr/>
                          </a:pPr>
                          <a:r>
                            <a:rPr lang="ru-RU" sz="1100" kern="0">
                              <a:solidFill>
                                <a:sysClr val="windowText" lastClr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</a:p>
                      </p:txBody>
                    </p:sp>
                    <p:sp>
                      <p:nvSpPr>
                        <p:cNvPr id="6185" name="AutoShape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8215" y="94680"/>
                          <a:ext cx="1423965" cy="733248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b="1" dirty="0">
                              <a:solidFill>
                                <a:srgbClr val="000000"/>
                              </a:solidFill>
                              <a:latin typeface="Calibri" pitchFamily="34" charset="0"/>
                              <a:cs typeface="Times New Roman" pitchFamily="18" charset="0"/>
                            </a:rPr>
                            <a:t>Власть</a:t>
                          </a:r>
                          <a:endParaRPr lang="ru-RU" sz="1100" dirty="0">
                            <a:solidFill>
                              <a:srgbClr val="000000"/>
                            </a:solidFill>
                            <a:latin typeface="Calibri" pitchFamily="34" charset="0"/>
                            <a:cs typeface="Times New Roman" pitchFamily="18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100" dirty="0">
                              <a:solidFill>
                                <a:srgbClr val="000000"/>
                              </a:solidFill>
                              <a:latin typeface="Calibri" pitchFamily="34" charset="0"/>
                              <a:cs typeface="Times New Roman" pitchFamily="18" charset="0"/>
                            </a:rPr>
                            <a:t> </a:t>
                          </a:r>
                        </a:p>
                      </p:txBody>
                    </p:sp>
                    <p:sp>
                      <p:nvSpPr>
                        <p:cNvPr id="6186" name="Text Box 4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0086" y="38275"/>
                          <a:ext cx="958347" cy="32675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latin typeface="Calibri" pitchFamily="34" charset="0"/>
                              <a:cs typeface="Times New Roman" pitchFamily="18" charset="0"/>
                            </a:rPr>
                            <a:t>результаты</a:t>
                          </a:r>
                        </a:p>
                      </p:txBody>
                    </p:sp>
                    <p:sp>
                      <p:nvSpPr>
                        <p:cNvPr id="6187" name="Text Box 4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7518" y="685947"/>
                          <a:ext cx="912104" cy="47068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>
                            <a:spcAft>
                              <a:spcPts val="1000"/>
                            </a:spcAft>
                          </a:pPr>
                          <a:r>
                            <a:rPr lang="ru-RU" sz="1200" dirty="0" err="1">
                              <a:solidFill>
                                <a:srgbClr val="000000"/>
                              </a:solidFill>
                              <a:latin typeface="Calibri" pitchFamily="34" charset="0"/>
                              <a:cs typeface="Times New Roman" pitchFamily="18" charset="0"/>
                            </a:rPr>
                            <a:t>стимулиро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  <a:latin typeface="Calibri" pitchFamily="34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200" dirty="0" err="1">
                              <a:solidFill>
                                <a:srgbClr val="000000"/>
                              </a:solidFill>
                              <a:latin typeface="Calibri" pitchFamily="34" charset="0"/>
                              <a:cs typeface="Times New Roman" pitchFamily="18" charset="0"/>
                            </a:rPr>
                            <a:t>вание</a:t>
                          </a:r>
                          <a:endParaRPr lang="ru-RU" sz="1200" dirty="0">
                            <a:solidFill>
                              <a:srgbClr val="000000"/>
                            </a:solidFill>
                            <a:latin typeface="Calibri" pitchFamily="34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6179" name="Группа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47700" y="828675"/>
                        <a:ext cx="1920240" cy="1876425"/>
                        <a:chOff x="0" y="0"/>
                        <a:chExt cx="1920240" cy="1876425"/>
                      </a:xfrm>
                    </p:grpSpPr>
                    <p:sp>
                      <p:nvSpPr>
                        <p:cNvPr id="38" name="AutoShap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6377" y="-747"/>
                          <a:ext cx="371539" cy="1876883"/>
                        </a:xfrm>
                        <a:custGeom>
                          <a:avLst/>
                          <a:gdLst>
                            <a:gd name="G0" fmla="+- 9257 0 0"/>
                            <a:gd name="G1" fmla="+- 15429 0 0"/>
                            <a:gd name="G2" fmla="+- 2633 0 0"/>
                            <a:gd name="G3" fmla="*/ 9257 1 2"/>
                            <a:gd name="G4" fmla="+- G3 10800 0"/>
                            <a:gd name="G5" fmla="+- 21600 9257 15429"/>
                            <a:gd name="G6" fmla="+- 15429 2633 0"/>
                            <a:gd name="G7" fmla="*/ G6 1 2"/>
                            <a:gd name="G8" fmla="*/ 15429 2 1"/>
                            <a:gd name="G9" fmla="+- G8 0 21600"/>
                            <a:gd name="G10" fmla="*/ 21600 G0 G1"/>
                            <a:gd name="G11" fmla="*/ 21600 G4 G1"/>
                            <a:gd name="G12" fmla="*/ 21600 G5 G1"/>
                            <a:gd name="G13" fmla="*/ 21600 G7 G1"/>
                            <a:gd name="G14" fmla="*/ 15429 1 2"/>
                            <a:gd name="G15" fmla="+- G5 0 G4"/>
                            <a:gd name="G16" fmla="+- G0 0 G4"/>
                            <a:gd name="G17" fmla="*/ G2 G15 G16"/>
                            <a:gd name="T0" fmla="*/ 15429 w 21600"/>
                            <a:gd name="T1" fmla="*/ 0 h 21600"/>
                            <a:gd name="T2" fmla="*/ 9257 w 21600"/>
                            <a:gd name="T3" fmla="*/ 2633 h 21600"/>
                            <a:gd name="T4" fmla="*/ 0 w 21600"/>
                            <a:gd name="T5" fmla="*/ 21600 h 21600"/>
                            <a:gd name="T6" fmla="*/ 7715 w 21600"/>
                            <a:gd name="T7" fmla="*/ 21600 h 21600"/>
                            <a:gd name="T8" fmla="*/ 15429 w 21600"/>
                            <a:gd name="T9" fmla="*/ 12643 h 21600"/>
                            <a:gd name="T10" fmla="*/ 21600 w 21600"/>
                            <a:gd name="T11" fmla="*/ 2633 h 21600"/>
                            <a:gd name="T12" fmla="*/ 17694720 60000 65536"/>
                            <a:gd name="T13" fmla="*/ 11796480 60000 65536"/>
                            <a:gd name="T14" fmla="*/ 11796480 60000 65536"/>
                            <a:gd name="T15" fmla="*/ 5898240 60000 65536"/>
                            <a:gd name="T16" fmla="*/ 0 60000 65536"/>
                            <a:gd name="T17" fmla="*/ 0 60000 65536"/>
                            <a:gd name="T18" fmla="*/ 0 w 21600"/>
                            <a:gd name="T19" fmla="*/ G12 h 21600"/>
                            <a:gd name="T20" fmla="*/ G1 w 21600"/>
                            <a:gd name="T21" fmla="*/ 21600 h 2160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21600" h="21600">
                              <a:moveTo>
                                <a:pt x="15429" y="0"/>
                              </a:moveTo>
                              <a:lnTo>
                                <a:pt x="9257" y="2633"/>
                              </a:lnTo>
                              <a:lnTo>
                                <a:pt x="15428" y="2633"/>
                              </a:lnTo>
                              <a:lnTo>
                                <a:pt x="15428" y="21599"/>
                              </a:lnTo>
                              <a:lnTo>
                                <a:pt x="0" y="21599"/>
                              </a:lnTo>
                              <a:lnTo>
                                <a:pt x="0" y="21600"/>
                              </a:lnTo>
                              <a:lnTo>
                                <a:pt x="15429" y="21600"/>
                              </a:lnTo>
                              <a:lnTo>
                                <a:pt x="15429" y="2633"/>
                              </a:lnTo>
                              <a:lnTo>
                                <a:pt x="21600" y="263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 cmpd="sng">
                          <a:solidFill>
                            <a:sysClr val="windowText" lastClr="000000">
                              <a:lumMod val="100000"/>
                              <a:lumOff val="0"/>
                            </a:sysClr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upright="1"/>
                        <a:lstStyle/>
                        <a:p>
                          <a:pPr fontAlgn="auto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ru-RU" kern="0">
                            <a:solidFill>
                              <a:sysClr val="windowText" lastClr="000000"/>
                            </a:solidFill>
                            <a:latin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6181" name="Text Box 8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60811" y="695547"/>
                          <a:ext cx="958347" cy="32675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200" dirty="0">
                              <a:solidFill>
                                <a:srgbClr val="000000"/>
                              </a:solidFill>
                              <a:latin typeface="Calibri" pitchFamily="34" charset="0"/>
                              <a:cs typeface="Times New Roman" pitchFamily="18" charset="0"/>
                            </a:rPr>
                            <a:t>результаты</a:t>
                          </a:r>
                        </a:p>
                      </p:txBody>
                    </p:sp>
                    <p:cxnSp>
                      <p:nvCxnSpPr>
                        <p:cNvPr id="6182" name="AutoShape 8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>
                          <a:off x="0" y="1876425"/>
                          <a:ext cx="120777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</p:cxnSp>
                  </p:grpSp>
                </p:grpSp>
                <p:grpSp>
                  <p:nvGrpSpPr>
                    <p:cNvPr id="6159" name="Группа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23825" y="-18128"/>
                      <a:ext cx="4804410" cy="2899927"/>
                      <a:chOff x="-123825" y="-18128"/>
                      <a:chExt cx="4804410" cy="2899927"/>
                    </a:xfrm>
                  </p:grpSpPr>
                  <p:grpSp>
                    <p:nvGrpSpPr>
                      <p:cNvPr id="6160" name="Группа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23825" y="49530"/>
                        <a:ext cx="4804410" cy="2832269"/>
                        <a:chOff x="-123825" y="49530"/>
                        <a:chExt cx="4804410" cy="2832269"/>
                      </a:xfrm>
                    </p:grpSpPr>
                    <p:grpSp>
                      <p:nvGrpSpPr>
                        <p:cNvPr id="6162" name="Группа 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62200" y="1057275"/>
                          <a:ext cx="2318385" cy="1562100"/>
                          <a:chOff x="0" y="0"/>
                          <a:chExt cx="2318385" cy="1562100"/>
                        </a:xfrm>
                      </p:grpSpPr>
                      <p:sp>
                        <p:nvSpPr>
                          <p:cNvPr id="32" name="AutoShape 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800000">
                            <a:off x="391120" y="157"/>
                            <a:ext cx="288620" cy="1557910"/>
                          </a:xfrm>
                          <a:custGeom>
                            <a:avLst/>
                            <a:gdLst>
                              <a:gd name="G0" fmla="+- 9257 0 0"/>
                              <a:gd name="G1" fmla="+- 15429 0 0"/>
                              <a:gd name="G2" fmla="+- 3311 0 0"/>
                              <a:gd name="G3" fmla="*/ 9257 1 2"/>
                              <a:gd name="G4" fmla="+- G3 10800 0"/>
                              <a:gd name="G5" fmla="+- 21600 9257 15429"/>
                              <a:gd name="G6" fmla="+- 15429 3311 0"/>
                              <a:gd name="G7" fmla="*/ G6 1 2"/>
                              <a:gd name="G8" fmla="*/ 15429 2 1"/>
                              <a:gd name="G9" fmla="+- G8 0 21600"/>
                              <a:gd name="G10" fmla="*/ 21600 G0 G1"/>
                              <a:gd name="G11" fmla="*/ 21600 G4 G1"/>
                              <a:gd name="G12" fmla="*/ 21600 G5 G1"/>
                              <a:gd name="G13" fmla="*/ 21600 G7 G1"/>
                              <a:gd name="G14" fmla="*/ 15429 1 2"/>
                              <a:gd name="G15" fmla="+- G5 0 G4"/>
                              <a:gd name="G16" fmla="+- G0 0 G4"/>
                              <a:gd name="G17" fmla="*/ G2 G15 G16"/>
                              <a:gd name="T0" fmla="*/ 15429 w 21600"/>
                              <a:gd name="T1" fmla="*/ 0 h 21600"/>
                              <a:gd name="T2" fmla="*/ 9257 w 21600"/>
                              <a:gd name="T3" fmla="*/ 3311 h 21600"/>
                              <a:gd name="T4" fmla="*/ 0 w 21600"/>
                              <a:gd name="T5" fmla="*/ 21600 h 21600"/>
                              <a:gd name="T6" fmla="*/ 7715 w 21600"/>
                              <a:gd name="T7" fmla="*/ 21600 h 21600"/>
                              <a:gd name="T8" fmla="*/ 15429 w 21600"/>
                              <a:gd name="T9" fmla="*/ 13118 h 21600"/>
                              <a:gd name="T10" fmla="*/ 21600 w 21600"/>
                              <a:gd name="T11" fmla="*/ 3311 h 21600"/>
                              <a:gd name="T12" fmla="*/ 17694720 60000 65536"/>
                              <a:gd name="T13" fmla="*/ 11796480 60000 65536"/>
                              <a:gd name="T14" fmla="*/ 11796480 60000 65536"/>
                              <a:gd name="T15" fmla="*/ 5898240 60000 65536"/>
                              <a:gd name="T16" fmla="*/ 0 60000 65536"/>
                              <a:gd name="T17" fmla="*/ 0 60000 65536"/>
                              <a:gd name="T18" fmla="*/ 0 w 21600"/>
                              <a:gd name="T19" fmla="*/ G12 h 21600"/>
                              <a:gd name="T20" fmla="*/ G1 w 21600"/>
                              <a:gd name="T21" fmla="*/ 21600 h 21600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21600" h="21600">
                                <a:moveTo>
                                  <a:pt x="15429" y="0"/>
                                </a:moveTo>
                                <a:lnTo>
                                  <a:pt x="9257" y="3311"/>
                                </a:lnTo>
                                <a:lnTo>
                                  <a:pt x="15428" y="3311"/>
                                </a:lnTo>
                                <a:lnTo>
                                  <a:pt x="15428" y="21599"/>
                                </a:lnTo>
                                <a:lnTo>
                                  <a:pt x="0" y="21599"/>
                                </a:lnTo>
                                <a:lnTo>
                                  <a:pt x="0" y="21600"/>
                                </a:lnTo>
                                <a:lnTo>
                                  <a:pt x="15429" y="21600"/>
                                </a:lnTo>
                                <a:lnTo>
                                  <a:pt x="15429" y="3311"/>
                                </a:lnTo>
                                <a:lnTo>
                                  <a:pt x="21600" y="33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upright="1"/>
                          <a:lstStyle/>
                          <a:p>
                            <a:pPr fontAlgn="auto">
                              <a:lnSpc>
                                <a:spcPct val="115000"/>
                              </a:lnSpc>
                              <a:spcBef>
                                <a:spcPts val="0"/>
                              </a:spcBef>
                              <a:spcAft>
                                <a:spcPts val="1000"/>
                              </a:spcAft>
                              <a:defRPr/>
                            </a:pPr>
                            <a:r>
                              <a:rPr lang="ru-RU" sz="1100" kern="0">
                                <a:solidFill>
                                  <a:sysClr val="windowText" lastClr="000000"/>
                                </a:solidFill>
                                <a:latin typeface="Calibri"/>
                                <a:ea typeface="Times New Roman"/>
                                <a:cs typeface="Times New Roman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33" name="AutoShape 3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0925" y="66285"/>
                            <a:ext cx="304567" cy="1495671"/>
                          </a:xfrm>
                          <a:custGeom>
                            <a:avLst/>
                            <a:gdLst>
                              <a:gd name="G0" fmla="+- 9257 0 0"/>
                              <a:gd name="G1" fmla="+- 15435 0 0"/>
                              <a:gd name="G2" fmla="+- 3747 0 0"/>
                              <a:gd name="G3" fmla="*/ 9257 1 2"/>
                              <a:gd name="G4" fmla="+- G3 10800 0"/>
                              <a:gd name="G5" fmla="+- 21600 9257 15435"/>
                              <a:gd name="G6" fmla="+- 15435 3747 0"/>
                              <a:gd name="G7" fmla="*/ G6 1 2"/>
                              <a:gd name="G8" fmla="*/ 15435 2 1"/>
                              <a:gd name="G9" fmla="+- G8 0 21600"/>
                              <a:gd name="G10" fmla="*/ 21600 G0 G1"/>
                              <a:gd name="G11" fmla="*/ 21600 G4 G1"/>
                              <a:gd name="G12" fmla="*/ 21600 G5 G1"/>
                              <a:gd name="G13" fmla="*/ 21600 G7 G1"/>
                              <a:gd name="G14" fmla="*/ 15435 1 2"/>
                              <a:gd name="G15" fmla="+- G5 0 G4"/>
                              <a:gd name="G16" fmla="+- G0 0 G4"/>
                              <a:gd name="G17" fmla="*/ G2 G15 G16"/>
                              <a:gd name="T0" fmla="*/ 15429 w 21600"/>
                              <a:gd name="T1" fmla="*/ 0 h 21600"/>
                              <a:gd name="T2" fmla="*/ 9257 w 21600"/>
                              <a:gd name="T3" fmla="*/ 3747 h 21600"/>
                              <a:gd name="T4" fmla="*/ 0 w 21600"/>
                              <a:gd name="T5" fmla="*/ 21592 h 21600"/>
                              <a:gd name="T6" fmla="*/ 7718 w 21600"/>
                              <a:gd name="T7" fmla="*/ 21600 h 21600"/>
                              <a:gd name="T8" fmla="*/ 15435 w 21600"/>
                              <a:gd name="T9" fmla="*/ 13422 h 21600"/>
                              <a:gd name="T10" fmla="*/ 21600 w 21600"/>
                              <a:gd name="T11" fmla="*/ 3747 h 21600"/>
                              <a:gd name="T12" fmla="*/ 17694720 60000 65536"/>
                              <a:gd name="T13" fmla="*/ 11796480 60000 65536"/>
                              <a:gd name="T14" fmla="*/ 11796480 60000 65536"/>
                              <a:gd name="T15" fmla="*/ 5898240 60000 65536"/>
                              <a:gd name="T16" fmla="*/ 0 60000 65536"/>
                              <a:gd name="T17" fmla="*/ 0 60000 65536"/>
                              <a:gd name="T18" fmla="*/ 0 w 21600"/>
                              <a:gd name="T19" fmla="*/ G12 h 21600"/>
                              <a:gd name="T20" fmla="*/ G1 w 21600"/>
                              <a:gd name="T21" fmla="*/ 21600 h 21600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21600" h="21600">
                                <a:moveTo>
                                  <a:pt x="15429" y="0"/>
                                </a:moveTo>
                                <a:lnTo>
                                  <a:pt x="9257" y="3747"/>
                                </a:lnTo>
                                <a:lnTo>
                                  <a:pt x="15422" y="3747"/>
                                </a:lnTo>
                                <a:lnTo>
                                  <a:pt x="15422" y="21582"/>
                                </a:lnTo>
                                <a:lnTo>
                                  <a:pt x="0" y="21582"/>
                                </a:lnTo>
                                <a:lnTo>
                                  <a:pt x="0" y="21600"/>
                                </a:lnTo>
                                <a:lnTo>
                                  <a:pt x="15435" y="21600"/>
                                </a:lnTo>
                                <a:lnTo>
                                  <a:pt x="15435" y="3747"/>
                                </a:lnTo>
                                <a:lnTo>
                                  <a:pt x="21600" y="374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upright="1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ru-RU" kern="0">
                              <a:solidFill>
                                <a:sysClr val="windowText" lastClr="000000"/>
                              </a:solidFill>
                              <a:latin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6176" name="Text Box 3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095927" y="885112"/>
                            <a:ext cx="1223047" cy="494019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>
                              <a:spcAft>
                                <a:spcPts val="1000"/>
                              </a:spcAft>
                            </a:pPr>
                            <a:r>
                              <a:rPr lang="ru-RU" sz="1200" dirty="0">
                                <a:solidFill>
                                  <a:srgbClr val="000000"/>
                                </a:solidFill>
                                <a:latin typeface="Calibri" pitchFamily="34" charset="0"/>
                                <a:cs typeface="Times New Roman" pitchFamily="18" charset="0"/>
                              </a:rPr>
                              <a:t>Инженерные кадры</a:t>
                            </a:r>
                          </a:p>
                        </p:txBody>
                      </p:sp>
                      <p:sp>
                        <p:nvSpPr>
                          <p:cNvPr id="6177" name="Text Box 4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" y="552524"/>
                            <a:ext cx="958347" cy="326753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algn="ctr">
                              <a:lnSpc>
                                <a:spcPct val="115000"/>
                              </a:lnSpc>
                              <a:spcAft>
                                <a:spcPts val="1000"/>
                              </a:spcAft>
                            </a:pPr>
                            <a:r>
                              <a:rPr lang="ru-RU" sz="1200" dirty="0">
                                <a:solidFill>
                                  <a:srgbClr val="000000"/>
                                </a:solidFill>
                                <a:latin typeface="Calibri" pitchFamily="34" charset="0"/>
                                <a:cs typeface="Times New Roman" pitchFamily="18" charset="0"/>
                              </a:rPr>
                              <a:t>Технологии</a:t>
                            </a:r>
                          </a:p>
                        </p:txBody>
                      </p:sp>
                    </p:grpSp>
                    <p:grpSp>
                      <p:nvGrpSpPr>
                        <p:cNvPr id="6163" name="Группа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123825" y="49530"/>
                          <a:ext cx="2950211" cy="2832269"/>
                          <a:chOff x="-123825" y="49530"/>
                          <a:chExt cx="2950211" cy="2832269"/>
                        </a:xfrm>
                      </p:grpSpPr>
                      <p:grpSp>
                        <p:nvGrpSpPr>
                          <p:cNvPr id="6164" name="Группа 2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19763" y="771523"/>
                            <a:ext cx="2131962" cy="2110276"/>
                            <a:chOff x="638" y="-2"/>
                            <a:chExt cx="2131962" cy="2110276"/>
                          </a:xfrm>
                        </p:grpSpPr>
                        <p:sp>
                          <p:nvSpPr>
                            <p:cNvPr id="27" name="AutoShape 8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5400000">
                              <a:off x="1209718" y="-635030"/>
                              <a:ext cx="287853" cy="1557910"/>
                            </a:xfrm>
                            <a:custGeom>
                              <a:avLst/>
                              <a:gdLst>
                                <a:gd name="G0" fmla="+- 9257 0 0"/>
                                <a:gd name="G1" fmla="+- 15429 0 0"/>
                                <a:gd name="G2" fmla="+- 3308 0 0"/>
                                <a:gd name="G3" fmla="*/ 9257 1 2"/>
                                <a:gd name="G4" fmla="+- G3 10800 0"/>
                                <a:gd name="G5" fmla="+- 21600 9257 15429"/>
                                <a:gd name="G6" fmla="+- 15429 3308 0"/>
                                <a:gd name="G7" fmla="*/ G6 1 2"/>
                                <a:gd name="G8" fmla="*/ 15429 2 1"/>
                                <a:gd name="G9" fmla="+- G8 0 21600"/>
                                <a:gd name="G10" fmla="*/ 21600 G0 G1"/>
                                <a:gd name="G11" fmla="*/ 21600 G4 G1"/>
                                <a:gd name="G12" fmla="*/ 21600 G5 G1"/>
                                <a:gd name="G13" fmla="*/ 21600 G7 G1"/>
                                <a:gd name="G14" fmla="*/ 15429 1 2"/>
                                <a:gd name="G15" fmla="+- G5 0 G4"/>
                                <a:gd name="G16" fmla="+- G0 0 G4"/>
                                <a:gd name="G17" fmla="*/ G2 G15 G16"/>
                                <a:gd name="T0" fmla="*/ 15429 w 21600"/>
                                <a:gd name="T1" fmla="*/ 0 h 21600"/>
                                <a:gd name="T2" fmla="*/ 9257 w 21600"/>
                                <a:gd name="T3" fmla="*/ 3308 h 21600"/>
                                <a:gd name="T4" fmla="*/ 0 w 21600"/>
                                <a:gd name="T5" fmla="*/ 21600 h 21600"/>
                                <a:gd name="T6" fmla="*/ 7715 w 21600"/>
                                <a:gd name="T7" fmla="*/ 21600 h 21600"/>
                                <a:gd name="T8" fmla="*/ 15429 w 21600"/>
                                <a:gd name="T9" fmla="*/ 13116 h 21600"/>
                                <a:gd name="T10" fmla="*/ 21600 w 21600"/>
                                <a:gd name="T11" fmla="*/ 3308 h 21600"/>
                                <a:gd name="T12" fmla="*/ 17694720 60000 65536"/>
                                <a:gd name="T13" fmla="*/ 11796480 60000 65536"/>
                                <a:gd name="T14" fmla="*/ 11796480 60000 65536"/>
                                <a:gd name="T15" fmla="*/ 5898240 60000 65536"/>
                                <a:gd name="T16" fmla="*/ 0 60000 65536"/>
                                <a:gd name="T17" fmla="*/ 0 60000 65536"/>
                                <a:gd name="T18" fmla="*/ 0 w 21600"/>
                                <a:gd name="T19" fmla="*/ G12 h 21600"/>
                                <a:gd name="T20" fmla="*/ G1 w 21600"/>
                                <a:gd name="T21" fmla="*/ 21600 h 21600"/>
                              </a:gdLst>
                              <a:ahLst/>
                              <a:cxnLst>
                                <a:cxn ang="T12">
                                  <a:pos x="T0" y="T1"/>
                                </a:cxn>
                                <a:cxn ang="T13">
                                  <a:pos x="T2" y="T3"/>
                                </a:cxn>
                                <a:cxn ang="T14">
                                  <a:pos x="T4" y="T5"/>
                                </a:cxn>
                                <a:cxn ang="T15">
                                  <a:pos x="T6" y="T7"/>
                                </a:cxn>
                                <a:cxn ang="T16">
                                  <a:pos x="T8" y="T9"/>
                                </a:cxn>
                                <a:cxn ang="T17">
                                  <a:pos x="T10" y="T11"/>
                                </a:cxn>
                              </a:cxnLst>
                              <a:rect l="T18" t="T19" r="T20" b="T21"/>
                              <a:pathLst>
                                <a:path w="21600" h="21600">
                                  <a:moveTo>
                                    <a:pt x="15429" y="0"/>
                                  </a:moveTo>
                                  <a:lnTo>
                                    <a:pt x="9257" y="3308"/>
                                  </a:lnTo>
                                  <a:lnTo>
                                    <a:pt x="15428" y="3308"/>
                                  </a:lnTo>
                                  <a:lnTo>
                                    <a:pt x="15428" y="21599"/>
                                  </a:lnTo>
                                  <a:lnTo>
                                    <a:pt x="0" y="21599"/>
                                  </a:lnTo>
                                  <a:lnTo>
                                    <a:pt x="0" y="21600"/>
                                  </a:lnTo>
                                  <a:lnTo>
                                    <a:pt x="15429" y="21600"/>
                                  </a:lnTo>
                                  <a:lnTo>
                                    <a:pt x="15429" y="3308"/>
                                  </a:lnTo>
                                  <a:lnTo>
                                    <a:pt x="21600" y="330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upright="1"/>
                            <a:lstStyle/>
                            <a:p>
                              <a:pPr fontAlgn="auto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  <a:defRPr/>
                              </a:pPr>
                              <a:r>
                                <a:rPr lang="ru-RU" sz="1100" kern="0">
                                  <a:solidFill>
                                    <a:sysClr val="windowText" lastClr="000000"/>
                                  </a:solidFill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</a:p>
                          </p:txBody>
                        </p:sp>
                        <p:sp>
                          <p:nvSpPr>
                            <p:cNvPr id="28" name="AutoShape 3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5400000">
                              <a:off x="800587" y="1012665"/>
                              <a:ext cx="776037" cy="1419182"/>
                            </a:xfrm>
                            <a:custGeom>
                              <a:avLst/>
                              <a:gdLst>
                                <a:gd name="G0" fmla="+- 15428 0 0"/>
                                <a:gd name="G1" fmla="+- 18528 0 0"/>
                                <a:gd name="G2" fmla="+- 3208 0 0"/>
                                <a:gd name="G3" fmla="*/ 15428 1 2"/>
                                <a:gd name="G4" fmla="+- G3 10800 0"/>
                                <a:gd name="G5" fmla="+- 21600 15428 18528"/>
                                <a:gd name="G6" fmla="+- 18528 3208 0"/>
                                <a:gd name="G7" fmla="*/ G6 1 2"/>
                                <a:gd name="G8" fmla="*/ 18528 2 1"/>
                                <a:gd name="G9" fmla="+- G8 0 21600"/>
                                <a:gd name="G10" fmla="*/ 21600 G0 G1"/>
                                <a:gd name="G11" fmla="*/ 21600 G4 G1"/>
                                <a:gd name="G12" fmla="*/ 21600 G5 G1"/>
                                <a:gd name="G13" fmla="*/ 21600 G7 G1"/>
                                <a:gd name="G14" fmla="*/ 18528 1 2"/>
                                <a:gd name="G15" fmla="+- G5 0 G4"/>
                                <a:gd name="G16" fmla="+- G0 0 G4"/>
                                <a:gd name="G17" fmla="*/ G2 G15 G16"/>
                                <a:gd name="T0" fmla="*/ 18514 w 21600"/>
                                <a:gd name="T1" fmla="*/ 0 h 21600"/>
                                <a:gd name="T2" fmla="*/ 15428 w 21600"/>
                                <a:gd name="T3" fmla="*/ 3208 h 21600"/>
                                <a:gd name="T4" fmla="*/ 0 w 21600"/>
                                <a:gd name="T5" fmla="*/ 21584 h 21600"/>
                                <a:gd name="T6" fmla="*/ 9264 w 21600"/>
                                <a:gd name="T7" fmla="*/ 21600 h 21600"/>
                                <a:gd name="T8" fmla="*/ 18528 w 21600"/>
                                <a:gd name="T9" fmla="*/ 12670 h 21600"/>
                                <a:gd name="T10" fmla="*/ 21600 w 21600"/>
                                <a:gd name="T11" fmla="*/ 3208 h 21600"/>
                                <a:gd name="T12" fmla="*/ 17694720 60000 65536"/>
                                <a:gd name="T13" fmla="*/ 11796480 60000 65536"/>
                                <a:gd name="T14" fmla="*/ 11796480 60000 65536"/>
                                <a:gd name="T15" fmla="*/ 5898240 60000 65536"/>
                                <a:gd name="T16" fmla="*/ 0 60000 65536"/>
                                <a:gd name="T17" fmla="*/ 0 60000 65536"/>
                                <a:gd name="T18" fmla="*/ 0 w 21600"/>
                                <a:gd name="T19" fmla="*/ G12 h 21600"/>
                                <a:gd name="T20" fmla="*/ G1 w 21600"/>
                                <a:gd name="T21" fmla="*/ 21600 h 21600"/>
                              </a:gdLst>
                              <a:ahLst/>
                              <a:cxnLst>
                                <a:cxn ang="T12">
                                  <a:pos x="T0" y="T1"/>
                                </a:cxn>
                                <a:cxn ang="T13">
                                  <a:pos x="T2" y="T3"/>
                                </a:cxn>
                                <a:cxn ang="T14">
                                  <a:pos x="T4" y="T5"/>
                                </a:cxn>
                                <a:cxn ang="T15">
                                  <a:pos x="T6" y="T7"/>
                                </a:cxn>
                                <a:cxn ang="T16">
                                  <a:pos x="T8" y="T9"/>
                                </a:cxn>
                                <a:cxn ang="T17">
                                  <a:pos x="T10" y="T11"/>
                                </a:cxn>
                              </a:cxnLst>
                              <a:rect l="T18" t="T19" r="T20" b="T21"/>
                              <a:pathLst>
                                <a:path w="21600" h="21600">
                                  <a:moveTo>
                                    <a:pt x="18514" y="0"/>
                                  </a:moveTo>
                                  <a:lnTo>
                                    <a:pt x="15428" y="3208"/>
                                  </a:lnTo>
                                  <a:lnTo>
                                    <a:pt x="18500" y="3208"/>
                                  </a:lnTo>
                                  <a:lnTo>
                                    <a:pt x="18500" y="21567"/>
                                  </a:lnTo>
                                  <a:lnTo>
                                    <a:pt x="0" y="21567"/>
                                  </a:lnTo>
                                  <a:lnTo>
                                    <a:pt x="0" y="21600"/>
                                  </a:lnTo>
                                  <a:lnTo>
                                    <a:pt x="18528" y="21600"/>
                                  </a:lnTo>
                                  <a:lnTo>
                                    <a:pt x="18528" y="3208"/>
                                  </a:lnTo>
                                  <a:lnTo>
                                    <a:pt x="21600" y="320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upright="1"/>
                            <a:lstStyle/>
                            <a:p>
                              <a:pPr fontAlgn="auto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ru-RU" kern="0">
                                <a:solidFill>
                                  <a:sysClr val="windowText" lastClr="000000"/>
                                </a:solidFill>
                                <a:latin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6171" name="Text Box 41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638" y="754642"/>
                              <a:ext cx="1353007" cy="585431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algn="ctr">
                                <a:spcAft>
                                  <a:spcPts val="1000"/>
                                </a:spcAft>
                              </a:pPr>
                              <a:r>
                                <a:rPr lang="ru-RU" sz="1200" dirty="0">
                                  <a:solidFill>
                                    <a:srgbClr val="000000"/>
                                  </a:solidFill>
                                  <a:latin typeface="Calibri" pitchFamily="34" charset="0"/>
                                  <a:cs typeface="Times New Roman" pitchFamily="18" charset="0"/>
                                </a:rPr>
                                <a:t>Стимулирование,</a:t>
                              </a:r>
                              <a:r>
                                <a:rPr lang="en-US" sz="1200" dirty="0">
                                  <a:solidFill>
                                    <a:srgbClr val="000000"/>
                                  </a:solidFill>
                                  <a:latin typeface="Calibri" pitchFamily="34" charset="0"/>
                                  <a:cs typeface="Times New Roman" pitchFamily="18" charset="0"/>
                                </a:rPr>
                                <a:t> </a:t>
                              </a:r>
                              <a:r>
                                <a:rPr lang="ru-RU" sz="1200" dirty="0">
                                  <a:solidFill>
                                    <a:srgbClr val="000000"/>
                                  </a:solidFill>
                                  <a:latin typeface="Calibri" pitchFamily="34" charset="0"/>
                                  <a:cs typeface="Times New Roman" pitchFamily="18" charset="0"/>
                                </a:rPr>
                                <a:t>инвестиции</a:t>
                              </a:r>
                            </a:p>
                            <a:p>
                              <a:pPr>
                                <a:lnSpc>
                                  <a:spcPct val="115000"/>
                                </a:lnSpc>
                                <a:spcAft>
                                  <a:spcPts val="1000"/>
                                </a:spcAft>
                              </a:pPr>
                              <a:r>
                                <a:rPr lang="ru-RU" sz="1200" dirty="0">
                                  <a:solidFill>
                                    <a:srgbClr val="000000"/>
                                  </a:solidFill>
                                  <a:latin typeface="Calibri" pitchFamily="34" charset="0"/>
                                  <a:cs typeface="Times New Roman" pitchFamily="18" charset="0"/>
                                </a:rPr>
                                <a:t> </a:t>
                              </a:r>
                            </a:p>
                          </p:txBody>
                        </p:sp>
                        <p:sp>
                          <p:nvSpPr>
                            <p:cNvPr id="6172" name="Text Box 50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847363" y="60292"/>
                              <a:ext cx="958347" cy="326753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>
                                <a:lnSpc>
                                  <a:spcPct val="115000"/>
                                </a:lnSpc>
                                <a:spcAft>
                                  <a:spcPts val="1000"/>
                                </a:spcAft>
                              </a:pPr>
                              <a:r>
                                <a:rPr lang="ru-RU" sz="1200" dirty="0">
                                  <a:solidFill>
                                    <a:srgbClr val="000000"/>
                                  </a:solidFill>
                                  <a:latin typeface="Calibri" pitchFamily="34" charset="0"/>
                                  <a:cs typeface="Times New Roman" pitchFamily="18" charset="0"/>
                                </a:rPr>
                                <a:t>инвестиции</a:t>
                              </a:r>
                            </a:p>
                          </p:txBody>
                        </p:sp>
                        <p:cxnSp>
                          <p:nvCxnSpPr>
                            <p:cNvPr id="6173" name="AutoShape 86"/>
                            <p:cNvCxnSpPr>
                              <a:cxnSpLocks noChangeShapeType="1"/>
                            </p:cNvCxnSpPr>
                            <p:nvPr/>
                          </p:nvCxnSpPr>
                          <p:spPr bwMode="auto">
                            <a:xfrm flipV="1">
                              <a:off x="485775" y="59690"/>
                              <a:ext cx="0" cy="69532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</p:cxnSp>
                      </p:grpSp>
                      <p:grpSp>
                        <p:nvGrpSpPr>
                          <p:cNvPr id="6165" name="Группа 2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-123825" y="49530"/>
                            <a:ext cx="2950211" cy="781685"/>
                            <a:chOff x="-123825" y="49530"/>
                            <a:chExt cx="2950211" cy="781685"/>
                          </a:xfrm>
                        </p:grpSpPr>
                        <p:sp>
                          <p:nvSpPr>
                            <p:cNvPr id="24" name="AutoShape 8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 rot="5400000" flipH="1" flipV="1">
                              <a:off x="1866037" y="-484744"/>
                              <a:ext cx="361762" cy="1559506"/>
                            </a:xfrm>
                            <a:custGeom>
                              <a:avLst/>
                              <a:gdLst>
                                <a:gd name="G0" fmla="+- 9257 0 0"/>
                                <a:gd name="G1" fmla="+- 15429 0 0"/>
                                <a:gd name="G2" fmla="+- 3308 0 0"/>
                                <a:gd name="G3" fmla="*/ 9257 1 2"/>
                                <a:gd name="G4" fmla="+- G3 10800 0"/>
                                <a:gd name="G5" fmla="+- 21600 9257 15429"/>
                                <a:gd name="G6" fmla="+- 15429 3308 0"/>
                                <a:gd name="G7" fmla="*/ G6 1 2"/>
                                <a:gd name="G8" fmla="*/ 15429 2 1"/>
                                <a:gd name="G9" fmla="+- G8 0 21600"/>
                                <a:gd name="G10" fmla="*/ 21600 G0 G1"/>
                                <a:gd name="G11" fmla="*/ 21600 G4 G1"/>
                                <a:gd name="G12" fmla="*/ 21600 G5 G1"/>
                                <a:gd name="G13" fmla="*/ 21600 G7 G1"/>
                                <a:gd name="G14" fmla="*/ 15429 1 2"/>
                                <a:gd name="G15" fmla="+- G5 0 G4"/>
                                <a:gd name="G16" fmla="+- G0 0 G4"/>
                                <a:gd name="G17" fmla="*/ G2 G15 G16"/>
                                <a:gd name="T0" fmla="*/ 15429 w 21600"/>
                                <a:gd name="T1" fmla="*/ 0 h 21600"/>
                                <a:gd name="T2" fmla="*/ 9257 w 21600"/>
                                <a:gd name="T3" fmla="*/ 3308 h 21600"/>
                                <a:gd name="T4" fmla="*/ 0 w 21600"/>
                                <a:gd name="T5" fmla="*/ 21600 h 21600"/>
                                <a:gd name="T6" fmla="*/ 7715 w 21600"/>
                                <a:gd name="T7" fmla="*/ 21600 h 21600"/>
                                <a:gd name="T8" fmla="*/ 15429 w 21600"/>
                                <a:gd name="T9" fmla="*/ 13116 h 21600"/>
                                <a:gd name="T10" fmla="*/ 21600 w 21600"/>
                                <a:gd name="T11" fmla="*/ 3308 h 21600"/>
                                <a:gd name="T12" fmla="*/ 17694720 60000 65536"/>
                                <a:gd name="T13" fmla="*/ 11796480 60000 65536"/>
                                <a:gd name="T14" fmla="*/ 11796480 60000 65536"/>
                                <a:gd name="T15" fmla="*/ 5898240 60000 65536"/>
                                <a:gd name="T16" fmla="*/ 0 60000 65536"/>
                                <a:gd name="T17" fmla="*/ 0 60000 65536"/>
                                <a:gd name="T18" fmla="*/ 0 w 21600"/>
                                <a:gd name="T19" fmla="*/ G12 h 21600"/>
                                <a:gd name="T20" fmla="*/ G1 w 21600"/>
                                <a:gd name="T21" fmla="*/ 21600 h 21600"/>
                              </a:gdLst>
                              <a:ahLst/>
                              <a:cxnLst>
                                <a:cxn ang="T12">
                                  <a:pos x="T0" y="T1"/>
                                </a:cxn>
                                <a:cxn ang="T13">
                                  <a:pos x="T2" y="T3"/>
                                </a:cxn>
                                <a:cxn ang="T14">
                                  <a:pos x="T4" y="T5"/>
                                </a:cxn>
                                <a:cxn ang="T15">
                                  <a:pos x="T6" y="T7"/>
                                </a:cxn>
                                <a:cxn ang="T16">
                                  <a:pos x="T8" y="T9"/>
                                </a:cxn>
                                <a:cxn ang="T17">
                                  <a:pos x="T10" y="T11"/>
                                </a:cxn>
                              </a:cxnLst>
                              <a:rect l="T18" t="T19" r="T20" b="T21"/>
                              <a:pathLst>
                                <a:path w="21600" h="21600">
                                  <a:moveTo>
                                    <a:pt x="15429" y="0"/>
                                  </a:moveTo>
                                  <a:lnTo>
                                    <a:pt x="9257" y="3308"/>
                                  </a:lnTo>
                                  <a:lnTo>
                                    <a:pt x="15428" y="3308"/>
                                  </a:lnTo>
                                  <a:lnTo>
                                    <a:pt x="15428" y="21599"/>
                                  </a:lnTo>
                                  <a:lnTo>
                                    <a:pt x="0" y="21599"/>
                                  </a:lnTo>
                                  <a:lnTo>
                                    <a:pt x="0" y="21600"/>
                                  </a:lnTo>
                                  <a:lnTo>
                                    <a:pt x="15429" y="21600"/>
                                  </a:lnTo>
                                  <a:lnTo>
                                    <a:pt x="15429" y="3308"/>
                                  </a:lnTo>
                                  <a:lnTo>
                                    <a:pt x="21600" y="330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upright="1"/>
                            <a:lstStyle/>
                            <a:p>
                              <a:pPr fontAlgn="auto">
                                <a:lnSpc>
                                  <a:spcPct val="115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1000"/>
                                </a:spcAft>
                                <a:defRPr/>
                              </a:pPr>
                              <a:r>
                                <a:rPr lang="ru-RU" sz="1100" kern="0">
                                  <a:solidFill>
                                    <a:sysClr val="windowText" lastClr="000000"/>
                                  </a:solidFill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</a:p>
                          </p:txBody>
                        </p:sp>
                        <p:sp>
                          <p:nvSpPr>
                            <p:cNvPr id="6167" name="Text Box 46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41892" y="49944"/>
                              <a:ext cx="958347" cy="328698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algn="ctr">
                                <a:lnSpc>
                                  <a:spcPct val="115000"/>
                                </a:lnSpc>
                                <a:spcAft>
                                  <a:spcPts val="1000"/>
                                </a:spcAft>
                              </a:pPr>
                              <a:r>
                                <a:rPr lang="ru-RU" sz="1200" dirty="0">
                                  <a:solidFill>
                                    <a:srgbClr val="000000"/>
                                  </a:solidFill>
                                  <a:latin typeface="Calibri" pitchFamily="34" charset="0"/>
                                  <a:cs typeface="Times New Roman" pitchFamily="18" charset="0"/>
                                </a:rPr>
                                <a:t>результаты</a:t>
                              </a:r>
                            </a:p>
                          </p:txBody>
                        </p:sp>
                        <p:sp>
                          <p:nvSpPr>
                            <p:cNvPr id="6168" name="AutoShape 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-123315" y="98569"/>
                              <a:ext cx="1390479" cy="733248"/>
                            </a:xfrm>
                            <a:prstGeom prst="roundRect">
                              <a:avLst>
                                <a:gd name="adj" fmla="val 16667"/>
                              </a:avLst>
                            </a:prstGeom>
                            <a:solidFill>
                              <a:srgbClr val="FFFFFF"/>
                            </a:solidFill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pPr algn="ctr">
                                <a:lnSpc>
                                  <a:spcPct val="115000"/>
                                </a:lnSpc>
                                <a:spcAft>
                                  <a:spcPts val="1000"/>
                                </a:spcAft>
                              </a:pPr>
                              <a:r>
                                <a:rPr lang="ru-RU" b="1" dirty="0">
                                  <a:solidFill>
                                    <a:srgbClr val="000000"/>
                                  </a:solidFill>
                                  <a:latin typeface="Calibri" pitchFamily="34" charset="0"/>
                                  <a:cs typeface="Times New Roman" pitchFamily="18" charset="0"/>
                                </a:rPr>
                                <a:t>Бизнес</a:t>
                              </a:r>
                              <a:endParaRPr lang="ru-RU" sz="1100" dirty="0">
                                <a:solidFill>
                                  <a:srgbClr val="000000"/>
                                </a:solidFill>
                                <a:latin typeface="Calibri" pitchFamily="34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6161" name="Oval 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21268" y="-18128"/>
                        <a:ext cx="1919124" cy="124866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</a:pPr>
                        <a:endParaRPr lang="en-US" sz="600" b="1" dirty="0">
                          <a:solidFill>
                            <a:srgbClr val="FF0000"/>
                          </a:solidFill>
                          <a:latin typeface="Calibri" pitchFamily="34" charset="0"/>
                          <a:cs typeface="Times New Roman" pitchFamily="18" charset="0"/>
                        </a:endParaRPr>
                      </a:p>
                      <a:p>
                        <a:pPr algn="ctr">
                          <a:lnSpc>
                            <a:spcPct val="115000"/>
                          </a:lnSpc>
                        </a:pPr>
                        <a:r>
                          <a:rPr lang="ru-RU" sz="1600" b="1" dirty="0">
                            <a:solidFill>
                              <a:srgbClr val="FF0000"/>
                            </a:solidFill>
                            <a:latin typeface="Calibri" pitchFamily="34" charset="0"/>
                            <a:cs typeface="Times New Roman" pitchFamily="18" charset="0"/>
                          </a:rPr>
                          <a:t>Инженерное</a:t>
                        </a:r>
                      </a:p>
                      <a:p>
                        <a:pPr algn="ctr">
                          <a:lnSpc>
                            <a:spcPct val="115000"/>
                          </a:lnSpc>
                        </a:pPr>
                        <a:r>
                          <a:rPr lang="ru-RU" sz="1600" b="1" dirty="0">
                            <a:solidFill>
                              <a:srgbClr val="FF0000"/>
                            </a:solidFill>
                            <a:latin typeface="Calibri" pitchFamily="34" charset="0"/>
                            <a:cs typeface="Times New Roman" pitchFamily="18" charset="0"/>
                          </a:rPr>
                          <a:t>дело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7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16913" y="6356350"/>
            <a:ext cx="369887" cy="365125"/>
          </a:xfrm>
        </p:spPr>
        <p:txBody>
          <a:bodyPr/>
          <a:lstStyle/>
          <a:p>
            <a:pPr>
              <a:defRPr/>
            </a:pPr>
            <a:fld id="{A6F1322B-E143-48DD-8834-7031BB35185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322734" y="105273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3" descr="logo_aio_20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06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3573548"/>
              </p:ext>
            </p:extLst>
          </p:nvPr>
        </p:nvGraphicFramePr>
        <p:xfrm>
          <a:off x="-19501" y="1446187"/>
          <a:ext cx="9144000" cy="522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>
            <a:spLocks/>
          </p:cNvSpPr>
          <p:nvPr/>
        </p:nvSpPr>
        <p:spPr bwMode="auto">
          <a:xfrm>
            <a:off x="457200" y="188640"/>
            <a:ext cx="83632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Вызовы на пути совершенствования</a:t>
            </a:r>
          </a:p>
          <a:p>
            <a:pPr algn="r" eaLnBrk="0" hangingPunct="0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инженерного образования России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1412776"/>
            <a:ext cx="84969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8E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3" descr="logo_aio_200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640"/>
            <a:ext cx="64293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B7942AE7-2D06-4F00-BD35-AEA1A5EEF38D}" type="slidenum">
              <a:rPr lang="ru-RU" sz="1800" b="1" smtClean="0"/>
              <a:pPr/>
              <a:t>9</a:t>
            </a:fld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2528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3310</TotalTime>
  <Words>2315</Words>
  <Application>Microsoft Office PowerPoint</Application>
  <PresentationFormat>Экран (4:3)</PresentationFormat>
  <Paragraphs>414</Paragraphs>
  <Slides>37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Тема Office</vt:lpstr>
      <vt:lpstr>Worksheet</vt:lpstr>
      <vt:lpstr>Диаграмма Microsoft Excel</vt:lpstr>
      <vt:lpstr>Современный инженер  для современной экономики</vt:lpstr>
      <vt:lpstr>Конкурентоспособность экономики  и ВВП</vt:lpstr>
      <vt:lpstr>Глобальный индекс конкурентоспособности и показатель «Высшее образование и профессиональная подготовка» (pillar 5)</vt:lpstr>
      <vt:lpstr>Глобальный индекс конкурентоспособности и показатель «Качество высшего образования» (pillar 5.B.)</vt:lpstr>
      <vt:lpstr>Презентация PowerPoint</vt:lpstr>
      <vt:lpstr>Презентация PowerPoint</vt:lpstr>
      <vt:lpstr>Экспертная оценка современного  уровня подготовки российских инженеров</vt:lpstr>
      <vt:lpstr> Системное видение проблемной ситуации в инженерном деле и инженерном образовании России  </vt:lpstr>
      <vt:lpstr>Презентация PowerPoint</vt:lpstr>
      <vt:lpstr>Инструменты формирования  профессиональных и личностных  компетенций будущих инженеров</vt:lpstr>
      <vt:lpstr> </vt:lpstr>
      <vt:lpstr>Использование практико-ориентированных и проектно-организованных образовательных технологий</vt:lpstr>
      <vt:lpstr>Презентация PowerPoint</vt:lpstr>
      <vt:lpstr>Презентация PowerPoint</vt:lpstr>
      <vt:lpstr>Презентация PowerPoint</vt:lpstr>
      <vt:lpstr>Использование потенциала промышленности  при подготовке инженеров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  <vt:lpstr>Основные недостатки выпускников вузов  Мнение работодателей и кадровых агентств</vt:lpstr>
      <vt:lpstr>Чего не хватает молодым специалистам? Крупные и средние компании Москвы, С.-Петербурга, Екатеринбурга, Н. Новгорода, Челябинска</vt:lpstr>
      <vt:lpstr>Презентация PowerPoint</vt:lpstr>
      <vt:lpstr>Презентация PowerPoint</vt:lpstr>
      <vt:lpstr>                 Объем экспертного исследования Ассоциации инженерного образования России в 2010 – 2016 гг.</vt:lpstr>
      <vt:lpstr> География экспертных семинаров,  проведенных АИОР в 2010 - 2016 гг.  </vt:lpstr>
      <vt:lpstr>Презентация PowerPoint</vt:lpstr>
      <vt:lpstr>Презентация PowerPoint</vt:lpstr>
      <vt:lpstr>Презентация PowerPoint</vt:lpstr>
      <vt:lpstr> Университеты-члены CDIO  Россия </vt:lpstr>
      <vt:lpstr>Совершенствование процесса организации и технологий образования возможно только при постоянном повышении качества управления вузом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ПОДГОТОВКОЙ ИНЖЕНЕРОВ ДЛЯ РАБОТЫ В МЕЖДИСЦИПЛИНАРНЫХ ПРОЕКТАХ И КОМАНДАХ</dc:title>
  <dc:creator>Юрий Похолков</dc:creator>
  <cp:lastModifiedBy>Юрий Похолков</cp:lastModifiedBy>
  <cp:revision>182</cp:revision>
  <dcterms:created xsi:type="dcterms:W3CDTF">2016-07-10T08:48:17Z</dcterms:created>
  <dcterms:modified xsi:type="dcterms:W3CDTF">2019-03-12T05:52:48Z</dcterms:modified>
</cp:coreProperties>
</file>